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FADC5FB-DFC8-4FC9-AA27-296F860BECDD}">
          <p14:sldIdLst>
            <p14:sldId id="256"/>
            <p14:sldId id="258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ah Wright" initials="NW" lastIdx="3" clrIdx="0">
    <p:extLst>
      <p:ext uri="{19B8F6BF-5375-455C-9EA6-DF929625EA0E}">
        <p15:presenceInfo xmlns:p15="http://schemas.microsoft.com/office/powerpoint/2012/main" userId="S::Noah.Wright@tjjd.texas.gov::a1f7e311-98b3-41e5-bee0-5062401cc269" providerId="AD"/>
      </p:ext>
    </p:extLst>
  </p:cmAuthor>
  <p:cmAuthor id="2" name="Elsa Mazon" initials="EM" lastIdx="1" clrIdx="1">
    <p:extLst>
      <p:ext uri="{19B8F6BF-5375-455C-9EA6-DF929625EA0E}">
        <p15:presenceInfo xmlns:p15="http://schemas.microsoft.com/office/powerpoint/2012/main" userId="S::Elsa.Mazon@tjjd.texas.gov::ce0d815a-cc8a-458b-be10-36b1056d8e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A9D18E"/>
    <a:srgbClr val="003D74"/>
    <a:srgbClr val="EF4A44"/>
    <a:srgbClr val="FF8181"/>
    <a:srgbClr val="605F5F"/>
    <a:srgbClr val="FFCD2F"/>
    <a:srgbClr val="015199"/>
    <a:srgbClr val="0187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78880" autoAdjust="0"/>
  </p:normalViewPr>
  <p:slideViewPr>
    <p:cSldViewPr snapToGrid="0">
      <p:cViewPr varScale="1">
        <p:scale>
          <a:sx n="57" d="100"/>
          <a:sy n="57" d="100"/>
        </p:scale>
        <p:origin x="996" y="7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CC52C-FF7C-4A06-80E8-0EE02F3C1986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260BC-EFD4-485E-BACF-22A0853AE0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87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8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78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21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8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55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35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99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41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20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62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7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00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61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933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99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878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08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03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812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66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260BC-EFD4-485E-BACF-22A0853AE0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86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AA696B-BC1A-21E9-6D07-64E92F79D1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84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5F90D-E8C6-9B2B-0CAB-4E60698935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249036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0187FF"/>
                </a:solidFill>
              </a:defRPr>
            </a:lvl1pPr>
          </a:lstStyle>
          <a:p>
            <a:r>
              <a:rPr lang="en-US" dirty="0"/>
              <a:t>Title here for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52231-4480-B492-445E-29CF574DF3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728711"/>
            <a:ext cx="105156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8AB2E-0EC1-BD3D-BFC9-E77FB8D5C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82793-0EE3-43DA-9861-169CB6CFFC06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23877-DAD4-09D5-E5D7-4D00088EF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FB6C6-F1EF-A78F-6380-86DC78F9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DA93A-6165-4D0B-8F70-B295C87AAAE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with a star and leaves&#10;&#10;Description automatically generated">
            <a:extLst>
              <a:ext uri="{FF2B5EF4-FFF2-40B4-BE49-F238E27FC236}">
                <a16:creationId xmlns:a16="http://schemas.microsoft.com/office/drawing/2014/main" id="{4361FB89-5150-EB34-7EFB-B6E639DD1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12755" y="662998"/>
            <a:ext cx="3867463" cy="386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9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AA696B-BC1A-21E9-6D07-64E92F79D1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B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84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5F90D-E8C6-9B2B-0CAB-4E60698935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307546"/>
            <a:ext cx="10515600" cy="1865166"/>
          </a:xfrm>
        </p:spPr>
        <p:txBody>
          <a:bodyPr anchor="b"/>
          <a:lstStyle>
            <a:lvl1pPr algn="ctr">
              <a:defRPr sz="6000">
                <a:solidFill>
                  <a:srgbClr val="003D74"/>
                </a:solidFill>
              </a:defRPr>
            </a:lvl1pPr>
          </a:lstStyle>
          <a:p>
            <a:r>
              <a:rPr lang="en-US" dirty="0"/>
              <a:t>Title here for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52231-4480-B492-445E-29CF574DF3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345470"/>
            <a:ext cx="10515600" cy="90741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17D4E99-4BA3-1506-2FCF-60CDDFF212CC}"/>
              </a:ext>
            </a:extLst>
          </p:cNvPr>
          <p:cNvCxnSpPr>
            <a:cxnSpLocks/>
          </p:cNvCxnSpPr>
          <p:nvPr userDrawn="1"/>
        </p:nvCxnSpPr>
        <p:spPr>
          <a:xfrm flipH="1">
            <a:off x="1926621" y="1563834"/>
            <a:ext cx="3" cy="1865166"/>
          </a:xfrm>
          <a:prstGeom prst="line">
            <a:avLst/>
          </a:prstGeom>
          <a:ln w="12700">
            <a:solidFill>
              <a:srgbClr val="EF4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691BFD1-00E4-DC09-1CCD-893F7C076C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105" y="1626167"/>
            <a:ext cx="8324130" cy="17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9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9D24A-D347-AD98-4AFA-9800102C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238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6A1DF-156A-FADF-65DF-3E6477289AF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5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This is a Content placeholder.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C09DF7-168C-A2B9-E61F-E39219A19CAD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96058C-EE50-F6A4-BD61-682FDE6175E0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08F6EA-C712-FCC1-BED8-01C783AF11E7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2DF133B-654F-6B3B-FECB-9572BF9E536A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7FCD166-FDC9-4B4A-A83C-DBB3893C0E82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467635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 Header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4EF1-099B-B95C-B2A9-8E18EDDA3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9FE25-8A93-4D50-DC37-0CA86FCA3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373812-6DF6-9884-F9F3-AB2ABC59DF06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E2240-8D4A-478E-404B-67EBB24612F8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C6D1E1-2DE6-61CB-EFE6-D3AAA30A69A0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83D541-18BF-8CA0-3B27-E6686EB1779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6716721-B40C-42C5-9BA3-FA3263EACC03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1776698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51BF4F-6C78-954A-E69A-583F3F1922AA}"/>
              </a:ext>
            </a:extLst>
          </p:cNvPr>
          <p:cNvSpPr/>
          <p:nvPr userDrawn="1"/>
        </p:nvSpPr>
        <p:spPr>
          <a:xfrm>
            <a:off x="0" y="0"/>
            <a:ext cx="12192000" cy="6260862"/>
          </a:xfrm>
          <a:prstGeom prst="rect">
            <a:avLst/>
          </a:prstGeom>
          <a:solidFill>
            <a:srgbClr val="003D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85E4D-D269-C9FA-97C5-484C68585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187FF"/>
                </a:solidFill>
              </a:defRPr>
            </a:lvl1pPr>
          </a:lstStyle>
          <a:p>
            <a:r>
              <a:rPr lang="en-US" dirty="0"/>
              <a:t>Your main title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7C9D22-EDC1-974F-BA41-C0BFDB930DB1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9930FD-F2E4-4B73-FEE4-5BBC0AC892C8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8BF8ED-320A-CE6A-5BDD-1FA1CE317B95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56D8874-6C1C-B34B-0B26-9490836612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C03AA20-3664-7AC0-FA96-734FFC705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5625"/>
            <a:ext cx="5181600" cy="55590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6C45F7C-7C5F-0B5B-A9FA-A4DE9D8D0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484438"/>
            <a:ext cx="5181600" cy="369252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F168B9-5ED1-7740-D688-868BEB8F948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7AD15B7-FE6E-4738-B869-F552D9BFF5AC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8597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56D8874-6C1C-B34B-0B26-9490836612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19800" cy="685799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85E4D-D269-C9FA-97C5-484C68585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0" y="365125"/>
            <a:ext cx="51054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Your main title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7C9D22-EDC1-974F-BA41-C0BFDB930DB1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9930FD-F2E4-4B73-FEE4-5BBC0AC892C8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8BF8ED-320A-CE6A-5BDD-1FA1CE317B95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9666BC4-5DE5-E5D8-C820-9691BCB32A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8400" y="1905000"/>
            <a:ext cx="5105400" cy="48895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8AF3FB9-F10B-B757-EA72-E2CD4DE931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8400" y="2446448"/>
            <a:ext cx="5105400" cy="136496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Type here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2890AEB-3E32-66D1-1DA1-5D77B1F8C8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0" y="4078458"/>
            <a:ext cx="5105400" cy="48895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58E2768-BCEA-1D61-7DB1-3F208FEEB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400" y="4619906"/>
            <a:ext cx="5105400" cy="136496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Type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6CD641-C467-6A6C-B9E6-9BFBC11D8485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065D4F4-B14E-4E17-9A2A-A53B9BE9A3B6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43964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 Images or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347FE-53F8-DFDD-E713-9A178CC02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CF393-CEC9-E024-B4B9-6704326A8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4CDAE3-C727-2523-AE45-60A3B7103B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You can add any kind of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E631A-EA0D-9DBA-3833-4A60889B2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A120D9-C414-884F-FAB3-159EB47843D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You can add any kind of content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CCC379-2E3F-7E33-A556-6D00F8D6FFC7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8B6C34-3CB5-1467-BCC9-C5C05A71CBD5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760E82-691E-0338-DC07-640E7478D48A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1B741C-C833-4174-22EA-FF507EDBFD9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BF3682C-702D-4E56-A5D4-5BAE8DEBE0D4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9735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7DDDA9C-4FBF-7A1F-F19C-A169D0EA959C}"/>
              </a:ext>
            </a:extLst>
          </p:cNvPr>
          <p:cNvSpPr/>
          <p:nvPr userDrawn="1"/>
        </p:nvSpPr>
        <p:spPr>
          <a:xfrm>
            <a:off x="6033655" y="2184130"/>
            <a:ext cx="6158345" cy="3678779"/>
          </a:xfrm>
          <a:prstGeom prst="rect">
            <a:avLst/>
          </a:prstGeom>
          <a:solidFill>
            <a:srgbClr val="003D7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6A0476-3D50-8773-3920-BB3D5CCCB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244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91F365-996E-A71A-2E6C-271EAEFB1F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147888"/>
            <a:ext cx="4724400" cy="34845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CB3982-2D3B-98EB-BECC-EA538638CA7E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92C0D9-66B8-1C80-D54F-631AA80E71E2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CE6351-796A-EC7A-1556-58720E660BE7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1322A00-9EAF-9B73-61AB-0AB3093FED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39467" y="365126"/>
            <a:ext cx="1454150" cy="1408996"/>
          </a:xfrm>
          <a:prstGeom prst="ellipse">
            <a:avLst/>
          </a:prstGeom>
          <a:ln>
            <a:solidFill>
              <a:srgbClr val="015199"/>
            </a:solidFill>
          </a:ln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27D4569E-2056-BC56-97B1-AE9D099B3E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5398" y="365125"/>
            <a:ext cx="1454150" cy="1408996"/>
          </a:xfrm>
          <a:prstGeom prst="ellipse">
            <a:avLst/>
          </a:prstGeom>
          <a:ln>
            <a:solidFill>
              <a:srgbClr val="015199"/>
            </a:solidFill>
          </a:ln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F17DD74C-7E93-C66D-1720-01754CFE0CE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11330" y="365125"/>
            <a:ext cx="1454150" cy="1408996"/>
          </a:xfrm>
          <a:prstGeom prst="ellipse">
            <a:avLst/>
          </a:prstGeom>
          <a:ln>
            <a:solidFill>
              <a:srgbClr val="015199"/>
            </a:solidFill>
          </a:ln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DFDBB0-FDA7-B18C-AFDA-405263C5D9F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6535C8DB-3E3B-56A4-D3E6-06D2476A69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9467" y="2475829"/>
            <a:ext cx="5105400" cy="488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4122854-830B-E996-918C-629069E13B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9467" y="3017277"/>
            <a:ext cx="5105400" cy="136496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Type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31A2D-EC64-44BC-9B75-B5E5C5A9AFA9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894149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0694B6-4249-6BA6-F754-E1B5B3A5E0B2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73221-A8EC-6382-00A7-9C0E928D5843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D23CE7-1CB7-CC99-884E-E46B2B2528C5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F59908B-E7FE-A73B-D107-7BCFD5228B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2150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Image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89BD06-7C69-3896-5874-B265840402C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6E8F6E5-1DEB-4AD5-9178-8FCB889B0668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8704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B690CD09-8169-07A4-DCE3-3F585334EF32}"/>
              </a:ext>
            </a:extLst>
          </p:cNvPr>
          <p:cNvSpPr/>
          <p:nvPr userDrawn="1"/>
        </p:nvSpPr>
        <p:spPr>
          <a:xfrm>
            <a:off x="0" y="0"/>
            <a:ext cx="12192000" cy="2965703"/>
          </a:xfrm>
          <a:prstGeom prst="rect">
            <a:avLst/>
          </a:prstGeom>
          <a:solidFill>
            <a:srgbClr val="003D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0694B6-4249-6BA6-F754-E1B5B3A5E0B2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73221-A8EC-6382-00A7-9C0E928D5843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D23CE7-1CB7-CC99-884E-E46B2B2528C5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3582C4-2093-54C8-6DFA-51C7C3646E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455" y="4011447"/>
            <a:ext cx="2064327" cy="306388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8EDCBDF-06A6-9495-6138-7298E49551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455" y="4428433"/>
            <a:ext cx="2064327" cy="178117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Text here Copy here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394EA8-2AC5-ABBF-1871-4B3CECE8DE54}"/>
              </a:ext>
            </a:extLst>
          </p:cNvPr>
          <p:cNvSpPr/>
          <p:nvPr userDrawn="1"/>
        </p:nvSpPr>
        <p:spPr>
          <a:xfrm rot="19000199">
            <a:off x="1018448" y="2328230"/>
            <a:ext cx="1331758" cy="1276650"/>
          </a:xfrm>
          <a:prstGeom prst="roundRect">
            <a:avLst/>
          </a:prstGeom>
          <a:solidFill>
            <a:srgbClr val="F6FBF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D2FC356-F728-6C6E-7B58-957DAF8412AF}"/>
              </a:ext>
            </a:extLst>
          </p:cNvPr>
          <p:cNvSpPr/>
          <p:nvPr userDrawn="1"/>
        </p:nvSpPr>
        <p:spPr>
          <a:xfrm rot="19000199">
            <a:off x="1117586" y="2454351"/>
            <a:ext cx="1128281" cy="1091772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5C1B84DE-FFF7-E999-9DC9-7D26D4FF70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1806" y="2820490"/>
            <a:ext cx="1398493" cy="252822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Text here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4379CE-E25C-C415-C6F5-F5EC071CC48C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998009B6-193A-A13D-D3B7-313E392D29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51284" y="4011447"/>
            <a:ext cx="2064327" cy="306388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22A3580A-1BFF-76C1-71BF-17C7B46D29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1284" y="4428433"/>
            <a:ext cx="2064327" cy="178117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Text here Copy here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9CD010D-1826-205D-926F-F0E815B196A3}"/>
              </a:ext>
            </a:extLst>
          </p:cNvPr>
          <p:cNvSpPr/>
          <p:nvPr userDrawn="1"/>
        </p:nvSpPr>
        <p:spPr>
          <a:xfrm rot="19000199">
            <a:off x="4046277" y="2328230"/>
            <a:ext cx="1331758" cy="1276650"/>
          </a:xfrm>
          <a:prstGeom prst="roundRect">
            <a:avLst/>
          </a:prstGeom>
          <a:solidFill>
            <a:srgbClr val="F6FBF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F2629090-B4AB-A644-43FF-61E1216B4593}"/>
              </a:ext>
            </a:extLst>
          </p:cNvPr>
          <p:cNvSpPr/>
          <p:nvPr userDrawn="1"/>
        </p:nvSpPr>
        <p:spPr>
          <a:xfrm rot="19000199">
            <a:off x="4145415" y="2454351"/>
            <a:ext cx="1128281" cy="1091772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D5019A19-6204-B91C-5B5B-A0C40732DB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029635" y="2820490"/>
            <a:ext cx="1398493" cy="252822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1E483CB9-7516-F5C3-714E-9AB6D5C0E7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39069" y="4011447"/>
            <a:ext cx="2064327" cy="306388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2" name="Text Placeholder 27">
            <a:extLst>
              <a:ext uri="{FF2B5EF4-FFF2-40B4-BE49-F238E27FC236}">
                <a16:creationId xmlns:a16="http://schemas.microsoft.com/office/drawing/2014/main" id="{E7AB88DB-E847-50D7-DB85-02EF051CA3F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39069" y="4428433"/>
            <a:ext cx="2064327" cy="178117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Text here Copy here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857340B-71DA-C1F2-F6F2-8D3C8A0A956E}"/>
              </a:ext>
            </a:extLst>
          </p:cNvPr>
          <p:cNvSpPr/>
          <p:nvPr userDrawn="1"/>
        </p:nvSpPr>
        <p:spPr>
          <a:xfrm rot="19000199">
            <a:off x="7034062" y="2328230"/>
            <a:ext cx="1331758" cy="1276650"/>
          </a:xfrm>
          <a:prstGeom prst="roundRect">
            <a:avLst/>
          </a:prstGeom>
          <a:solidFill>
            <a:srgbClr val="F6FBF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018B391-AC04-9246-BB20-171045896A15}"/>
              </a:ext>
            </a:extLst>
          </p:cNvPr>
          <p:cNvSpPr/>
          <p:nvPr userDrawn="1"/>
        </p:nvSpPr>
        <p:spPr>
          <a:xfrm rot="19000199">
            <a:off x="7133200" y="2454351"/>
            <a:ext cx="1128281" cy="1091772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8100B746-3848-BF50-07CF-D927ACC8BFF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017420" y="2820490"/>
            <a:ext cx="1398493" cy="252822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1F280DC2-1C3C-2CD0-5C99-2ADFA3EA34D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569437" y="4011447"/>
            <a:ext cx="2064327" cy="306388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48" name="Text Placeholder 27">
            <a:extLst>
              <a:ext uri="{FF2B5EF4-FFF2-40B4-BE49-F238E27FC236}">
                <a16:creationId xmlns:a16="http://schemas.microsoft.com/office/drawing/2014/main" id="{0BF081F4-CCF3-22B2-FF28-CD9F0D7CCE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69437" y="4428433"/>
            <a:ext cx="2064327" cy="178117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Text here Copy here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A3152D3-7E3C-A801-8DFC-C7476FC5112B}"/>
              </a:ext>
            </a:extLst>
          </p:cNvPr>
          <p:cNvSpPr/>
          <p:nvPr userDrawn="1"/>
        </p:nvSpPr>
        <p:spPr>
          <a:xfrm rot="19000199">
            <a:off x="9964430" y="2328230"/>
            <a:ext cx="1331758" cy="1276650"/>
          </a:xfrm>
          <a:prstGeom prst="roundRect">
            <a:avLst/>
          </a:prstGeom>
          <a:solidFill>
            <a:srgbClr val="F6FBFF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13BAB5DE-3F52-9B71-E711-ED72B7A26DDA}"/>
              </a:ext>
            </a:extLst>
          </p:cNvPr>
          <p:cNvSpPr/>
          <p:nvPr userDrawn="1"/>
        </p:nvSpPr>
        <p:spPr>
          <a:xfrm rot="19000199">
            <a:off x="10063568" y="2454351"/>
            <a:ext cx="1128281" cy="1091772"/>
          </a:xfrm>
          <a:prstGeom prst="round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44BD4E33-0C32-B774-03D9-5EE21C52C31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947788" y="2820490"/>
            <a:ext cx="1398493" cy="252822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AB63FA-9080-4EEB-8E48-7FB57BCDEF38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467860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0694B6-4249-6BA6-F754-E1B5B3A5E0B2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73221-A8EC-6382-00A7-9C0E928D5843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D23CE7-1CB7-CC99-884E-E46B2B2528C5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A219FBE-EBFE-A2BA-EB26-5615A5FBD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7244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4A97EBE7-26D5-EBA0-770D-3951262E94AD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838200" y="2051050"/>
            <a:ext cx="4724400" cy="38528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chart</a:t>
            </a:r>
          </a:p>
        </p:txBody>
      </p:sp>
      <p:pic>
        <p:nvPicPr>
          <p:cNvPr id="17" name="Graphic 16" descr="Badge 1 outline">
            <a:extLst>
              <a:ext uri="{FF2B5EF4-FFF2-40B4-BE49-F238E27FC236}">
                <a16:creationId xmlns:a16="http://schemas.microsoft.com/office/drawing/2014/main" id="{827D2CA3-B882-47DD-8473-9C42CFFF39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1420" y="2342589"/>
            <a:ext cx="477982" cy="477982"/>
          </a:xfrm>
          <a:prstGeom prst="rect">
            <a:avLst/>
          </a:prstGeom>
        </p:spPr>
      </p:pic>
      <p:pic>
        <p:nvPicPr>
          <p:cNvPr id="19" name="Graphic 18" descr="Badge outline">
            <a:extLst>
              <a:ext uri="{FF2B5EF4-FFF2-40B4-BE49-F238E27FC236}">
                <a16:creationId xmlns:a16="http://schemas.microsoft.com/office/drawing/2014/main" id="{C3E45A72-B393-1F84-B622-75EF8F5547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1420" y="3157544"/>
            <a:ext cx="477982" cy="477982"/>
          </a:xfrm>
          <a:prstGeom prst="rect">
            <a:avLst/>
          </a:prstGeom>
        </p:spPr>
      </p:pic>
      <p:pic>
        <p:nvPicPr>
          <p:cNvPr id="21" name="Graphic 20" descr="Badge 3 outline">
            <a:extLst>
              <a:ext uri="{FF2B5EF4-FFF2-40B4-BE49-F238E27FC236}">
                <a16:creationId xmlns:a16="http://schemas.microsoft.com/office/drawing/2014/main" id="{11305D63-8796-C45F-C2CD-3BF595C3A59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63011" y="3972499"/>
            <a:ext cx="477982" cy="477982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95C85B9-84A9-A0AF-6B02-FC13D9D0F6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5763" y="2370017"/>
            <a:ext cx="3103562" cy="37275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4AE225E-3002-6CF9-0D2D-CB3E6E4DB1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763" y="3192438"/>
            <a:ext cx="3103562" cy="37275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165DD37-2034-9638-CC29-37DB68E9C8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5763" y="4041726"/>
            <a:ext cx="3103562" cy="37275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21247AA-3342-EAEC-2EF4-EF7EFDABF9D0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21F42C7E-D727-259B-28B1-F011B53BC3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35763" y="4841333"/>
            <a:ext cx="3103562" cy="37275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20" name="Graphic 19" descr="Badge 4 outline">
            <a:extLst>
              <a:ext uri="{FF2B5EF4-FFF2-40B4-BE49-F238E27FC236}">
                <a16:creationId xmlns:a16="http://schemas.microsoft.com/office/drawing/2014/main" id="{35670BB2-E84F-8B2E-1319-A3409E1FA7A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163011" y="4781610"/>
            <a:ext cx="477982" cy="4779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DD40ACC-5FF1-40B7-AD47-F8E493181293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41940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09B97-9212-FD17-9765-1B981CB07A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Add any content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07B09A-1449-BD36-49B4-16649F89A11F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rgbClr val="EF4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2F21B2A7-1045-4ED0-756D-2F02C8774AE9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4FC5A5-8DD7-3241-3069-C39752ADBDD2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5A05D-B57B-9B29-0D7A-C80B877757D5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E932365-6CBB-1D6A-9E32-0682BCD9A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57772CA0-A187-536D-EF2E-9439A015D3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3" y="2132419"/>
            <a:ext cx="3932237" cy="3728631"/>
          </a:xfrm>
        </p:spPr>
        <p:txBody>
          <a:bodyPr>
            <a:normAutofit/>
          </a:bodyPr>
          <a:lstStyle>
            <a:lvl1pPr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5C9E20-5FDF-460E-839E-FF8783AEB4D5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84579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other Vari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F266-60BB-AD00-9F2B-29C04B62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35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5C2FDC-AFCE-CB75-55E1-BC5741D4828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14246" y="987425"/>
            <a:ext cx="324811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Add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9AEE93-DD7F-4C32-69CC-849DAE1A920E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694FFB-95F7-846A-B2A9-6A200CF587FC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D10EC3-BF5F-4FB4-4460-AAD811C32622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DC3B82E-118D-92C1-A352-EC17CF968C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7160" y="2132419"/>
            <a:ext cx="3932237" cy="3728631"/>
          </a:xfrm>
        </p:spPr>
        <p:txBody>
          <a:bodyPr>
            <a:normAutofit/>
          </a:bodyPr>
          <a:lstStyle>
            <a:lvl1pPr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B0B595-2584-ECED-A4AE-338AEBA713E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rgbClr val="018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B152DA9-06EF-4596-019A-C361EC00035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506293" y="987424"/>
            <a:ext cx="324811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Add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F88F2F-42DE-4B73-B7CE-4941C2976A36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20148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F266-60BB-AD00-9F2B-29C04B62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440" y="574746"/>
            <a:ext cx="8720469" cy="844407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CA4D4-B926-B321-C82F-A78883842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94731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9AEE93-DD7F-4C32-69CC-849DAE1A920E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694FFB-95F7-846A-B2A9-6A200CF587FC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D10EC3-BF5F-4FB4-4460-AAD811C32622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DC3B82E-118D-92C1-A352-EC17CF968C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6613" y="2559310"/>
            <a:ext cx="3932237" cy="2933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055A94B-FE45-3458-98E6-F3FC03770207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523997" y="2050221"/>
            <a:ext cx="3932237" cy="494731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AD3D8D7-5D74-9AE8-D00B-1EE6ABC7CB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20822" y="2552131"/>
            <a:ext cx="3932237" cy="29337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7AA944-1961-0DB8-384C-6ACC5A4CD33E}"/>
              </a:ext>
            </a:extLst>
          </p:cNvPr>
          <p:cNvCxnSpPr>
            <a:cxnSpLocks/>
          </p:cNvCxnSpPr>
          <p:nvPr userDrawn="1"/>
        </p:nvCxnSpPr>
        <p:spPr>
          <a:xfrm>
            <a:off x="5058770" y="1967622"/>
            <a:ext cx="0" cy="3774579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FC32021-9543-194A-7EE1-2BB52F554FA1}"/>
              </a:ext>
            </a:extLst>
          </p:cNvPr>
          <p:cNvCxnSpPr>
            <a:cxnSpLocks/>
          </p:cNvCxnSpPr>
          <p:nvPr userDrawn="1"/>
        </p:nvCxnSpPr>
        <p:spPr>
          <a:xfrm flipH="1">
            <a:off x="559558" y="5742201"/>
            <a:ext cx="4499212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0D8F6E-DAEC-065E-9A9B-4A9BA00E927F}"/>
              </a:ext>
            </a:extLst>
          </p:cNvPr>
          <p:cNvCxnSpPr/>
          <p:nvPr userDrawn="1"/>
        </p:nvCxnSpPr>
        <p:spPr>
          <a:xfrm>
            <a:off x="566382" y="1958454"/>
            <a:ext cx="0" cy="37940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6FB96-2D77-7B23-9588-1519F5C2BAE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F9963A-4CA7-5911-011A-6F9756904044}"/>
              </a:ext>
            </a:extLst>
          </p:cNvPr>
          <p:cNvCxnSpPr>
            <a:cxnSpLocks/>
          </p:cNvCxnSpPr>
          <p:nvPr userDrawn="1"/>
        </p:nvCxnSpPr>
        <p:spPr>
          <a:xfrm>
            <a:off x="10759086" y="1967622"/>
            <a:ext cx="0" cy="3774579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FE48CA-2952-81E0-40BD-D8ADCF3E1074}"/>
              </a:ext>
            </a:extLst>
          </p:cNvPr>
          <p:cNvCxnSpPr>
            <a:cxnSpLocks/>
          </p:cNvCxnSpPr>
          <p:nvPr userDrawn="1"/>
        </p:nvCxnSpPr>
        <p:spPr>
          <a:xfrm flipH="1">
            <a:off x="6259874" y="5742201"/>
            <a:ext cx="4499212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EBCA0E-743B-FD8B-9CDA-5368E490348E}"/>
              </a:ext>
            </a:extLst>
          </p:cNvPr>
          <p:cNvCxnSpPr/>
          <p:nvPr userDrawn="1"/>
        </p:nvCxnSpPr>
        <p:spPr>
          <a:xfrm>
            <a:off x="6266698" y="1958454"/>
            <a:ext cx="0" cy="37940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martArt Placeholder 23">
            <a:extLst>
              <a:ext uri="{FF2B5EF4-FFF2-40B4-BE49-F238E27FC236}">
                <a16:creationId xmlns:a16="http://schemas.microsoft.com/office/drawing/2014/main" id="{5C501966-66C0-CEF9-D1D0-97987F9471F9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5178389" y="3334592"/>
            <a:ext cx="935296" cy="90805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Add Smart Image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8A09B3-5D7A-4265-82EA-3F528D277AC6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22620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442C5E-185F-A260-A6EE-EB409BCF75B7}"/>
              </a:ext>
            </a:extLst>
          </p:cNvPr>
          <p:cNvSpPr/>
          <p:nvPr userDrawn="1"/>
        </p:nvSpPr>
        <p:spPr>
          <a:xfrm>
            <a:off x="0" y="6724"/>
            <a:ext cx="5334000" cy="6845806"/>
          </a:xfrm>
          <a:prstGeom prst="rect">
            <a:avLst/>
          </a:prstGeom>
          <a:solidFill>
            <a:srgbClr val="003D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D8C473-04C6-4634-1802-78F1F5AF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1" y="3364634"/>
            <a:ext cx="468283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EB121E-DC2D-F33A-ED91-BD075F2C9DAF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3F0CE9-9736-3A7E-1EBC-BB5966D9D68F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B5E607-F913-A9E7-5F92-DB9048EA0B3A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659E15D-C8C5-DC8B-1614-3ACD4A3846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128250" y="4287838"/>
            <a:ext cx="1785938" cy="182245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884D22E6-CE1B-3519-A1BD-08C6622D732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62662" y="4287838"/>
            <a:ext cx="1785938" cy="182245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6920F996-4117-BC35-EA8B-C846A4B91A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95456" y="4287838"/>
            <a:ext cx="1785938" cy="182245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57660B8-0616-D882-12FE-E03CEC4477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663" y="1420813"/>
            <a:ext cx="5851525" cy="2646362"/>
          </a:xfrm>
        </p:spPr>
        <p:txBody>
          <a:bodyPr/>
          <a:lstStyle>
            <a:lvl1pPr marL="0" indent="0"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Write your copy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9FCD196-22B8-4396-55CD-5A7EEA9743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663" y="702208"/>
            <a:ext cx="5851525" cy="60827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Subtitle here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8AE1EE-F5D5-7E97-964B-9121EC9B5F8B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B12B634-34B7-4993-B86E-C9CB0855CE3B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29365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D07E53F-746F-EDC4-21B2-716020FADF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873251"/>
            <a:ext cx="3344839" cy="29307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D9688-98C9-4BAE-513E-C5DC3B96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CB00B29-5544-B744-7BE7-52420EB221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23580" y="1873251"/>
            <a:ext cx="3344839" cy="2930762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53AB2B50-F0BC-5F5D-0245-0CCD4AA54C0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08961" y="1839344"/>
            <a:ext cx="3344839" cy="2930762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 dirty="0"/>
              <a:t>Add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0D966BF-1AD4-249E-32C5-6A173F6106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87488" y="4913313"/>
            <a:ext cx="1965325" cy="365125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Edit text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A51A305-406B-EDD0-F6CB-DA5BFE30C0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53236" y="5278438"/>
            <a:ext cx="2743200" cy="100525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88422F5-36B9-8658-8AE3-9B2B37AAA5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58652" y="4913313"/>
            <a:ext cx="1965325" cy="365125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F2F1220-EA43-478D-E8C1-607AD491D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24400" y="5278438"/>
            <a:ext cx="2743200" cy="100525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1E32F47-2A82-6D46-8F5E-B5445CF792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29816" y="4895163"/>
            <a:ext cx="1965325" cy="365125"/>
          </a:xfrm>
        </p:spPr>
        <p:txBody>
          <a:bodyPr>
            <a:noAutofit/>
          </a:bodyPr>
          <a:lstStyle>
            <a:lvl1pPr marL="0" indent="0" algn="ctr">
              <a:buNone/>
              <a:defRPr sz="2200"/>
            </a:lvl1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E63B9521-55BC-5DCC-9FBF-0F24AA8A3F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5564" y="5260288"/>
            <a:ext cx="2743200" cy="100525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96115ED4-7BA2-8276-855B-A6360FC39B5C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2DA93A-6165-4D0B-8F70-B295C87AAAE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C18299-CC23-895D-B401-080DA93D772B}"/>
              </a:ext>
            </a:extLst>
          </p:cNvPr>
          <p:cNvSpPr/>
          <p:nvPr userDrawn="1"/>
        </p:nvSpPr>
        <p:spPr>
          <a:xfrm>
            <a:off x="10898188" y="6438640"/>
            <a:ext cx="455612" cy="41936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4E2DE8-086A-6550-A80A-D1714C3A4F7C}"/>
              </a:ext>
            </a:extLst>
          </p:cNvPr>
          <p:cNvSpPr txBox="1"/>
          <p:nvPr userDrawn="1"/>
        </p:nvSpPr>
        <p:spPr>
          <a:xfrm>
            <a:off x="10960100" y="6571376"/>
            <a:ext cx="33178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000" b="1" smtClean="0">
                <a:solidFill>
                  <a:srgbClr val="01519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000" b="1" dirty="0">
              <a:solidFill>
                <a:srgbClr val="01519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BF7994-D7B3-C66D-0821-43374963134B}"/>
              </a:ext>
            </a:extLst>
          </p:cNvPr>
          <p:cNvSpPr/>
          <p:nvPr userDrawn="1"/>
        </p:nvSpPr>
        <p:spPr>
          <a:xfrm>
            <a:off x="10898188" y="6812281"/>
            <a:ext cx="455612" cy="45719"/>
          </a:xfrm>
          <a:prstGeom prst="rect">
            <a:avLst/>
          </a:prstGeom>
          <a:solidFill>
            <a:srgbClr val="015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4223CF-306D-1CC3-20EA-FD02E8E8D0B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639636"/>
            <a:ext cx="7335371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53EE563-E25F-4CCF-BEC3-225DC7B2172A}"/>
              </a:ext>
            </a:extLst>
          </p:cNvPr>
          <p:cNvSpPr txBox="1"/>
          <p:nvPr userDrawn="1"/>
        </p:nvSpPr>
        <p:spPr>
          <a:xfrm>
            <a:off x="7335371" y="6564617"/>
            <a:ext cx="3423715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fld id="{2573796E-5420-4FBC-B548-48ED7AEFF00E}" type="datetime1">
              <a:rPr lang="en-US" sz="1000" b="0" smtClean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6/18/2026</a:t>
            </a:fld>
            <a:r>
              <a:rPr lang="en-US" sz="1000" b="0" dirty="0">
                <a:solidFill>
                  <a:srgbClr val="605F5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I   Texas Juvenile Justice Department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586687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AA696B-BC1A-21E9-6D07-64E92F79D1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84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5F90D-E8C6-9B2B-0CAB-4E60698935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3609" y="2361063"/>
            <a:ext cx="10515600" cy="1139699"/>
          </a:xfrm>
        </p:spPr>
        <p:txBody>
          <a:bodyPr anchor="b">
            <a:normAutofit/>
          </a:bodyPr>
          <a:lstStyle>
            <a:lvl1pPr algn="ctr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D6088-850C-08D9-9227-0870DB75A1EB}"/>
              </a:ext>
            </a:extLst>
          </p:cNvPr>
          <p:cNvCxnSpPr>
            <a:cxnSpLocks/>
          </p:cNvCxnSpPr>
          <p:nvPr userDrawn="1"/>
        </p:nvCxnSpPr>
        <p:spPr>
          <a:xfrm flipH="1">
            <a:off x="3974690" y="5344050"/>
            <a:ext cx="1" cy="926201"/>
          </a:xfrm>
          <a:prstGeom prst="line">
            <a:avLst/>
          </a:prstGeom>
          <a:ln w="12700">
            <a:solidFill>
              <a:srgbClr val="EF4A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7B1F5AB9-C887-F144-9629-75F34C2D94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32680" y="5343209"/>
            <a:ext cx="3746085" cy="80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321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C01C94-1877-AF20-7BD1-F7DE14477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F09C0-C1DB-6D68-8243-233E8BE47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B27A2-937C-0D2C-1593-CD59821A7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CADF5-B6B1-956D-821A-E8601C344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E4BF8-1E91-AD09-3D66-D86E0B05E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DA93A-6165-4D0B-8F70-B295C87AA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3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50" r:id="rId3"/>
    <p:sldLayoutId id="2147483651" r:id="rId4"/>
    <p:sldLayoutId id="2147483652" r:id="rId5"/>
    <p:sldLayoutId id="2147483662" r:id="rId6"/>
    <p:sldLayoutId id="2147483653" r:id="rId7"/>
    <p:sldLayoutId id="2147483654" r:id="rId8"/>
    <p:sldLayoutId id="2147483655" r:id="rId9"/>
    <p:sldLayoutId id="2147483663" r:id="rId10"/>
    <p:sldLayoutId id="2147483661" r:id="rId11"/>
    <p:sldLayoutId id="2147483656" r:id="rId12"/>
    <p:sldLayoutId id="2147483657" r:id="rId13"/>
    <p:sldLayoutId id="2147483665" r:id="rId14"/>
    <p:sldLayoutId id="2147483660" r:id="rId15"/>
    <p:sldLayoutId id="2147483664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15199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elsa.mazon@tjjd.texas.gov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854D-A9A1-40F2-A379-53F6AAA6B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779520"/>
            <a:ext cx="10515600" cy="2519680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GRANT WRITING 101</a:t>
            </a:r>
            <a:b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</a:br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</a:rPr>
              <a:t>for TEXAS COUNTIES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F332ED-FCB8-412B-93FE-6CD8871DF88E}"/>
              </a:ext>
            </a:extLst>
          </p:cNvPr>
          <p:cNvSpPr txBox="1"/>
          <p:nvPr/>
        </p:nvSpPr>
        <p:spPr>
          <a:xfrm>
            <a:off x="3050498" y="2832583"/>
            <a:ext cx="61009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br>
              <a:rPr lang="en-US" b="0" i="0" dirty="0">
                <a:solidFill>
                  <a:srgbClr val="252423"/>
                </a:solidFill>
                <a:effectLst/>
                <a:latin typeface="-apple-system"/>
              </a:rPr>
            </a:br>
            <a:endParaRPr lang="en-US" b="0" i="0" dirty="0">
              <a:solidFill>
                <a:srgbClr val="252423"/>
              </a:solidFill>
              <a:effectLst/>
              <a:latin typeface="-apple-system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67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8042" y="1825279"/>
            <a:ext cx="8675913" cy="3399864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1. Strengthen county grant-writing capacity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2. Reduce common errors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3. Build confidence for small counties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4. Clarify TJJD expectations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Purpose of Today’s Training</a:t>
            </a:r>
          </a:p>
        </p:txBody>
      </p:sp>
    </p:spTree>
    <p:extLst>
      <p:ext uri="{BB962C8B-B14F-4D97-AF65-F5344CB8AC3E}">
        <p14:creationId xmlns:p14="http://schemas.microsoft.com/office/powerpoint/2010/main" val="327660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8042" y="1825279"/>
            <a:ext cx="8675913" cy="3399864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grant is FUNDING to SOLVE a defined problem and ACHIEVE measurable outcomes for YOUTH and PUBLIC SAFETY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What is a Grant?</a:t>
            </a:r>
          </a:p>
        </p:txBody>
      </p:sp>
    </p:spTree>
    <p:extLst>
      <p:ext uri="{BB962C8B-B14F-4D97-AF65-F5344CB8AC3E}">
        <p14:creationId xmlns:p14="http://schemas.microsoft.com/office/powerpoint/2010/main" val="256532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8041" y="1825279"/>
            <a:ext cx="9356273" cy="341075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1. Supports youth and community safety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2. Helps counties meet statutory responsibilities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3. Ensures equitable access to funding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Why This Matters</a:t>
            </a:r>
          </a:p>
        </p:txBody>
      </p:sp>
    </p:spTree>
    <p:extLst>
      <p:ext uri="{BB962C8B-B14F-4D97-AF65-F5344CB8AC3E}">
        <p14:creationId xmlns:p14="http://schemas.microsoft.com/office/powerpoint/2010/main" val="2424825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8042" y="1825279"/>
            <a:ext cx="8675913" cy="3399864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1. Measurable outcomes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2. Clear activities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3. Allowable use of funds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4. Specific details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5. Impact if funding is not provided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What TJJD Looks For</a:t>
            </a:r>
          </a:p>
        </p:txBody>
      </p:sp>
    </p:spTree>
    <p:extLst>
      <p:ext uri="{BB962C8B-B14F-4D97-AF65-F5344CB8AC3E}">
        <p14:creationId xmlns:p14="http://schemas.microsoft.com/office/powerpoint/2010/main" val="3981102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4" y="1674159"/>
            <a:ext cx="10145485" cy="3509681"/>
          </a:xfrm>
        </p:spPr>
        <p:txBody>
          <a:bodyPr>
            <a:normAutofit fontScale="90000"/>
          </a:bodyPr>
          <a:lstStyle/>
          <a:p>
            <a:pPr marL="457200" indent="-571500" algn="l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Outcomes must be countable, time-bound, and youth-focused</a:t>
            </a:r>
            <a:br>
              <a:rPr lang="en-US" sz="4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4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Examples:</a:t>
            </a:r>
            <a:b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Reduce truancy by X%</a:t>
            </a:r>
            <a:b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Serve X number of youth</a:t>
            </a:r>
            <a:b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1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Increase school attendance by X%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2" y="99332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Measurable Outcomes</a:t>
            </a:r>
          </a:p>
        </p:txBody>
      </p:sp>
    </p:spTree>
    <p:extLst>
      <p:ext uri="{BB962C8B-B14F-4D97-AF65-F5344CB8AC3E}">
        <p14:creationId xmlns:p14="http://schemas.microsoft.com/office/powerpoint/2010/main" val="370934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8042" y="2162736"/>
            <a:ext cx="8675913" cy="3399864"/>
          </a:xfrm>
        </p:spPr>
        <p:txBody>
          <a:bodyPr>
            <a:normAutofit fontScale="90000"/>
          </a:bodyPr>
          <a:lstStyle/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Strong: “Reduce truancy by 10% among 20 referred youth in 12 months.” 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Weak: “Help youth with attendance.”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Strong vs. Weak Outcomes</a:t>
            </a:r>
          </a:p>
        </p:txBody>
      </p:sp>
    </p:spTree>
    <p:extLst>
      <p:ext uri="{BB962C8B-B14F-4D97-AF65-F5344CB8AC3E}">
        <p14:creationId xmlns:p14="http://schemas.microsoft.com/office/powerpoint/2010/main" val="2312625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843368"/>
            <a:ext cx="10820400" cy="3399864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Activities describe HOW you will achieve your outcomes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Allowable:					Unallowable: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Mentoring				- Supplanting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Counseling				- Unrelated traveling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Classes					- Non-program costs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Family engagement			- Debts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144633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843368"/>
            <a:ext cx="10820400" cy="3399864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Examples of allowable use of funds: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Staff time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Program materials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Equipment (if permitted)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Training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Allowable Use of Funds</a:t>
            </a:r>
          </a:p>
        </p:txBody>
      </p:sp>
    </p:spTree>
    <p:extLst>
      <p:ext uri="{BB962C8B-B14F-4D97-AF65-F5344CB8AC3E}">
        <p14:creationId xmlns:p14="http://schemas.microsoft.com/office/powerpoint/2010/main" val="324838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843368"/>
            <a:ext cx="10820400" cy="3399864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Include: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Numbers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Dates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Frequency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Staffing levels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Partnerships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Specifics Matter</a:t>
            </a:r>
          </a:p>
        </p:txBody>
      </p:sp>
    </p:spTree>
    <p:extLst>
      <p:ext uri="{BB962C8B-B14F-4D97-AF65-F5344CB8AC3E}">
        <p14:creationId xmlns:p14="http://schemas.microsoft.com/office/powerpoint/2010/main" val="3467600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843368"/>
            <a:ext cx="10820400" cy="3399864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Explain: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Capacity gaps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Risks to youth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Service shortages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Community safety impacts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If Funds Aren’t Provided</a:t>
            </a:r>
          </a:p>
        </p:txBody>
      </p:sp>
    </p:spTree>
    <p:extLst>
      <p:ext uri="{BB962C8B-B14F-4D97-AF65-F5344CB8AC3E}">
        <p14:creationId xmlns:p14="http://schemas.microsoft.com/office/powerpoint/2010/main" val="1651311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31409"/>
            <a:ext cx="10820400" cy="179518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ROI (Return On Investment) = The positive results TJJD gets from the investment.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Understanding ROI</a:t>
            </a:r>
          </a:p>
        </p:txBody>
      </p:sp>
    </p:spTree>
    <p:extLst>
      <p:ext uri="{BB962C8B-B14F-4D97-AF65-F5344CB8AC3E}">
        <p14:creationId xmlns:p14="http://schemas.microsoft.com/office/powerpoint/2010/main" val="1875855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843368"/>
            <a:ext cx="10820400" cy="3399864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Reduced recidivism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Fewer incidents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Improved attendance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Youth earning certifications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Shorter lengths of stay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Examples of TJJD-Focused ROI</a:t>
            </a:r>
          </a:p>
        </p:txBody>
      </p:sp>
    </p:spTree>
    <p:extLst>
      <p:ext uri="{BB962C8B-B14F-4D97-AF65-F5344CB8AC3E}">
        <p14:creationId xmlns:p14="http://schemas.microsoft.com/office/powerpoint/2010/main" val="1269742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843367"/>
            <a:ext cx="10820400" cy="2961107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Inputs (Resources) → Activities → Outputs (Activities Measures) → Outcomes (ROI)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Simple Logic Model</a:t>
            </a:r>
          </a:p>
        </p:txBody>
      </p:sp>
    </p:spTree>
    <p:extLst>
      <p:ext uri="{BB962C8B-B14F-4D97-AF65-F5344CB8AC3E}">
        <p14:creationId xmlns:p14="http://schemas.microsoft.com/office/powerpoint/2010/main" val="2436127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59934"/>
            <a:ext cx="10820400" cy="253813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Align with narrative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No padding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Costs must be allowable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Explain each line item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Budget Basics</a:t>
            </a:r>
          </a:p>
        </p:txBody>
      </p:sp>
    </p:spTree>
    <p:extLst>
      <p:ext uri="{BB962C8B-B14F-4D97-AF65-F5344CB8AC3E}">
        <p14:creationId xmlns:p14="http://schemas.microsoft.com/office/powerpoint/2010/main" val="87288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59934"/>
            <a:ext cx="10820400" cy="253813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Vague outcomes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Missing attachments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Unallowable costs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Weak problem statement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Common Mistakes</a:t>
            </a:r>
          </a:p>
        </p:txBody>
      </p:sp>
    </p:spTree>
    <p:extLst>
      <p:ext uri="{BB962C8B-B14F-4D97-AF65-F5344CB8AC3E}">
        <p14:creationId xmlns:p14="http://schemas.microsoft.com/office/powerpoint/2010/main" val="3823846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59934"/>
            <a:ext cx="10820400" cy="253813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Clarity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Feasibility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Compliance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Readiness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How TJJD Evaluates Applications</a:t>
            </a:r>
          </a:p>
        </p:txBody>
      </p:sp>
    </p:spTree>
    <p:extLst>
      <p:ext uri="{BB962C8B-B14F-4D97-AF65-F5344CB8AC3E}">
        <p14:creationId xmlns:p14="http://schemas.microsoft.com/office/powerpoint/2010/main" val="377859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59934"/>
            <a:ext cx="10820400" cy="253813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Start early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Use templates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Keep outcomes simple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Ask TJJD questions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Tips for Small Counties</a:t>
            </a:r>
          </a:p>
        </p:txBody>
      </p:sp>
    </p:spTree>
    <p:extLst>
      <p:ext uri="{BB962C8B-B14F-4D97-AF65-F5344CB8AC3E}">
        <p14:creationId xmlns:p14="http://schemas.microsoft.com/office/powerpoint/2010/main" val="3121125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59934"/>
            <a:ext cx="10820400" cy="253813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Need stated				- Allowable costs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Outcomes measurable		- ROI included</a:t>
            </a:r>
            <a:b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- Activities clear			- All attachments complete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Grant Writing Checklist</a:t>
            </a:r>
          </a:p>
        </p:txBody>
      </p:sp>
    </p:spTree>
    <p:extLst>
      <p:ext uri="{BB962C8B-B14F-4D97-AF65-F5344CB8AC3E}">
        <p14:creationId xmlns:p14="http://schemas.microsoft.com/office/powerpoint/2010/main" val="2310813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59934"/>
            <a:ext cx="10820400" cy="253813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elsa.mazon@tjjd.texas.gov</a:t>
            </a:r>
            <a: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600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A51595-C53D-4A23-B402-18CD2AADF94F}"/>
              </a:ext>
            </a:extLst>
          </p:cNvPr>
          <p:cNvSpPr txBox="1"/>
          <p:nvPr/>
        </p:nvSpPr>
        <p:spPr>
          <a:xfrm>
            <a:off x="2618014" y="1012371"/>
            <a:ext cx="6955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37896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CCBB-31C5-48A8-9323-0984555171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15786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JJD Palette">
      <a:dk1>
        <a:srgbClr val="000000"/>
      </a:dk1>
      <a:lt1>
        <a:srgbClr val="FFFFFF"/>
      </a:lt1>
      <a:dk2>
        <a:srgbClr val="015199"/>
      </a:dk2>
      <a:lt2>
        <a:srgbClr val="FFFFFF"/>
      </a:lt2>
      <a:accent1>
        <a:srgbClr val="015199"/>
      </a:accent1>
      <a:accent2>
        <a:srgbClr val="BCE6F0"/>
      </a:accent2>
      <a:accent3>
        <a:srgbClr val="0187FF"/>
      </a:accent3>
      <a:accent4>
        <a:srgbClr val="015199"/>
      </a:accent4>
      <a:accent5>
        <a:srgbClr val="F48380"/>
      </a:accent5>
      <a:accent6>
        <a:srgbClr val="F3ECDC"/>
      </a:accent6>
      <a:hlink>
        <a:srgbClr val="000000"/>
      </a:hlink>
      <a:folHlink>
        <a:srgbClr val="D0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6116</TotalTime>
  <Words>551</Words>
  <Application>Microsoft Office PowerPoint</Application>
  <PresentationFormat>Widescreen</PresentationFormat>
  <Paragraphs>63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-apple-system</vt:lpstr>
      <vt:lpstr>Arial</vt:lpstr>
      <vt:lpstr>Calibri</vt:lpstr>
      <vt:lpstr>Segoe UI</vt:lpstr>
      <vt:lpstr>Segoe UI Light</vt:lpstr>
      <vt:lpstr>Segoe UI Semibold</vt:lpstr>
      <vt:lpstr>Tahoma</vt:lpstr>
      <vt:lpstr>Trebuchet MS</vt:lpstr>
      <vt:lpstr>Wingdings</vt:lpstr>
      <vt:lpstr>Office Theme</vt:lpstr>
      <vt:lpstr>GRANT WRITING 101 for TEXAS COUNTIES</vt:lpstr>
      <vt:lpstr>1. Strengthen county grant-writing capacity 2. Reduce common errors 3. Build confidence for small counties 4. Clarify TJJD expectations  </vt:lpstr>
      <vt:lpstr>A grant is FUNDING to SOLVE a defined problem and ACHIEVE measurable outcomes for YOUTH and PUBLIC SAFETY  </vt:lpstr>
      <vt:lpstr>1. Supports youth and community safety 2. Helps counties meet statutory responsibilities 3. Ensures equitable access to funding  </vt:lpstr>
      <vt:lpstr>1. Measurable outcomes 2. Clear activities 3. Allowable use of funds 4. Specific details 5. Impact if funding is not provided </vt:lpstr>
      <vt:lpstr> Outcomes must be countable, time-bound, and youth-focused  Examples: - Reduce truancy by X% - Serve X number of youth - Increase school attendance by X%</vt:lpstr>
      <vt:lpstr>Strong: “Reduce truancy by 10% among 20 referred youth in 12 months.”   Weak: “Help youth with attendance.”   </vt:lpstr>
      <vt:lpstr>Activities describe HOW you will achieve your outcomes  Allowable:     Unallowable: - Mentoring    - Supplanting - Counseling    - Unrelated traveling - Classes     - Non-program costs - Family engagement   - Debts</vt:lpstr>
      <vt:lpstr>Examples of allowable use of funds: - Staff time - Program materials - Equipment (if permitted) - Training</vt:lpstr>
      <vt:lpstr>Include:  - Numbers - Dates - Frequency - Staffing levels - Partnerships</vt:lpstr>
      <vt:lpstr>Explain:  - Capacity gaps - Risks to youth - Service shortages - Community safety impacts</vt:lpstr>
      <vt:lpstr>ROI (Return On Investment) = The positive results TJJD gets from the investment. </vt:lpstr>
      <vt:lpstr>- Reduced recidivism - Fewer incidents - Improved attendance - Youth earning certifications - Shorter lengths of stay</vt:lpstr>
      <vt:lpstr>   Inputs (Resources) → Activities → Outputs (Activities Measures) → Outcomes (ROI)   </vt:lpstr>
      <vt:lpstr>- Align with narrative - No padding - Costs must be allowable - Explain each line item</vt:lpstr>
      <vt:lpstr>- Vague outcomes - Missing attachments - Unallowable costs - Weak problem statement</vt:lpstr>
      <vt:lpstr>- Clarity - Feasibility - Compliance - Readiness</vt:lpstr>
      <vt:lpstr>- Start early - Use templates - Keep outcomes simple - Ask TJJD questions</vt:lpstr>
      <vt:lpstr>- Need stated    - Allowable costs - Outcomes measurable  - ROI included - Activities clear   - All attachments complete</vt:lpstr>
      <vt:lpstr>elsa.mazon@tjjd.texas.gov  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Elsa Mazon</dc:creator>
  <cp:lastModifiedBy>Anne E Fine</cp:lastModifiedBy>
  <cp:revision>237</cp:revision>
  <dcterms:created xsi:type="dcterms:W3CDTF">2023-10-25T15:17:11Z</dcterms:created>
  <dcterms:modified xsi:type="dcterms:W3CDTF">2026-06-18T14:22:24Z</dcterms:modified>
</cp:coreProperties>
</file>