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56" r:id="rId5"/>
    <p:sldId id="357" r:id="rId6"/>
    <p:sldId id="300" r:id="rId7"/>
    <p:sldId id="355" r:id="rId8"/>
    <p:sldId id="304" r:id="rId9"/>
    <p:sldId id="317" r:id="rId10"/>
    <p:sldId id="338" r:id="rId11"/>
    <p:sldId id="298" r:id="rId12"/>
    <p:sldId id="356" r:id="rId13"/>
    <p:sldId id="332" r:id="rId14"/>
    <p:sldId id="301" r:id="rId15"/>
    <p:sldId id="328" r:id="rId16"/>
    <p:sldId id="330" r:id="rId17"/>
    <p:sldId id="331" r:id="rId18"/>
    <p:sldId id="308" r:id="rId19"/>
    <p:sldId id="352" r:id="rId20"/>
    <p:sldId id="335" r:id="rId21"/>
    <p:sldId id="310" r:id="rId22"/>
    <p:sldId id="312" r:id="rId23"/>
    <p:sldId id="314" r:id="rId24"/>
    <p:sldId id="354" r:id="rId25"/>
    <p:sldId id="315" r:id="rId26"/>
    <p:sldId id="353" r:id="rId27"/>
    <p:sldId id="334" r:id="rId28"/>
    <p:sldId id="273" r:id="rId29"/>
    <p:sldId id="294" r:id="rId30"/>
    <p:sldId id="297" r:id="rId31"/>
    <p:sldId id="346" r:id="rId32"/>
    <p:sldId id="347" r:id="rId33"/>
    <p:sldId id="319" r:id="rId34"/>
    <p:sldId id="320" r:id="rId35"/>
    <p:sldId id="324" r:id="rId36"/>
    <p:sldId id="322" r:id="rId37"/>
    <p:sldId id="321" r:id="rId38"/>
    <p:sldId id="325" r:id="rId39"/>
    <p:sldId id="343" r:id="rId40"/>
    <p:sldId id="348" r:id="rId41"/>
    <p:sldId id="349" r:id="rId42"/>
    <p:sldId id="350" r:id="rId43"/>
    <p:sldId id="351" r:id="rId44"/>
    <p:sldId id="303" r:id="rId45"/>
    <p:sldId id="337" r:id="rId46"/>
    <p:sldId id="339" r:id="rId47"/>
    <p:sldId id="340" r:id="rId48"/>
    <p:sldId id="341" r:id="rId49"/>
    <p:sldId id="342" r:id="rId50"/>
    <p:sldId id="333" r:id="rId51"/>
    <p:sldId id="344" r:id="rId52"/>
    <p:sldId id="358" r:id="rId53"/>
    <p:sldId id="359" r:id="rId54"/>
    <p:sldId id="360" r:id="rId55"/>
    <p:sldId id="363" r:id="rId56"/>
    <p:sldId id="364" r:id="rId57"/>
    <p:sldId id="365" r:id="rId58"/>
    <p:sldId id="368" r:id="rId59"/>
    <p:sldId id="369" r:id="rId60"/>
    <p:sldId id="361" r:id="rId61"/>
    <p:sldId id="366" r:id="rId62"/>
    <p:sldId id="367" r:id="rId63"/>
    <p:sldId id="336" r:id="rId64"/>
    <p:sldId id="31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12761-1732-086C-9A8D-891CD822BB84}" name="Anne E Fine" initials="AF" userId="S::anne.fine@tjjd.texas.gov::1cda3d2a-929c-4e5c-8be2-3e22c32e3071" providerId="AD"/>
  <p188:author id="{F333F2E4-1A0B-2DE5-714C-71C4D99972C0}" name="Brandi Wagner" initials="BW" userId="S::brandi.wagner@tjjd.texas.gov::0c7e0e44-65e9-4e1f-bfea-836612929ae9" providerId="AD"/>
  <p188:author id="{F6E30CF2-B166-2A28-3641-EB426FE6573C}" name="Kristin M Hammock" initials="KH" userId="S::kristin.m.hammock@tjjd.texas.gov::33be58b0-b8a3-4cd8-befe-416c45371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shley Kintzer" initials="AK" lastIdx="1" clrIdx="0">
    <p:extLst>
      <p:ext uri="{19B8F6BF-5375-455C-9EA6-DF929625EA0E}">
        <p15:presenceInfo xmlns:p15="http://schemas.microsoft.com/office/powerpoint/2012/main" userId="S-1-5-21-273957829-1543905389-623648099-58889" providerId="AD"/>
      </p:ext>
    </p:extLst>
  </p:cmAuthor>
  <p:cmAuthor id="2" name="Caitlyn Porterfield" initials="CP" lastIdx="1" clrIdx="1">
    <p:extLst>
      <p:ext uri="{19B8F6BF-5375-455C-9EA6-DF929625EA0E}">
        <p15:presenceInfo xmlns:p15="http://schemas.microsoft.com/office/powerpoint/2012/main" userId="S-1-5-21-273957829-1543905389-623648099-86823" providerId="AD"/>
      </p:ext>
    </p:extLst>
  </p:cmAuthor>
  <p:cmAuthor id="3" name="Caitlyn Porterfield" initials="CP [2]" lastIdx="2" clrIdx="2">
    <p:extLst>
      <p:ext uri="{19B8F6BF-5375-455C-9EA6-DF929625EA0E}">
        <p15:presenceInfo xmlns:p15="http://schemas.microsoft.com/office/powerpoint/2012/main" userId="S::Caitlyn.Porterfield@tjjd.texas.gov::974c3cf6-e45f-489c-a198-dd7283c16a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7375E"/>
    <a:srgbClr val="100167"/>
    <a:srgbClr val="00283F"/>
    <a:srgbClr val="690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6EA728-E304-1CA8-71A4-558A2CF75E36}" v="4" dt="2026-05-05T00:39:30.442"/>
    <p1510:client id="{1E0D41C2-541F-539D-49A9-D3D230E7C9F4}" v="1" dt="2026-05-05T00:50:29.199"/>
    <p1510:client id="{6F51B8A6-6CB5-EFE9-6C3D-7BBD70E9E586}" v="1" dt="2026-05-05T00:10:59.112"/>
    <p1510:client id="{88251AB4-32EE-A21F-0AA8-B078B3F87AB2}" v="435" dt="2026-05-03T23:48:26.323"/>
    <p1510:client id="{DF94EA3E-5F0B-DBA4-9240-FA87E870639A}" v="934" dt="2026-05-05T00:34:19.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42" autoAdjust="0"/>
  </p:normalViewPr>
  <p:slideViewPr>
    <p:cSldViewPr snapToGrid="0">
      <p:cViewPr varScale="1">
        <p:scale>
          <a:sx n="98" d="100"/>
          <a:sy n="98" d="100"/>
        </p:scale>
        <p:origin x="101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0C2C3B-C7D6-46F4-B0A3-5EB7BFE1D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0158C5-F6E9-494B-9DD2-121E56F9DB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1/27/2025</a:t>
            </a:r>
          </a:p>
        </p:txBody>
      </p:sp>
      <p:sp>
        <p:nvSpPr>
          <p:cNvPr id="4" name="Footer Placeholder 3">
            <a:extLst>
              <a:ext uri="{FF2B5EF4-FFF2-40B4-BE49-F238E27FC236}">
                <a16:creationId xmlns:a16="http://schemas.microsoft.com/office/drawing/2014/main" id="{5AFFB99E-2B1D-44F6-8DB6-D4920FB576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808FFA-9C5A-439C-AAD2-54A53F1FB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4D47E1-99C0-40CD-A256-73075F705260}" type="slidenum">
              <a:rPr lang="en-US" smtClean="0"/>
              <a:t>‹#›</a:t>
            </a:fld>
            <a:endParaRPr lang="en-US"/>
          </a:p>
        </p:txBody>
      </p:sp>
    </p:spTree>
    <p:extLst>
      <p:ext uri="{BB962C8B-B14F-4D97-AF65-F5344CB8AC3E}">
        <p14:creationId xmlns:p14="http://schemas.microsoft.com/office/powerpoint/2010/main" val="68394883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1/27/2025</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5BC2C-B72A-42C8-9033-1330F9E55508}" type="slidenum">
              <a:rPr lang="en-US" smtClean="0"/>
              <a:t>‹#›</a:t>
            </a:fld>
            <a:endParaRPr lang="en-US"/>
          </a:p>
        </p:txBody>
      </p:sp>
    </p:spTree>
    <p:extLst>
      <p:ext uri="{BB962C8B-B14F-4D97-AF65-F5344CB8AC3E}">
        <p14:creationId xmlns:p14="http://schemas.microsoft.com/office/powerpoint/2010/main" val="49463373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485BC2C-B72A-42C8-9033-1330F9E55508}" type="slidenum">
              <a:rPr lang="en-US" smtClean="0"/>
              <a:t>1</a:t>
            </a:fld>
            <a:endParaRPr lang="en-US"/>
          </a:p>
        </p:txBody>
      </p:sp>
      <p:sp>
        <p:nvSpPr>
          <p:cNvPr id="5" name="Date Placeholder 4">
            <a:extLst>
              <a:ext uri="{FF2B5EF4-FFF2-40B4-BE49-F238E27FC236}">
                <a16:creationId xmlns:a16="http://schemas.microsoft.com/office/drawing/2014/main" id="{41D215F9-EBE7-4904-ACB2-08921AE57C14}"/>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123432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10</a:t>
            </a:fld>
            <a:endParaRPr lang="en-US"/>
          </a:p>
        </p:txBody>
      </p:sp>
    </p:spTree>
    <p:extLst>
      <p:ext uri="{BB962C8B-B14F-4D97-AF65-F5344CB8AC3E}">
        <p14:creationId xmlns:p14="http://schemas.microsoft.com/office/powerpoint/2010/main" val="123574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11</a:t>
            </a:fld>
            <a:endParaRPr lang="en-US"/>
          </a:p>
        </p:txBody>
      </p:sp>
    </p:spTree>
    <p:extLst>
      <p:ext uri="{BB962C8B-B14F-4D97-AF65-F5344CB8AC3E}">
        <p14:creationId xmlns:p14="http://schemas.microsoft.com/office/powerpoint/2010/main" val="386804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85BC2C-B72A-42C8-9033-1330F9E55508}" type="slidenum">
              <a:rPr lang="en-US" smtClean="0"/>
              <a:t>12</a:t>
            </a:fld>
            <a:endParaRPr lang="en-US"/>
          </a:p>
        </p:txBody>
      </p:sp>
      <p:sp>
        <p:nvSpPr>
          <p:cNvPr id="5" name="Date Placeholder 4">
            <a:extLst>
              <a:ext uri="{FF2B5EF4-FFF2-40B4-BE49-F238E27FC236}">
                <a16:creationId xmlns:a16="http://schemas.microsoft.com/office/drawing/2014/main" id="{1AEBF81B-8250-4F4A-BA3E-298587C2DEA7}"/>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394668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13</a:t>
            </a:fld>
            <a:endParaRPr lang="en-US"/>
          </a:p>
        </p:txBody>
      </p:sp>
    </p:spTree>
    <p:extLst>
      <p:ext uri="{BB962C8B-B14F-4D97-AF65-F5344CB8AC3E}">
        <p14:creationId xmlns:p14="http://schemas.microsoft.com/office/powerpoint/2010/main" val="144434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14</a:t>
            </a:fld>
            <a:endParaRPr lang="en-US"/>
          </a:p>
        </p:txBody>
      </p:sp>
    </p:spTree>
    <p:extLst>
      <p:ext uri="{BB962C8B-B14F-4D97-AF65-F5344CB8AC3E}">
        <p14:creationId xmlns:p14="http://schemas.microsoft.com/office/powerpoint/2010/main" val="94184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None/>
            </a:pPr>
            <a:endParaRPr lang="en-US" b="0" u="none" dirty="0"/>
          </a:p>
        </p:txBody>
      </p:sp>
      <p:sp>
        <p:nvSpPr>
          <p:cNvPr id="4" name="Slide Number Placeholder 3"/>
          <p:cNvSpPr>
            <a:spLocks noGrp="1"/>
          </p:cNvSpPr>
          <p:nvPr>
            <p:ph type="sldNum" sz="quarter" idx="5"/>
          </p:nvPr>
        </p:nvSpPr>
        <p:spPr/>
        <p:txBody>
          <a:bodyPr/>
          <a:lstStyle/>
          <a:p>
            <a:fld id="{1485BC2C-B72A-42C8-9033-1330F9E55508}" type="slidenum">
              <a:rPr lang="en-US" smtClean="0"/>
              <a:t>15</a:t>
            </a:fld>
            <a:endParaRPr lang="en-US"/>
          </a:p>
        </p:txBody>
      </p:sp>
      <p:sp>
        <p:nvSpPr>
          <p:cNvPr id="5" name="Date Placeholder 4">
            <a:extLst>
              <a:ext uri="{FF2B5EF4-FFF2-40B4-BE49-F238E27FC236}">
                <a16:creationId xmlns:a16="http://schemas.microsoft.com/office/drawing/2014/main" id="{5620FEB3-9948-4F2A-8F85-E8BE27C7E93D}"/>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260844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16</a:t>
            </a:fld>
            <a:endParaRPr lang="en-US"/>
          </a:p>
        </p:txBody>
      </p:sp>
    </p:spTree>
    <p:extLst>
      <p:ext uri="{BB962C8B-B14F-4D97-AF65-F5344CB8AC3E}">
        <p14:creationId xmlns:p14="http://schemas.microsoft.com/office/powerpoint/2010/main" val="1340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17</a:t>
            </a:fld>
            <a:endParaRPr lang="en-US"/>
          </a:p>
        </p:txBody>
      </p:sp>
    </p:spTree>
    <p:extLst>
      <p:ext uri="{BB962C8B-B14F-4D97-AF65-F5344CB8AC3E}">
        <p14:creationId xmlns:p14="http://schemas.microsoft.com/office/powerpoint/2010/main" val="81966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18</a:t>
            </a:fld>
            <a:endParaRPr lang="en-US"/>
          </a:p>
        </p:txBody>
      </p:sp>
    </p:spTree>
    <p:extLst>
      <p:ext uri="{BB962C8B-B14F-4D97-AF65-F5344CB8AC3E}">
        <p14:creationId xmlns:p14="http://schemas.microsoft.com/office/powerpoint/2010/main" val="2822961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19</a:t>
            </a:fld>
            <a:endParaRPr lang="en-US"/>
          </a:p>
        </p:txBody>
      </p:sp>
    </p:spTree>
    <p:extLst>
      <p:ext uri="{BB962C8B-B14F-4D97-AF65-F5344CB8AC3E}">
        <p14:creationId xmlns:p14="http://schemas.microsoft.com/office/powerpoint/2010/main" val="347039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a:t>
            </a:fld>
            <a:endParaRPr lang="en-US"/>
          </a:p>
        </p:txBody>
      </p:sp>
    </p:spTree>
    <p:extLst>
      <p:ext uri="{BB962C8B-B14F-4D97-AF65-F5344CB8AC3E}">
        <p14:creationId xmlns:p14="http://schemas.microsoft.com/office/powerpoint/2010/main" val="327569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20</a:t>
            </a:fld>
            <a:endParaRPr lang="en-US"/>
          </a:p>
        </p:txBody>
      </p:sp>
    </p:spTree>
    <p:extLst>
      <p:ext uri="{BB962C8B-B14F-4D97-AF65-F5344CB8AC3E}">
        <p14:creationId xmlns:p14="http://schemas.microsoft.com/office/powerpoint/2010/main" val="3381156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21</a:t>
            </a:fld>
            <a:endParaRPr lang="en-US"/>
          </a:p>
        </p:txBody>
      </p:sp>
    </p:spTree>
    <p:extLst>
      <p:ext uri="{BB962C8B-B14F-4D97-AF65-F5344CB8AC3E}">
        <p14:creationId xmlns:p14="http://schemas.microsoft.com/office/powerpoint/2010/main" val="2446906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22</a:t>
            </a:fld>
            <a:endParaRPr lang="en-US"/>
          </a:p>
        </p:txBody>
      </p:sp>
    </p:spTree>
    <p:extLst>
      <p:ext uri="{BB962C8B-B14F-4D97-AF65-F5344CB8AC3E}">
        <p14:creationId xmlns:p14="http://schemas.microsoft.com/office/powerpoint/2010/main" val="70024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23</a:t>
            </a:fld>
            <a:endParaRPr lang="en-US"/>
          </a:p>
        </p:txBody>
      </p:sp>
    </p:spTree>
    <p:extLst>
      <p:ext uri="{BB962C8B-B14F-4D97-AF65-F5344CB8AC3E}">
        <p14:creationId xmlns:p14="http://schemas.microsoft.com/office/powerpoint/2010/main" val="822654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24</a:t>
            </a:fld>
            <a:endParaRPr lang="en-US"/>
          </a:p>
        </p:txBody>
      </p:sp>
    </p:spTree>
    <p:extLst>
      <p:ext uri="{BB962C8B-B14F-4D97-AF65-F5344CB8AC3E}">
        <p14:creationId xmlns:p14="http://schemas.microsoft.com/office/powerpoint/2010/main" val="1501043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1485BC2C-B72A-42C8-9033-1330F9E55508}" type="slidenum">
              <a:rPr lang="en-US" smtClean="0"/>
              <a:t>26</a:t>
            </a:fld>
            <a:endParaRPr lang="en-US"/>
          </a:p>
        </p:txBody>
      </p:sp>
      <p:sp>
        <p:nvSpPr>
          <p:cNvPr id="5" name="Date Placeholder 4">
            <a:extLst>
              <a:ext uri="{FF2B5EF4-FFF2-40B4-BE49-F238E27FC236}">
                <a16:creationId xmlns:a16="http://schemas.microsoft.com/office/drawing/2014/main" id="{C7A87679-5A53-47A3-ADD8-67D4761F77D9}"/>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189602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37</a:t>
            </a:fld>
            <a:endParaRPr lang="en-US"/>
          </a:p>
        </p:txBody>
      </p:sp>
    </p:spTree>
    <p:extLst>
      <p:ext uri="{BB962C8B-B14F-4D97-AF65-F5344CB8AC3E}">
        <p14:creationId xmlns:p14="http://schemas.microsoft.com/office/powerpoint/2010/main" val="1627417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40</a:t>
            </a:fld>
            <a:endParaRPr lang="en-US"/>
          </a:p>
        </p:txBody>
      </p:sp>
    </p:spTree>
    <p:extLst>
      <p:ext uri="{BB962C8B-B14F-4D97-AF65-F5344CB8AC3E}">
        <p14:creationId xmlns:p14="http://schemas.microsoft.com/office/powerpoint/2010/main" val="3844318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1485BC2C-B72A-42C8-9033-1330F9E55508}" type="slidenum">
              <a:rPr lang="en-US" smtClean="0"/>
              <a:t>41</a:t>
            </a:fld>
            <a:endParaRPr lang="en-US"/>
          </a:p>
        </p:txBody>
      </p:sp>
      <p:sp>
        <p:nvSpPr>
          <p:cNvPr id="5" name="Date Placeholder 4">
            <a:extLst>
              <a:ext uri="{FF2B5EF4-FFF2-40B4-BE49-F238E27FC236}">
                <a16:creationId xmlns:a16="http://schemas.microsoft.com/office/drawing/2014/main" id="{1D6765E8-C3AD-499F-A18E-838F3976BF9D}"/>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3936061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52</a:t>
            </a:fld>
            <a:endParaRPr lang="en-US"/>
          </a:p>
        </p:txBody>
      </p:sp>
    </p:spTree>
    <p:extLst>
      <p:ext uri="{BB962C8B-B14F-4D97-AF65-F5344CB8AC3E}">
        <p14:creationId xmlns:p14="http://schemas.microsoft.com/office/powerpoint/2010/main" val="232275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ea typeface="Calibri"/>
              <a:cs typeface="Calibri"/>
            </a:endParaRPr>
          </a:p>
          <a:p>
            <a:endParaRPr lang="en-US" dirty="0"/>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3</a:t>
            </a:fld>
            <a:endParaRPr lang="en-US"/>
          </a:p>
        </p:txBody>
      </p:sp>
    </p:spTree>
    <p:extLst>
      <p:ext uri="{BB962C8B-B14F-4D97-AF65-F5344CB8AC3E}">
        <p14:creationId xmlns:p14="http://schemas.microsoft.com/office/powerpoint/2010/main" val="1574201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53</a:t>
            </a:fld>
            <a:endParaRPr lang="en-US"/>
          </a:p>
        </p:txBody>
      </p:sp>
    </p:spTree>
    <p:extLst>
      <p:ext uri="{BB962C8B-B14F-4D97-AF65-F5344CB8AC3E}">
        <p14:creationId xmlns:p14="http://schemas.microsoft.com/office/powerpoint/2010/main" val="4236177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54</a:t>
            </a:fld>
            <a:endParaRPr lang="en-US"/>
          </a:p>
        </p:txBody>
      </p:sp>
    </p:spTree>
    <p:extLst>
      <p:ext uri="{BB962C8B-B14F-4D97-AF65-F5344CB8AC3E}">
        <p14:creationId xmlns:p14="http://schemas.microsoft.com/office/powerpoint/2010/main" val="4283054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55</a:t>
            </a:fld>
            <a:endParaRPr lang="en-US"/>
          </a:p>
        </p:txBody>
      </p:sp>
    </p:spTree>
    <p:extLst>
      <p:ext uri="{BB962C8B-B14F-4D97-AF65-F5344CB8AC3E}">
        <p14:creationId xmlns:p14="http://schemas.microsoft.com/office/powerpoint/2010/main" val="727080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56</a:t>
            </a:fld>
            <a:endParaRPr lang="en-US"/>
          </a:p>
        </p:txBody>
      </p:sp>
    </p:spTree>
    <p:extLst>
      <p:ext uri="{BB962C8B-B14F-4D97-AF65-F5344CB8AC3E}">
        <p14:creationId xmlns:p14="http://schemas.microsoft.com/office/powerpoint/2010/main" val="2471578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57</a:t>
            </a:fld>
            <a:endParaRPr lang="en-US"/>
          </a:p>
        </p:txBody>
      </p:sp>
    </p:spTree>
    <p:extLst>
      <p:ext uri="{BB962C8B-B14F-4D97-AF65-F5344CB8AC3E}">
        <p14:creationId xmlns:p14="http://schemas.microsoft.com/office/powerpoint/2010/main" val="1486486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58</a:t>
            </a:fld>
            <a:endParaRPr lang="en-US"/>
          </a:p>
        </p:txBody>
      </p:sp>
    </p:spTree>
    <p:extLst>
      <p:ext uri="{BB962C8B-B14F-4D97-AF65-F5344CB8AC3E}">
        <p14:creationId xmlns:p14="http://schemas.microsoft.com/office/powerpoint/2010/main" val="3065003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59</a:t>
            </a:fld>
            <a:endParaRPr lang="en-US"/>
          </a:p>
        </p:txBody>
      </p:sp>
    </p:spTree>
    <p:extLst>
      <p:ext uri="{BB962C8B-B14F-4D97-AF65-F5344CB8AC3E}">
        <p14:creationId xmlns:p14="http://schemas.microsoft.com/office/powerpoint/2010/main" val="2341759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60</a:t>
            </a:fld>
            <a:endParaRPr lang="en-US"/>
          </a:p>
        </p:txBody>
      </p:sp>
    </p:spTree>
    <p:extLst>
      <p:ext uri="{BB962C8B-B14F-4D97-AF65-F5344CB8AC3E}">
        <p14:creationId xmlns:p14="http://schemas.microsoft.com/office/powerpoint/2010/main" val="6252191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5BC2C-B72A-42C8-9033-1330F9E55508}" type="slidenum">
              <a:rPr lang="en-US" smtClean="0"/>
              <a:t>61</a:t>
            </a:fld>
            <a:endParaRPr lang="en-US"/>
          </a:p>
        </p:txBody>
      </p:sp>
      <p:sp>
        <p:nvSpPr>
          <p:cNvPr id="5" name="Date Placeholder 4">
            <a:extLst>
              <a:ext uri="{FF2B5EF4-FFF2-40B4-BE49-F238E27FC236}">
                <a16:creationId xmlns:a16="http://schemas.microsoft.com/office/drawing/2014/main" id="{FFFA4E76-E318-4049-AA96-C078E0096DE3}"/>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3440368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4</a:t>
            </a:fld>
            <a:endParaRPr lang="en-US"/>
          </a:p>
        </p:txBody>
      </p:sp>
    </p:spTree>
    <p:extLst>
      <p:ext uri="{BB962C8B-B14F-4D97-AF65-F5344CB8AC3E}">
        <p14:creationId xmlns:p14="http://schemas.microsoft.com/office/powerpoint/2010/main" val="280940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5</a:t>
            </a:fld>
            <a:endParaRPr lang="en-US"/>
          </a:p>
        </p:txBody>
      </p:sp>
    </p:spTree>
    <p:extLst>
      <p:ext uri="{BB962C8B-B14F-4D97-AF65-F5344CB8AC3E}">
        <p14:creationId xmlns:p14="http://schemas.microsoft.com/office/powerpoint/2010/main" val="16189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6</a:t>
            </a:fld>
            <a:endParaRPr lang="en-US"/>
          </a:p>
        </p:txBody>
      </p:sp>
    </p:spTree>
    <p:extLst>
      <p:ext uri="{BB962C8B-B14F-4D97-AF65-F5344CB8AC3E}">
        <p14:creationId xmlns:p14="http://schemas.microsoft.com/office/powerpoint/2010/main" val="175384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7</a:t>
            </a:fld>
            <a:endParaRPr lang="en-US"/>
          </a:p>
        </p:txBody>
      </p:sp>
    </p:spTree>
    <p:extLst>
      <p:ext uri="{BB962C8B-B14F-4D97-AF65-F5344CB8AC3E}">
        <p14:creationId xmlns:p14="http://schemas.microsoft.com/office/powerpoint/2010/main" val="1159371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BC2C-B72A-42C8-9033-1330F9E55508}" type="slidenum">
              <a:rPr lang="en-US" smtClean="0"/>
              <a:t>8</a:t>
            </a:fld>
            <a:endParaRPr lang="en-US"/>
          </a:p>
        </p:txBody>
      </p:sp>
      <p:sp>
        <p:nvSpPr>
          <p:cNvPr id="5" name="Date Placeholder 4">
            <a:extLst>
              <a:ext uri="{FF2B5EF4-FFF2-40B4-BE49-F238E27FC236}">
                <a16:creationId xmlns:a16="http://schemas.microsoft.com/office/drawing/2014/main" id="{6F980199-FAB5-4B88-8F0F-BFA60BE97738}"/>
              </a:ext>
            </a:extLst>
          </p:cNvPr>
          <p:cNvSpPr>
            <a:spLocks noGrp="1"/>
          </p:cNvSpPr>
          <p:nvPr>
            <p:ph type="dt" idx="1"/>
          </p:nvPr>
        </p:nvSpPr>
        <p:spPr/>
        <p:txBody>
          <a:bodyPr/>
          <a:lstStyle/>
          <a:p>
            <a:r>
              <a:rPr lang="en-US"/>
              <a:t>1/27/2025</a:t>
            </a:r>
          </a:p>
        </p:txBody>
      </p:sp>
    </p:spTree>
    <p:extLst>
      <p:ext uri="{BB962C8B-B14F-4D97-AF65-F5344CB8AC3E}">
        <p14:creationId xmlns:p14="http://schemas.microsoft.com/office/powerpoint/2010/main" val="356164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Date Placeholder 3"/>
          <p:cNvSpPr>
            <a:spLocks noGrp="1"/>
          </p:cNvSpPr>
          <p:nvPr>
            <p:ph type="dt" idx="1"/>
          </p:nvPr>
        </p:nvSpPr>
        <p:spPr/>
        <p:txBody>
          <a:bodyPr/>
          <a:lstStyle/>
          <a:p>
            <a:r>
              <a:rPr lang="en-US"/>
              <a:t>1/27/2025</a:t>
            </a:r>
          </a:p>
        </p:txBody>
      </p:sp>
      <p:sp>
        <p:nvSpPr>
          <p:cNvPr id="5" name="Slide Number Placeholder 4"/>
          <p:cNvSpPr>
            <a:spLocks noGrp="1"/>
          </p:cNvSpPr>
          <p:nvPr>
            <p:ph type="sldNum" sz="quarter" idx="5"/>
          </p:nvPr>
        </p:nvSpPr>
        <p:spPr/>
        <p:txBody>
          <a:bodyPr/>
          <a:lstStyle/>
          <a:p>
            <a:fld id="{1485BC2C-B72A-42C8-9033-1330F9E55508}" type="slidenum">
              <a:rPr lang="en-US" smtClean="0"/>
              <a:t>9</a:t>
            </a:fld>
            <a:endParaRPr lang="en-US"/>
          </a:p>
        </p:txBody>
      </p:sp>
    </p:spTree>
    <p:extLst>
      <p:ext uri="{BB962C8B-B14F-4D97-AF65-F5344CB8AC3E}">
        <p14:creationId xmlns:p14="http://schemas.microsoft.com/office/powerpoint/2010/main" val="360071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9701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1AB3F730-78C3-4CC7-A777-D5F80C83167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809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524000"/>
          </a:xfrm>
          <a:prstGeom prst="rect">
            <a:avLst/>
          </a:prstGeom>
          <a:gradFill flip="none" rotWithShape="1">
            <a:gsLst>
              <a:gs pos="0">
                <a:schemeClr val="tx2">
                  <a:lumMod val="75000"/>
                </a:schemeClr>
              </a:gs>
              <a:gs pos="80000">
                <a:schemeClr val="tx2">
                  <a:lumMod val="75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467958" y="648282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aseline="0">
                <a:solidFill>
                  <a:schemeClr val="tx1">
                    <a:lumMod val="50000"/>
                    <a:lumOff val="50000"/>
                  </a:schemeClr>
                </a:solidFill>
              </a:rPr>
              <a:t>January 28, 2025</a:t>
            </a:r>
          </a:p>
        </p:txBody>
      </p:sp>
      <p:sp>
        <p:nvSpPr>
          <p:cNvPr id="8" name="Footer Placeholder 4"/>
          <p:cNvSpPr txBox="1">
            <a:spLocks/>
          </p:cNvSpPr>
          <p:nvPr userDrawn="1"/>
        </p:nvSpPr>
        <p:spPr>
          <a:xfrm>
            <a:off x="3134958" y="6482827"/>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lumMod val="50000"/>
                    <a:lumOff val="50000"/>
                  </a:schemeClr>
                </a:solidFill>
              </a:rPr>
              <a:t>Texas Juvenile Justice Department</a:t>
            </a:r>
          </a:p>
        </p:txBody>
      </p:sp>
      <p:sp>
        <p:nvSpPr>
          <p:cNvPr id="9" name="Slide Number Placeholder 5"/>
          <p:cNvSpPr txBox="1">
            <a:spLocks/>
          </p:cNvSpPr>
          <p:nvPr userDrawn="1"/>
        </p:nvSpPr>
        <p:spPr>
          <a:xfrm>
            <a:off x="6563958" y="648282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81063B-BC9F-4B3B-BBBA-FC997108AE6B}" type="slidenum">
              <a:rPr lang="en-US" sz="900" smtClean="0">
                <a:solidFill>
                  <a:schemeClr val="tx1">
                    <a:lumMod val="50000"/>
                    <a:lumOff val="50000"/>
                  </a:schemeClr>
                </a:solidFill>
              </a:rPr>
              <a:pPr/>
              <a:t>‹#›</a:t>
            </a:fld>
            <a:endParaRPr lang="en-US" sz="900">
              <a:solidFill>
                <a:schemeClr val="tx1">
                  <a:lumMod val="50000"/>
                  <a:lumOff val="50000"/>
                </a:schemeClr>
              </a:solidFill>
            </a:endParaRPr>
          </a:p>
        </p:txBody>
      </p:sp>
      <p:cxnSp>
        <p:nvCxnSpPr>
          <p:cNvPr id="11" name="Straight Connector 10"/>
          <p:cNvCxnSpPr/>
          <p:nvPr userDrawn="1"/>
        </p:nvCxnSpPr>
        <p:spPr>
          <a:xfrm>
            <a:off x="0" y="6477000"/>
            <a:ext cx="91440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47796"/>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jjd.texas.gov/continuum-of-care/docum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3cProbation.Independent.Audits@tjjd.texas.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ustomerSuccessTeam@tjjd.texas.gov" TargetMode="External"/><Relationship Id="rId2" Type="http://schemas.openxmlformats.org/officeDocument/2006/relationships/hyperlink" Target="https://www.tjjd.texas.gov/wp-content/uploads/2026/02/TJJD-Grants-Portal-Fluxx-Access-Form-3.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jjd.texas.gov/continuum-of-care/documen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781800"/>
            <a:ext cx="9144000" cy="7620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6738256"/>
            <a:ext cx="9144000"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6694716"/>
            <a:ext cx="9144000"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flipV="1">
            <a:off x="0" y="0"/>
            <a:ext cx="9144000" cy="2514600"/>
          </a:xfrm>
          <a:prstGeom prst="rect">
            <a:avLst/>
          </a:prstGeom>
          <a:gradFill flip="none" rotWithShape="1">
            <a:gsLst>
              <a:gs pos="100000">
                <a:schemeClr val="tx2">
                  <a:lumMod val="50000"/>
                </a:schemeClr>
              </a:gs>
              <a:gs pos="17000">
                <a:schemeClr val="tx2">
                  <a:lumMod val="75000"/>
                </a:schemeClr>
              </a:gs>
              <a:gs pos="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5285202"/>
            <a:ext cx="6400800" cy="1163102"/>
          </a:xfrm>
        </p:spPr>
        <p:txBody>
          <a:bodyPr>
            <a:normAutofit/>
          </a:bodyPr>
          <a:lstStyle/>
          <a:p>
            <a:r>
              <a:rPr lang="en-US" sz="2000">
                <a:solidFill>
                  <a:srgbClr val="00283F"/>
                </a:solidFill>
              </a:rPr>
              <a:t>May 5, 2026</a:t>
            </a:r>
          </a:p>
        </p:txBody>
      </p:sp>
      <p:sp>
        <p:nvSpPr>
          <p:cNvPr id="2" name="Title 1"/>
          <p:cNvSpPr>
            <a:spLocks noGrp="1"/>
          </p:cNvSpPr>
          <p:nvPr>
            <p:ph type="ctrTitle"/>
          </p:nvPr>
        </p:nvSpPr>
        <p:spPr>
          <a:xfrm>
            <a:off x="419100" y="2514601"/>
            <a:ext cx="8305800" cy="1828800"/>
          </a:xfrm>
        </p:spPr>
        <p:txBody>
          <a:bodyPr>
            <a:normAutofit/>
          </a:bodyPr>
          <a:lstStyle/>
          <a:p>
            <a:r>
              <a:rPr lang="en-US" sz="4000" b="0">
                <a:solidFill>
                  <a:srgbClr val="69031A"/>
                </a:solidFill>
              </a:rPr>
              <a:t>Welcome New Chiefs! </a:t>
            </a:r>
            <a:endParaRPr lang="en-US" sz="2000" b="0">
              <a:solidFill>
                <a:srgbClr val="69031A"/>
              </a:solidFill>
            </a:endParaRPr>
          </a:p>
        </p:txBody>
      </p:sp>
      <p:pic>
        <p:nvPicPr>
          <p:cNvPr id="10" name="Picture 9">
            <a:extLst>
              <a:ext uri="{FF2B5EF4-FFF2-40B4-BE49-F238E27FC236}">
                <a16:creationId xmlns:a16="http://schemas.microsoft.com/office/drawing/2014/main" id="{537AC1EF-6D23-6A4A-9DA8-DAB4FF50DA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4088" y="304800"/>
            <a:ext cx="6915824" cy="1484456"/>
          </a:xfrm>
          <a:prstGeom prst="rect">
            <a:avLst/>
          </a:prstGeom>
        </p:spPr>
      </p:pic>
    </p:spTree>
    <p:extLst>
      <p:ext uri="{BB962C8B-B14F-4D97-AF65-F5344CB8AC3E}">
        <p14:creationId xmlns:p14="http://schemas.microsoft.com/office/powerpoint/2010/main" val="41228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982CD5-F82E-4110-9D5A-8A29EB7988D1}"/>
              </a:ext>
            </a:extLst>
          </p:cNvPr>
          <p:cNvPicPr>
            <a:picLocks noGrp="1" noChangeAspect="1"/>
          </p:cNvPicPr>
          <p:nvPr>
            <p:ph idx="1"/>
          </p:nvPr>
        </p:nvPicPr>
        <p:blipFill>
          <a:blip r:embed="rId3"/>
          <a:stretch>
            <a:fillRect/>
          </a:stretch>
        </p:blipFill>
        <p:spPr>
          <a:xfrm>
            <a:off x="172006" y="1524000"/>
            <a:ext cx="8819594" cy="714475"/>
          </a:xfrm>
        </p:spPr>
      </p:pic>
      <p:sp>
        <p:nvSpPr>
          <p:cNvPr id="3" name="Title 2">
            <a:extLst>
              <a:ext uri="{FF2B5EF4-FFF2-40B4-BE49-F238E27FC236}">
                <a16:creationId xmlns:a16="http://schemas.microsoft.com/office/drawing/2014/main" id="{4945549A-6BAC-45A5-8D52-FCFB5E39D349}"/>
              </a:ext>
            </a:extLst>
          </p:cNvPr>
          <p:cNvSpPr>
            <a:spLocks noGrp="1"/>
          </p:cNvSpPr>
          <p:nvPr>
            <p:ph type="title"/>
          </p:nvPr>
        </p:nvSpPr>
        <p:spPr/>
        <p:txBody>
          <a:bodyPr/>
          <a:lstStyle/>
          <a:p>
            <a:r>
              <a:rPr lang="en-US"/>
              <a:t>Reimbursement Programs</a:t>
            </a:r>
          </a:p>
        </p:txBody>
      </p:sp>
      <p:sp>
        <p:nvSpPr>
          <p:cNvPr id="6" name="TextBox 5">
            <a:extLst>
              <a:ext uri="{FF2B5EF4-FFF2-40B4-BE49-F238E27FC236}">
                <a16:creationId xmlns:a16="http://schemas.microsoft.com/office/drawing/2014/main" id="{9CCFEB90-718E-4D9E-AB7D-0F34C704E3E9}"/>
              </a:ext>
            </a:extLst>
          </p:cNvPr>
          <p:cNvSpPr txBox="1"/>
          <p:nvPr/>
        </p:nvSpPr>
        <p:spPr>
          <a:xfrm>
            <a:off x="471638" y="2238475"/>
            <a:ext cx="8367562" cy="336245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a:solidFill>
                  <a:srgbClr val="000000"/>
                </a:solidFill>
              </a:rPr>
              <a:t>Detention Reimbursement Program (DRA or DET): </a:t>
            </a:r>
            <a:r>
              <a:rPr lang="en-US" sz="2000">
                <a:solidFill>
                  <a:srgbClr val="000000"/>
                </a:solidFill>
              </a:rPr>
              <a:t>Available for youth who have been committed to TJJD, but are currently on the wait list  </a:t>
            </a:r>
            <a:endParaRPr lang="en-US" sz="2000">
              <a:solidFill>
                <a:srgbClr val="000000"/>
              </a:solidFill>
              <a:ea typeface="Calibri"/>
              <a:cs typeface="Calibri"/>
            </a:endParaRPr>
          </a:p>
          <a:p>
            <a:pPr marL="742950" lvl="1" indent="-285750">
              <a:buFont typeface="Arial" panose="020B0604020202020204" pitchFamily="34" charset="0"/>
              <a:buChar char="•"/>
            </a:pPr>
            <a:r>
              <a:rPr lang="en-US">
                <a:solidFill>
                  <a:srgbClr val="000000"/>
                </a:solidFill>
              </a:rPr>
              <a:t>To receive reimbursement, respond to our invitation in </a:t>
            </a:r>
            <a:r>
              <a:rPr lang="en-US" err="1">
                <a:solidFill>
                  <a:srgbClr val="000000"/>
                </a:solidFill>
              </a:rPr>
              <a:t>Fluxx</a:t>
            </a:r>
            <a:r>
              <a:rPr lang="en-US">
                <a:solidFill>
                  <a:srgbClr val="000000"/>
                </a:solidFill>
              </a:rPr>
              <a:t>.</a:t>
            </a:r>
            <a:endParaRPr lang="en-US">
              <a:solidFill>
                <a:srgbClr val="000000"/>
              </a:solidFill>
              <a:ea typeface="Calibri"/>
              <a:cs typeface="Calibri"/>
            </a:endParaRPr>
          </a:p>
          <a:p>
            <a:pPr marL="742950" lvl="1" indent="-285750">
              <a:spcAft>
                <a:spcPts val="300"/>
              </a:spcAft>
              <a:buFont typeface="Arial" panose="020B0604020202020204" pitchFamily="34" charset="0"/>
              <a:buChar char="•"/>
            </a:pPr>
            <a:r>
              <a:rPr lang="en-US">
                <a:solidFill>
                  <a:srgbClr val="000000"/>
                </a:solidFill>
              </a:rPr>
              <a:t>Reimburses approved detention expenses up to $150 per day (subject to change).  Funding is limited and is first come first serve.   </a:t>
            </a:r>
            <a:endParaRPr lang="en-US">
              <a:solidFill>
                <a:srgbClr val="000000"/>
              </a:solidFill>
              <a:ea typeface="Calibri"/>
              <a:cs typeface="Calibri"/>
            </a:endParaRPr>
          </a:p>
          <a:p>
            <a:endParaRPr lang="en-US" sz="2000">
              <a:solidFill>
                <a:srgbClr val="000000"/>
              </a:solidFill>
              <a:ea typeface="Calibri"/>
              <a:cs typeface="Calibri"/>
            </a:endParaRPr>
          </a:p>
          <a:p>
            <a:pPr marL="285750" indent="-285750">
              <a:buFont typeface="Arial" panose="020B0604020202020204" pitchFamily="34" charset="0"/>
              <a:buChar char="•"/>
            </a:pPr>
            <a:r>
              <a:rPr lang="en-US" sz="2000" b="1">
                <a:solidFill>
                  <a:srgbClr val="000000"/>
                </a:solidFill>
              </a:rPr>
              <a:t>Regional Diversion Alternatives (RDA): </a:t>
            </a:r>
            <a:r>
              <a:rPr lang="en-US" sz="2000">
                <a:solidFill>
                  <a:srgbClr val="000000"/>
                </a:solidFill>
              </a:rPr>
              <a:t>Applies to youth placed in a facility other than the local department. </a:t>
            </a:r>
            <a:endParaRPr lang="en-US" sz="2000">
              <a:solidFill>
                <a:srgbClr val="000000"/>
              </a:solidFill>
              <a:ea typeface="Calibri"/>
              <a:cs typeface="Calibri"/>
            </a:endParaRPr>
          </a:p>
          <a:p>
            <a:pPr marL="742950" lvl="1" indent="-285750">
              <a:buFont typeface="Arial" panose="020B0604020202020204" pitchFamily="34" charset="0"/>
              <a:buChar char="•"/>
            </a:pPr>
            <a:r>
              <a:rPr lang="en-US">
                <a:solidFill>
                  <a:srgbClr val="000000"/>
                </a:solidFill>
              </a:rPr>
              <a:t>File requests in </a:t>
            </a:r>
            <a:r>
              <a:rPr lang="en-US" err="1">
                <a:solidFill>
                  <a:srgbClr val="000000"/>
                </a:solidFill>
              </a:rPr>
              <a:t>Fluxx</a:t>
            </a:r>
            <a:r>
              <a:rPr lang="en-US">
                <a:solidFill>
                  <a:srgbClr val="000000"/>
                </a:solidFill>
              </a:rPr>
              <a:t> to receive this reimbursement. </a:t>
            </a:r>
            <a:endParaRPr lang="en-US">
              <a:solidFill>
                <a:srgbClr val="000000"/>
              </a:solidFill>
              <a:ea typeface="Calibri"/>
              <a:cs typeface="Calibri"/>
            </a:endParaRPr>
          </a:p>
          <a:p>
            <a:pPr marL="742950" lvl="1" indent="-285750">
              <a:buFont typeface="Arial" panose="020B0604020202020204" pitchFamily="34" charset="0"/>
              <a:buChar char="•"/>
            </a:pPr>
            <a:r>
              <a:rPr lang="en-US">
                <a:solidFill>
                  <a:srgbClr val="000000"/>
                </a:solidFill>
              </a:rPr>
              <a:t>Usually reimburses the full amount of the program but is limited and is first come first serve.</a:t>
            </a:r>
            <a:r>
              <a:rPr lang="en-US" sz="2000">
                <a:solidFill>
                  <a:srgbClr val="000000"/>
                </a:solidFill>
              </a:rPr>
              <a:t> </a:t>
            </a:r>
            <a:endParaRPr lang="en-US" sz="2000" b="1">
              <a:solidFill>
                <a:srgbClr val="000000"/>
              </a:solidFill>
            </a:endParaRPr>
          </a:p>
        </p:txBody>
      </p:sp>
    </p:spTree>
    <p:extLst>
      <p:ext uri="{BB962C8B-B14F-4D97-AF65-F5344CB8AC3E}">
        <p14:creationId xmlns:p14="http://schemas.microsoft.com/office/powerpoint/2010/main" val="328816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General Payment Info</a:t>
            </a:r>
          </a:p>
        </p:txBody>
      </p:sp>
      <p:pic>
        <p:nvPicPr>
          <p:cNvPr id="4" name="Picture 3">
            <a:extLst>
              <a:ext uri="{FF2B5EF4-FFF2-40B4-BE49-F238E27FC236}">
                <a16:creationId xmlns:a16="http://schemas.microsoft.com/office/drawing/2014/main" id="{AE2CB7EA-3572-4C9E-AE10-70AF1C69689D}"/>
              </a:ext>
            </a:extLst>
          </p:cNvPr>
          <p:cNvPicPr>
            <a:picLocks noChangeAspect="1"/>
          </p:cNvPicPr>
          <p:nvPr/>
        </p:nvPicPr>
        <p:blipFill>
          <a:blip r:embed="rId3"/>
          <a:stretch>
            <a:fillRect/>
          </a:stretch>
        </p:blipFill>
        <p:spPr>
          <a:xfrm>
            <a:off x="266700" y="1524000"/>
            <a:ext cx="8801100" cy="1905000"/>
          </a:xfrm>
          <a:prstGeom prst="rect">
            <a:avLst/>
          </a:prstGeom>
        </p:spPr>
      </p:pic>
      <p:sp>
        <p:nvSpPr>
          <p:cNvPr id="5" name="TextBox 4">
            <a:extLst>
              <a:ext uri="{FF2B5EF4-FFF2-40B4-BE49-F238E27FC236}">
                <a16:creationId xmlns:a16="http://schemas.microsoft.com/office/drawing/2014/main" id="{914496D0-C3D3-4180-9AA5-458C334A1EC0}"/>
              </a:ext>
            </a:extLst>
          </p:cNvPr>
          <p:cNvSpPr txBox="1"/>
          <p:nvPr/>
        </p:nvSpPr>
        <p:spPr>
          <a:xfrm>
            <a:off x="457200" y="3557421"/>
            <a:ext cx="8229600" cy="19082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solidFill>
                  <a:schemeClr val="tx2">
                    <a:lumMod val="75000"/>
                  </a:schemeClr>
                </a:solidFill>
              </a:rPr>
              <a:t>To receive funds from TJJD, you must submit your budgets in </a:t>
            </a:r>
            <a:r>
              <a:rPr lang="en-US" sz="2000" err="1">
                <a:solidFill>
                  <a:schemeClr val="tx2">
                    <a:lumMod val="75000"/>
                  </a:schemeClr>
                </a:solidFill>
              </a:rPr>
              <a:t>Fluxx</a:t>
            </a:r>
            <a:r>
              <a:rPr lang="en-US" sz="2000">
                <a:solidFill>
                  <a:schemeClr val="tx2">
                    <a:lumMod val="75000"/>
                  </a:schemeClr>
                </a:solidFill>
              </a:rPr>
              <a:t> for all eligible grants. </a:t>
            </a:r>
            <a:endParaRPr lang="en-US" sz="2000">
              <a:solidFill>
                <a:schemeClr val="tx2">
                  <a:lumMod val="75000"/>
                </a:schemeClr>
              </a:solidFill>
              <a:ea typeface="Calibri"/>
              <a:cs typeface="Calibri"/>
            </a:endParaRPr>
          </a:p>
          <a:p>
            <a:pPr marL="285750" indent="-285750">
              <a:buFont typeface="Arial" panose="020B0604020202020204" pitchFamily="34" charset="0"/>
              <a:buChar char="•"/>
            </a:pPr>
            <a:r>
              <a:rPr lang="en-US" sz="2000">
                <a:solidFill>
                  <a:schemeClr val="tx2">
                    <a:lumMod val="75000"/>
                  </a:schemeClr>
                </a:solidFill>
              </a:rPr>
              <a:t>If you have direct deposit set up with the Comptroller it goes directly into your account, if you don’t you will receive a warrant (Check) in the mail.  </a:t>
            </a:r>
            <a:endParaRPr lang="en-US" sz="2000">
              <a:solidFill>
                <a:schemeClr val="tx2">
                  <a:lumMod val="75000"/>
                </a:schemeClr>
              </a:solidFill>
              <a:ea typeface="Calibri"/>
              <a:cs typeface="Calibri"/>
            </a:endParaRPr>
          </a:p>
          <a:p>
            <a:pPr marL="285750" indent="-285750">
              <a:buFont typeface="Arial" panose="020B0604020202020204" pitchFamily="34" charset="0"/>
              <a:buChar char="•"/>
            </a:pPr>
            <a:r>
              <a:rPr lang="en-US" sz="2000">
                <a:solidFill>
                  <a:schemeClr val="tx2">
                    <a:lumMod val="75000"/>
                  </a:schemeClr>
                </a:solidFill>
              </a:rPr>
              <a:t>You can look at the TJJD website to confirm your payments. </a:t>
            </a:r>
            <a:endParaRPr lang="en-US" sz="2000">
              <a:solidFill>
                <a:schemeClr val="tx2">
                  <a:lumMod val="75000"/>
                </a:schemeClr>
              </a:solidFill>
              <a:ea typeface="Calibri"/>
              <a:cs typeface="Calibri"/>
            </a:endParaRPr>
          </a:p>
          <a:p>
            <a:pPr marL="285750" indent="-285750">
              <a:buFont typeface="Arial" panose="020B0604020202020204" pitchFamily="34" charset="0"/>
              <a:buChar char="•"/>
            </a:pPr>
            <a:endParaRPr lang="en-US" b="1">
              <a:solidFill>
                <a:schemeClr val="tx2">
                  <a:lumMod val="75000"/>
                </a:schemeClr>
              </a:solidFill>
            </a:endParaRPr>
          </a:p>
        </p:txBody>
      </p:sp>
    </p:spTree>
    <p:extLst>
      <p:ext uri="{BB962C8B-B14F-4D97-AF65-F5344CB8AC3E}">
        <p14:creationId xmlns:p14="http://schemas.microsoft.com/office/powerpoint/2010/main" val="274867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C4B8-18F9-42A3-BC98-49BE83400190}"/>
              </a:ext>
            </a:extLst>
          </p:cNvPr>
          <p:cNvSpPr>
            <a:spLocks noGrp="1"/>
          </p:cNvSpPr>
          <p:nvPr>
            <p:ph type="title"/>
          </p:nvPr>
        </p:nvSpPr>
        <p:spPr>
          <a:xfrm>
            <a:off x="457200" y="228600"/>
            <a:ext cx="8229600" cy="1143000"/>
          </a:xfrm>
        </p:spPr>
        <p:txBody>
          <a:bodyPr/>
          <a:lstStyle/>
          <a:p>
            <a:r>
              <a:rPr lang="en-US"/>
              <a:t>Grant Payments</a:t>
            </a:r>
          </a:p>
        </p:txBody>
      </p:sp>
      <p:sp>
        <p:nvSpPr>
          <p:cNvPr id="3" name="Content Placeholder 2">
            <a:extLst>
              <a:ext uri="{FF2B5EF4-FFF2-40B4-BE49-F238E27FC236}">
                <a16:creationId xmlns:a16="http://schemas.microsoft.com/office/drawing/2014/main" id="{D9FFEC43-F2BA-4A50-BAA7-37E151EB2C4E}"/>
              </a:ext>
            </a:extLst>
          </p:cNvPr>
          <p:cNvSpPr>
            <a:spLocks noGrp="1"/>
          </p:cNvSpPr>
          <p:nvPr>
            <p:ph idx="1"/>
          </p:nvPr>
        </p:nvSpPr>
        <p:spPr>
          <a:xfrm>
            <a:off x="112144" y="3573439"/>
            <a:ext cx="4455875" cy="2364299"/>
          </a:xfrm>
        </p:spPr>
        <p:txBody>
          <a:bodyPr vert="horz" lIns="91440" tIns="45720" rIns="91440" bIns="45720" rtlCol="0" anchor="t">
            <a:normAutofit/>
          </a:bodyPr>
          <a:lstStyle/>
          <a:p>
            <a:pPr marL="0" indent="0">
              <a:buNone/>
            </a:pPr>
            <a:r>
              <a:rPr lang="en-US" sz="2800"/>
              <a:t>Payment information is located on our website.</a:t>
            </a:r>
            <a:r>
              <a:rPr lang="en-US" sz="3000"/>
              <a:t> </a:t>
            </a:r>
            <a:r>
              <a:rPr lang="en-US" sz="2200"/>
              <a:t>Download spreadsheet from the link: </a:t>
            </a:r>
            <a:r>
              <a:rPr lang="en-US" sz="2000">
                <a:ea typeface="+mn-lt"/>
                <a:cs typeface="+mn-lt"/>
                <a:hlinkClick r:id="rId3"/>
              </a:rPr>
              <a:t>https://www.tjjd.texas.gov/continuum-of-care/documents/</a:t>
            </a:r>
            <a:endParaRPr lang="en-US" sz="2000">
              <a:ea typeface="Calibri"/>
              <a:cs typeface="Calibri"/>
              <a:hlinkClick r:id="rId3"/>
            </a:endParaRPr>
          </a:p>
        </p:txBody>
      </p:sp>
      <p:pic>
        <p:nvPicPr>
          <p:cNvPr id="13" name="Picture 12" descr="A screenshot of a web page&#10;&#10;AI-generated content may be incorrect.">
            <a:extLst>
              <a:ext uri="{FF2B5EF4-FFF2-40B4-BE49-F238E27FC236}">
                <a16:creationId xmlns:a16="http://schemas.microsoft.com/office/drawing/2014/main" id="{8A4BF2EA-569A-4EC9-9A54-D3665CF26446}"/>
              </a:ext>
            </a:extLst>
          </p:cNvPr>
          <p:cNvPicPr>
            <a:picLocks noChangeAspect="1"/>
          </p:cNvPicPr>
          <p:nvPr/>
        </p:nvPicPr>
        <p:blipFill>
          <a:blip r:embed="rId4"/>
          <a:stretch>
            <a:fillRect/>
          </a:stretch>
        </p:blipFill>
        <p:spPr>
          <a:xfrm>
            <a:off x="4946581" y="3479780"/>
            <a:ext cx="3521576" cy="2667301"/>
          </a:xfrm>
          <a:prstGeom prst="rect">
            <a:avLst/>
          </a:prstGeom>
        </p:spPr>
      </p:pic>
      <p:sp>
        <p:nvSpPr>
          <p:cNvPr id="4" name="TextBox 3">
            <a:extLst>
              <a:ext uri="{FF2B5EF4-FFF2-40B4-BE49-F238E27FC236}">
                <a16:creationId xmlns:a16="http://schemas.microsoft.com/office/drawing/2014/main" id="{67CE9AC1-7F8F-1822-F0CE-E2AAAEC17143}"/>
              </a:ext>
            </a:extLst>
          </p:cNvPr>
          <p:cNvSpPr txBox="1"/>
          <p:nvPr/>
        </p:nvSpPr>
        <p:spPr>
          <a:xfrm>
            <a:off x="117231" y="1488829"/>
            <a:ext cx="8815753" cy="156966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Payment Schedule: </a:t>
            </a:r>
          </a:p>
          <a:p>
            <a:pPr marL="285750" indent="-285750">
              <a:buFont typeface="Arial"/>
              <a:buChar char="•"/>
            </a:pPr>
            <a:r>
              <a:rPr lang="en-US" b="1">
                <a:ea typeface="Calibri"/>
                <a:cs typeface="Calibri"/>
              </a:rPr>
              <a:t>State Aid Payments</a:t>
            </a:r>
            <a:r>
              <a:rPr lang="en-US">
                <a:ea typeface="Calibri"/>
                <a:cs typeface="Calibri"/>
              </a:rPr>
              <a:t>: Monthly</a:t>
            </a:r>
            <a:endParaRPr lang="en-US"/>
          </a:p>
          <a:p>
            <a:pPr marL="285750" indent="-285750">
              <a:buFont typeface="Arial"/>
              <a:buChar char="•"/>
            </a:pPr>
            <a:r>
              <a:rPr lang="en-US" b="1">
                <a:ea typeface="Calibri"/>
                <a:cs typeface="Calibri"/>
              </a:rPr>
              <a:t>DSA Grants</a:t>
            </a:r>
            <a:r>
              <a:rPr lang="en-US">
                <a:ea typeface="Calibri"/>
                <a:cs typeface="Calibri"/>
              </a:rPr>
              <a:t>: Lump Sum</a:t>
            </a:r>
          </a:p>
          <a:p>
            <a:pPr marL="285750" indent="-285750">
              <a:buFont typeface="Arial"/>
              <a:buChar char="•"/>
            </a:pPr>
            <a:r>
              <a:rPr lang="en-US" b="1">
                <a:ea typeface="Calibri"/>
                <a:cs typeface="Calibri"/>
              </a:rPr>
              <a:t>PREA / S&amp;E:</a:t>
            </a:r>
            <a:r>
              <a:rPr lang="en-US">
                <a:ea typeface="Calibri"/>
                <a:cs typeface="Calibri"/>
              </a:rPr>
              <a:t> On request</a:t>
            </a:r>
          </a:p>
          <a:p>
            <a:pPr marL="285750" indent="-285750">
              <a:buFont typeface="Arial"/>
              <a:buChar char="•"/>
            </a:pPr>
            <a:r>
              <a:rPr lang="en-US" b="1">
                <a:ea typeface="Calibri"/>
                <a:cs typeface="Calibri"/>
              </a:rPr>
              <a:t>RDA / DET / JJAEP</a:t>
            </a:r>
            <a:r>
              <a:rPr lang="en-US">
                <a:ea typeface="Calibri"/>
                <a:cs typeface="Calibri"/>
              </a:rPr>
              <a:t>: Monthly (dependent on department updating placement information)</a:t>
            </a:r>
          </a:p>
        </p:txBody>
      </p:sp>
    </p:spTree>
    <p:extLst>
      <p:ext uri="{BB962C8B-B14F-4D97-AF65-F5344CB8AC3E}">
        <p14:creationId xmlns:p14="http://schemas.microsoft.com/office/powerpoint/2010/main" val="70572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A68E7-4B3C-49D7-ADB0-73A343354A0F}"/>
              </a:ext>
            </a:extLst>
          </p:cNvPr>
          <p:cNvSpPr>
            <a:spLocks noGrp="1"/>
          </p:cNvSpPr>
          <p:nvPr>
            <p:ph type="title"/>
          </p:nvPr>
        </p:nvSpPr>
        <p:spPr>
          <a:xfrm>
            <a:off x="457200" y="228600"/>
            <a:ext cx="8229600" cy="1143000"/>
          </a:xfrm>
        </p:spPr>
        <p:txBody>
          <a:bodyPr/>
          <a:lstStyle/>
          <a:p>
            <a:r>
              <a:rPr lang="en-US"/>
              <a:t>Grant Payments </a:t>
            </a:r>
          </a:p>
        </p:txBody>
      </p:sp>
      <p:sp>
        <p:nvSpPr>
          <p:cNvPr id="3" name="Content Placeholder 2">
            <a:extLst>
              <a:ext uri="{FF2B5EF4-FFF2-40B4-BE49-F238E27FC236}">
                <a16:creationId xmlns:a16="http://schemas.microsoft.com/office/drawing/2014/main" id="{2D93F5E0-9588-4C07-BE9E-82DA97183104}"/>
              </a:ext>
            </a:extLst>
          </p:cNvPr>
          <p:cNvSpPr>
            <a:spLocks noGrp="1"/>
          </p:cNvSpPr>
          <p:nvPr>
            <p:ph idx="1"/>
          </p:nvPr>
        </p:nvSpPr>
        <p:spPr>
          <a:xfrm>
            <a:off x="26503" y="1706021"/>
            <a:ext cx="8842513" cy="1600200"/>
          </a:xfrm>
        </p:spPr>
        <p:txBody>
          <a:bodyPr>
            <a:normAutofit fontScale="62500" lnSpcReduction="20000"/>
          </a:bodyPr>
          <a:lstStyle/>
          <a:p>
            <a:r>
              <a:rPr lang="en-US"/>
              <a:t>State Aid Total Monthly payments are broken down by funding source which should equal 1/12</a:t>
            </a:r>
            <a:r>
              <a:rPr lang="en-US" baseline="30000"/>
              <a:t>th</a:t>
            </a:r>
            <a:r>
              <a:rPr lang="en-US"/>
              <a:t> of total fiscal year State Aid allocation. </a:t>
            </a:r>
          </a:p>
          <a:p>
            <a:pPr lvl="1"/>
            <a:r>
              <a:rPr lang="en-US" sz="3200"/>
              <a:t>1</a:t>
            </a:r>
            <a:r>
              <a:rPr lang="en-US" sz="3200" baseline="30000"/>
              <a:t>st</a:t>
            </a:r>
            <a:r>
              <a:rPr lang="en-US" sz="3200"/>
              <a:t> payment includes September and October. </a:t>
            </a:r>
          </a:p>
          <a:p>
            <a:pPr lvl="1"/>
            <a:r>
              <a:rPr lang="en-US" sz="3200"/>
              <a:t>After that, payments are made a month ahead.</a:t>
            </a:r>
          </a:p>
          <a:p>
            <a:pPr lvl="1"/>
            <a:r>
              <a:rPr lang="en-US" sz="3200"/>
              <a:t>No payments in August. </a:t>
            </a:r>
          </a:p>
          <a:p>
            <a:endParaRPr lang="en-US"/>
          </a:p>
        </p:txBody>
      </p:sp>
      <p:pic>
        <p:nvPicPr>
          <p:cNvPr id="6" name="Picture 5">
            <a:extLst>
              <a:ext uri="{FF2B5EF4-FFF2-40B4-BE49-F238E27FC236}">
                <a16:creationId xmlns:a16="http://schemas.microsoft.com/office/drawing/2014/main" id="{131D9A0E-C02F-4238-8D86-9E31CAD2940E}"/>
              </a:ext>
            </a:extLst>
          </p:cNvPr>
          <p:cNvPicPr>
            <a:picLocks noChangeAspect="1"/>
          </p:cNvPicPr>
          <p:nvPr/>
        </p:nvPicPr>
        <p:blipFill>
          <a:blip r:embed="rId3"/>
          <a:stretch>
            <a:fillRect/>
          </a:stretch>
        </p:blipFill>
        <p:spPr>
          <a:xfrm>
            <a:off x="321365" y="3218416"/>
            <a:ext cx="8534400" cy="662221"/>
          </a:xfrm>
          <a:prstGeom prst="rect">
            <a:avLst/>
          </a:prstGeom>
        </p:spPr>
      </p:pic>
      <p:sp>
        <p:nvSpPr>
          <p:cNvPr id="7" name="TextBox 6">
            <a:extLst>
              <a:ext uri="{FF2B5EF4-FFF2-40B4-BE49-F238E27FC236}">
                <a16:creationId xmlns:a16="http://schemas.microsoft.com/office/drawing/2014/main" id="{B6E5371C-0E2F-44A7-94A0-D5480A0B7914}"/>
              </a:ext>
            </a:extLst>
          </p:cNvPr>
          <p:cNvSpPr txBox="1"/>
          <p:nvPr/>
        </p:nvSpPr>
        <p:spPr>
          <a:xfrm>
            <a:off x="208496" y="4017085"/>
            <a:ext cx="8652135" cy="1938992"/>
          </a:xfrm>
          <a:prstGeom prst="rect">
            <a:avLst/>
          </a:prstGeom>
          <a:noFill/>
        </p:spPr>
        <p:txBody>
          <a:bodyPr wrap="square" lIns="91440" tIns="45720" rIns="91440" bIns="45720" rtlCol="0" anchor="t">
            <a:spAutoFit/>
          </a:bodyPr>
          <a:lstStyle/>
          <a:p>
            <a:r>
              <a:rPr lang="en-US" sz="2000">
                <a:ea typeface="Calibri"/>
                <a:cs typeface="Calibri"/>
              </a:rPr>
              <a:t>Because of the way this money is appropriated, your total State Aid Grant will be paid out in five separate checks, one from each of the above accounts. </a:t>
            </a:r>
            <a:endParaRPr lang="en-US">
              <a:ea typeface="Calibri"/>
              <a:cs typeface="Calibri"/>
            </a:endParaRPr>
          </a:p>
          <a:p>
            <a:pPr lvl="2"/>
            <a:endParaRPr lang="en-US" sz="2000"/>
          </a:p>
          <a:p>
            <a:pPr marL="285750" indent="-285750">
              <a:buFont typeface="Arial" panose="020B0604020202020204" pitchFamily="34" charset="0"/>
              <a:buChar char="•"/>
            </a:pPr>
            <a:r>
              <a:rPr lang="en-US" sz="2000"/>
              <a:t>See each month by clicking the appropriate tab on the bottom. </a:t>
            </a:r>
            <a:endParaRPr lang="en-US">
              <a:ea typeface="Calibri"/>
              <a:cs typeface="Calibri"/>
            </a:endParaRPr>
          </a:p>
          <a:p>
            <a:pPr marL="1200150" lvl="2" indent="-285750">
              <a:buFont typeface="Arial" panose="020B0604020202020204" pitchFamily="34" charset="0"/>
              <a:buChar char="•"/>
            </a:pPr>
            <a:endParaRPr lang="en-US" sz="2000">
              <a:ea typeface="Calibri"/>
              <a:cs typeface="Calibri"/>
            </a:endParaRPr>
          </a:p>
          <a:p>
            <a:pPr marL="1200150" lvl="2" indent="-285750">
              <a:buFont typeface="Arial" panose="020B0604020202020204" pitchFamily="34" charset="0"/>
              <a:buChar char="•"/>
            </a:pPr>
            <a:endParaRPr lang="en-US" sz="2000">
              <a:ea typeface="Calibri"/>
              <a:cs typeface="Calibri"/>
            </a:endParaRPr>
          </a:p>
        </p:txBody>
      </p:sp>
      <p:pic>
        <p:nvPicPr>
          <p:cNvPr id="8" name="Picture 7" descr="A screenshot of a computer&#10;&#10;AI-generated content may be incorrect.">
            <a:extLst>
              <a:ext uri="{FF2B5EF4-FFF2-40B4-BE49-F238E27FC236}">
                <a16:creationId xmlns:a16="http://schemas.microsoft.com/office/drawing/2014/main" id="{473B77ED-A712-4EFA-A56E-125144842D47}"/>
              </a:ext>
            </a:extLst>
          </p:cNvPr>
          <p:cNvPicPr>
            <a:picLocks noChangeAspect="1"/>
          </p:cNvPicPr>
          <p:nvPr/>
        </p:nvPicPr>
        <p:blipFill>
          <a:blip r:embed="rId4"/>
          <a:stretch>
            <a:fillRect/>
          </a:stretch>
        </p:blipFill>
        <p:spPr>
          <a:xfrm>
            <a:off x="321818" y="5441077"/>
            <a:ext cx="7725853" cy="393210"/>
          </a:xfrm>
          <a:prstGeom prst="rect">
            <a:avLst/>
          </a:prstGeom>
        </p:spPr>
      </p:pic>
    </p:spTree>
    <p:extLst>
      <p:ext uri="{BB962C8B-B14F-4D97-AF65-F5344CB8AC3E}">
        <p14:creationId xmlns:p14="http://schemas.microsoft.com/office/powerpoint/2010/main" val="3566077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E876-3D76-45AF-8B09-BA2B8F1509F5}"/>
              </a:ext>
            </a:extLst>
          </p:cNvPr>
          <p:cNvSpPr>
            <a:spLocks noGrp="1"/>
          </p:cNvSpPr>
          <p:nvPr>
            <p:ph type="title"/>
          </p:nvPr>
        </p:nvSpPr>
        <p:spPr>
          <a:xfrm>
            <a:off x="457200" y="228600"/>
            <a:ext cx="8229600" cy="1143000"/>
          </a:xfrm>
        </p:spPr>
        <p:txBody>
          <a:bodyPr/>
          <a:lstStyle/>
          <a:p>
            <a:r>
              <a:rPr lang="en-US"/>
              <a:t>RDA Payments</a:t>
            </a:r>
          </a:p>
        </p:txBody>
      </p:sp>
      <p:sp>
        <p:nvSpPr>
          <p:cNvPr id="3" name="Content Placeholder 2">
            <a:extLst>
              <a:ext uri="{FF2B5EF4-FFF2-40B4-BE49-F238E27FC236}">
                <a16:creationId xmlns:a16="http://schemas.microsoft.com/office/drawing/2014/main" id="{181A86B1-3FEE-4755-945C-7D1E87689380}"/>
              </a:ext>
            </a:extLst>
          </p:cNvPr>
          <p:cNvSpPr>
            <a:spLocks noGrp="1"/>
          </p:cNvSpPr>
          <p:nvPr>
            <p:ph idx="1"/>
          </p:nvPr>
        </p:nvSpPr>
        <p:spPr>
          <a:xfrm>
            <a:off x="457200" y="1600201"/>
            <a:ext cx="8229600" cy="1676400"/>
          </a:xfrm>
        </p:spPr>
        <p:txBody>
          <a:bodyPr vert="horz" lIns="91440" tIns="45720" rIns="91440" bIns="45720" rtlCol="0" anchor="t">
            <a:normAutofit/>
          </a:bodyPr>
          <a:lstStyle/>
          <a:p>
            <a:r>
              <a:rPr lang="en-US" sz="2400"/>
              <a:t>Download spreadsheet from website.</a:t>
            </a:r>
            <a:endParaRPr lang="en-US" sz="2400">
              <a:ea typeface="Calibri"/>
              <a:cs typeface="Calibri"/>
            </a:endParaRPr>
          </a:p>
          <a:p>
            <a:r>
              <a:rPr lang="en-US" sz="2400"/>
              <a:t>Reports submitted in </a:t>
            </a:r>
            <a:r>
              <a:rPr lang="en-US" sz="2400" err="1"/>
              <a:t>Fluxx</a:t>
            </a:r>
            <a:r>
              <a:rPr lang="en-US" sz="2400"/>
              <a:t> are on spreadsheet and can be filtered by department or diversion number</a:t>
            </a:r>
            <a:endParaRPr lang="en-US" sz="2400">
              <a:ea typeface="Calibri"/>
              <a:cs typeface="Calibri"/>
            </a:endParaRPr>
          </a:p>
        </p:txBody>
      </p:sp>
      <p:pic>
        <p:nvPicPr>
          <p:cNvPr id="5" name="Picture 4" descr="A screenshot of a calculator&#10;&#10;AI-generated content may be incorrect.">
            <a:extLst>
              <a:ext uri="{FF2B5EF4-FFF2-40B4-BE49-F238E27FC236}">
                <a16:creationId xmlns:a16="http://schemas.microsoft.com/office/drawing/2014/main" id="{99F1D9DB-8D1A-4113-81F6-BE4AAAFA70D6}"/>
              </a:ext>
            </a:extLst>
          </p:cNvPr>
          <p:cNvPicPr>
            <a:picLocks noChangeAspect="1"/>
          </p:cNvPicPr>
          <p:nvPr/>
        </p:nvPicPr>
        <p:blipFill>
          <a:blip r:embed="rId3"/>
          <a:stretch>
            <a:fillRect/>
          </a:stretch>
        </p:blipFill>
        <p:spPr>
          <a:xfrm>
            <a:off x="460250" y="2956752"/>
            <a:ext cx="7735380" cy="1264209"/>
          </a:xfrm>
          <a:prstGeom prst="rect">
            <a:avLst/>
          </a:prstGeom>
        </p:spPr>
      </p:pic>
      <p:sp>
        <p:nvSpPr>
          <p:cNvPr id="6" name="Content Placeholder 2">
            <a:extLst>
              <a:ext uri="{FF2B5EF4-FFF2-40B4-BE49-F238E27FC236}">
                <a16:creationId xmlns:a16="http://schemas.microsoft.com/office/drawing/2014/main" id="{55ED7829-E2CD-4B80-9E74-F24B054F5CAA}"/>
              </a:ext>
            </a:extLst>
          </p:cNvPr>
          <p:cNvSpPr txBox="1">
            <a:spLocks/>
          </p:cNvSpPr>
          <p:nvPr/>
        </p:nvSpPr>
        <p:spPr>
          <a:xfrm>
            <a:off x="457200" y="4381889"/>
            <a:ext cx="3255433" cy="195156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a:t>Click the arrow next to the category you'd like to filter for easier viewing</a:t>
            </a:r>
            <a:endParaRPr lang="en-US" sz="1800">
              <a:ea typeface="Calibri"/>
              <a:cs typeface="Calibri"/>
            </a:endParaRPr>
          </a:p>
          <a:p>
            <a:r>
              <a:rPr lang="en-US" sz="1800"/>
              <a:t>Uncheck 'Select all' and click on your dept or diversion number</a:t>
            </a:r>
            <a:endParaRPr lang="en-US" sz="1800">
              <a:ea typeface="Calibri"/>
              <a:cs typeface="Calibri"/>
            </a:endParaRPr>
          </a:p>
        </p:txBody>
      </p:sp>
      <p:pic>
        <p:nvPicPr>
          <p:cNvPr id="7" name="Picture 6" descr="A screenshot of a computer&#10;&#10;AI-generated content may be incorrect.">
            <a:extLst>
              <a:ext uri="{FF2B5EF4-FFF2-40B4-BE49-F238E27FC236}">
                <a16:creationId xmlns:a16="http://schemas.microsoft.com/office/drawing/2014/main" id="{28CD319C-E4A0-F1BF-5D9D-809827A5132D}"/>
              </a:ext>
            </a:extLst>
          </p:cNvPr>
          <p:cNvPicPr>
            <a:picLocks noChangeAspect="1"/>
          </p:cNvPicPr>
          <p:nvPr/>
        </p:nvPicPr>
        <p:blipFill>
          <a:blip r:embed="rId4"/>
          <a:stretch>
            <a:fillRect/>
          </a:stretch>
        </p:blipFill>
        <p:spPr>
          <a:xfrm>
            <a:off x="4469342" y="4379913"/>
            <a:ext cx="3464983" cy="1781175"/>
          </a:xfrm>
          <a:prstGeom prst="rect">
            <a:avLst/>
          </a:prstGeom>
        </p:spPr>
      </p:pic>
    </p:spTree>
    <p:extLst>
      <p:ext uri="{BB962C8B-B14F-4D97-AF65-F5344CB8AC3E}">
        <p14:creationId xmlns:p14="http://schemas.microsoft.com/office/powerpoint/2010/main" val="140107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Budget Categories</a:t>
            </a:r>
          </a:p>
        </p:txBody>
      </p:sp>
      <p:pic>
        <p:nvPicPr>
          <p:cNvPr id="6" name="Picture 5">
            <a:extLst>
              <a:ext uri="{FF2B5EF4-FFF2-40B4-BE49-F238E27FC236}">
                <a16:creationId xmlns:a16="http://schemas.microsoft.com/office/drawing/2014/main" id="{3639BD87-5427-4457-BE26-8F14286ABBAA}"/>
              </a:ext>
            </a:extLst>
          </p:cNvPr>
          <p:cNvPicPr>
            <a:picLocks noChangeAspect="1"/>
          </p:cNvPicPr>
          <p:nvPr/>
        </p:nvPicPr>
        <p:blipFill>
          <a:blip r:embed="rId3"/>
          <a:stretch>
            <a:fillRect/>
          </a:stretch>
        </p:blipFill>
        <p:spPr>
          <a:xfrm>
            <a:off x="3227175" y="1536491"/>
            <a:ext cx="2668829" cy="5029200"/>
          </a:xfrm>
          <a:prstGeom prst="rect">
            <a:avLst/>
          </a:prstGeom>
        </p:spPr>
      </p:pic>
      <p:sp>
        <p:nvSpPr>
          <p:cNvPr id="8" name="Content Placeholder 7">
            <a:extLst>
              <a:ext uri="{FF2B5EF4-FFF2-40B4-BE49-F238E27FC236}">
                <a16:creationId xmlns:a16="http://schemas.microsoft.com/office/drawing/2014/main" id="{57C4E064-D154-4FF6-AE30-A6BA6B1A835F}"/>
              </a:ext>
            </a:extLst>
          </p:cNvPr>
          <p:cNvSpPr>
            <a:spLocks noGrp="1"/>
          </p:cNvSpPr>
          <p:nvPr>
            <p:ph idx="1"/>
          </p:nvPr>
        </p:nvSpPr>
        <p:spPr>
          <a:xfrm>
            <a:off x="5908622" y="1625517"/>
            <a:ext cx="3008028" cy="3696369"/>
          </a:xfrm>
        </p:spPr>
        <p:txBody>
          <a:bodyPr vert="horz" lIns="91440" tIns="45720" rIns="91440" bIns="45720" rtlCol="0" anchor="t">
            <a:normAutofit/>
          </a:bodyPr>
          <a:lstStyle/>
          <a:p>
            <a:pPr marL="0" indent="0">
              <a:buNone/>
            </a:pPr>
            <a:r>
              <a:rPr lang="en-US" sz="1600" b="1">
                <a:ea typeface="Calibri"/>
                <a:cs typeface="Calibri"/>
              </a:rPr>
              <a:t>Subcategories</a:t>
            </a:r>
          </a:p>
          <a:p>
            <a:r>
              <a:rPr lang="en-US" sz="1600">
                <a:ea typeface="Calibri"/>
                <a:cs typeface="Calibri"/>
              </a:rPr>
              <a:t>Salaries &amp; Fringe (S&amp;F)</a:t>
            </a:r>
          </a:p>
          <a:p>
            <a:r>
              <a:rPr lang="en-US" sz="1600">
                <a:ea typeface="Calibri"/>
                <a:cs typeface="Calibri"/>
              </a:rPr>
              <a:t>Travel &amp; Training (T&amp;T)</a:t>
            </a:r>
          </a:p>
          <a:p>
            <a:r>
              <a:rPr lang="en-US" sz="1600">
                <a:ea typeface="Calibri"/>
                <a:cs typeface="Calibri"/>
              </a:rPr>
              <a:t>Operating Expenditures (OPE)</a:t>
            </a:r>
          </a:p>
          <a:p>
            <a:r>
              <a:rPr lang="en-US" sz="1600">
                <a:ea typeface="Calibri"/>
                <a:cs typeface="Calibri"/>
              </a:rPr>
              <a:t>Inter-County Contracts (ICC)</a:t>
            </a:r>
          </a:p>
          <a:p>
            <a:r>
              <a:rPr lang="en-US" sz="1600">
                <a:ea typeface="Calibri"/>
                <a:cs typeface="Calibri"/>
              </a:rPr>
              <a:t>External Contracts (EXC)</a:t>
            </a:r>
          </a:p>
          <a:p>
            <a:pPr marL="457200" lvl="1" indent="0">
              <a:buNone/>
            </a:pPr>
            <a:endParaRPr lang="en-US" sz="2000">
              <a:ea typeface="Calibri"/>
              <a:cs typeface="Calibri"/>
            </a:endParaRPr>
          </a:p>
          <a:p>
            <a:pPr marL="0" indent="0">
              <a:buNone/>
            </a:pPr>
            <a:endParaRPr lang="en-US">
              <a:ea typeface="Calibri"/>
              <a:cs typeface="Calibri"/>
            </a:endParaRPr>
          </a:p>
        </p:txBody>
      </p:sp>
      <p:sp>
        <p:nvSpPr>
          <p:cNvPr id="3" name="TextBox 2">
            <a:extLst>
              <a:ext uri="{FF2B5EF4-FFF2-40B4-BE49-F238E27FC236}">
                <a16:creationId xmlns:a16="http://schemas.microsoft.com/office/drawing/2014/main" id="{33EF45CF-6F8F-1AE4-F989-856045F1E892}"/>
              </a:ext>
            </a:extLst>
          </p:cNvPr>
          <p:cNvSpPr txBox="1"/>
          <p:nvPr/>
        </p:nvSpPr>
        <p:spPr>
          <a:xfrm>
            <a:off x="0" y="1717623"/>
            <a:ext cx="2673246"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000">
                <a:solidFill>
                  <a:srgbClr val="444444"/>
                </a:solidFill>
                <a:latin typeface="Calibri"/>
                <a:ea typeface="Arial"/>
                <a:cs typeface="Arial"/>
              </a:rPr>
              <a:t>Each one has a different purpose and is tied to a legislative funding initiative.​</a:t>
            </a:r>
          </a:p>
          <a:p>
            <a:endParaRPr lang="en-US" sz="2000">
              <a:solidFill>
                <a:srgbClr val="444444"/>
              </a:solidFill>
              <a:latin typeface="Calibri"/>
              <a:ea typeface="Arial"/>
              <a:cs typeface="Arial"/>
            </a:endParaRPr>
          </a:p>
          <a:p>
            <a:pPr marL="285750" indent="-285750">
              <a:buFont typeface="Arial,Sans-Serif"/>
              <a:buChar char="•"/>
            </a:pPr>
            <a:r>
              <a:rPr lang="en-US" sz="2000">
                <a:solidFill>
                  <a:srgbClr val="444444"/>
                </a:solidFill>
                <a:latin typeface="Calibri"/>
                <a:ea typeface="Arial"/>
                <a:cs typeface="Arial"/>
              </a:rPr>
              <a:t>Accuracy by departments allows us to accurately report to the LBB. Which ensures that we get the funding we need in the future. </a:t>
            </a:r>
          </a:p>
          <a:p>
            <a:pPr algn="ctr"/>
            <a:endParaRPr lang="en-US"/>
          </a:p>
        </p:txBody>
      </p:sp>
    </p:spTree>
    <p:extLst>
      <p:ext uri="{BB962C8B-B14F-4D97-AF65-F5344CB8AC3E}">
        <p14:creationId xmlns:p14="http://schemas.microsoft.com/office/powerpoint/2010/main" val="64231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0158F7-275D-3C3A-B8A6-2A06BDEE8AF0}"/>
              </a:ext>
            </a:extLst>
          </p:cNvPr>
          <p:cNvSpPr>
            <a:spLocks noGrp="1"/>
          </p:cNvSpPr>
          <p:nvPr>
            <p:ph idx="1"/>
          </p:nvPr>
        </p:nvSpPr>
        <p:spPr/>
        <p:txBody>
          <a:bodyPr vert="horz" lIns="91440" tIns="45720" rIns="91440" bIns="45720" rtlCol="0" anchor="t">
            <a:normAutofit lnSpcReduction="10000"/>
          </a:bodyPr>
          <a:lstStyle/>
          <a:p>
            <a:r>
              <a:rPr lang="en-US">
                <a:ea typeface="Calibri"/>
                <a:cs typeface="Calibri"/>
              </a:rPr>
              <a:t>Uniforms; if bought for staff – </a:t>
            </a:r>
            <a:r>
              <a:rPr lang="en-US" b="1">
                <a:ea typeface="Calibri"/>
                <a:cs typeface="Calibri"/>
              </a:rPr>
              <a:t>Court Intake, Operating Expenses.</a:t>
            </a:r>
          </a:p>
          <a:p>
            <a:r>
              <a:rPr lang="en-US">
                <a:ea typeface="Calibri"/>
                <a:cs typeface="Calibri"/>
              </a:rPr>
              <a:t>Detention Costs; if before adjudication in a contracted facility outside of the county -</a:t>
            </a:r>
            <a:r>
              <a:rPr lang="en-US" b="1">
                <a:ea typeface="Calibri"/>
                <a:cs typeface="Calibri"/>
              </a:rPr>
              <a:t>Detention pre-adjudication, Intercounty Contracts</a:t>
            </a:r>
          </a:p>
          <a:p>
            <a:r>
              <a:rPr lang="en-US">
                <a:ea typeface="Calibri"/>
                <a:cs typeface="Calibri"/>
              </a:rPr>
              <a:t>Drug testing; if for a youth who is not in care or commitment, and still in the community </a:t>
            </a:r>
            <a:r>
              <a:rPr lang="en-US" b="1">
                <a:ea typeface="Calibri"/>
                <a:cs typeface="Calibri"/>
              </a:rPr>
              <a:t>-Youth Services, Operating Expenses.</a:t>
            </a:r>
          </a:p>
        </p:txBody>
      </p:sp>
      <p:sp>
        <p:nvSpPr>
          <p:cNvPr id="3" name="Title 2">
            <a:extLst>
              <a:ext uri="{FF2B5EF4-FFF2-40B4-BE49-F238E27FC236}">
                <a16:creationId xmlns:a16="http://schemas.microsoft.com/office/drawing/2014/main" id="{A22E0C22-91F5-B743-BDEB-DAADB54A4565}"/>
              </a:ext>
            </a:extLst>
          </p:cNvPr>
          <p:cNvSpPr>
            <a:spLocks noGrp="1"/>
          </p:cNvSpPr>
          <p:nvPr>
            <p:ph type="title"/>
          </p:nvPr>
        </p:nvSpPr>
        <p:spPr/>
        <p:txBody>
          <a:bodyPr/>
          <a:lstStyle/>
          <a:p>
            <a:r>
              <a:rPr lang="en-US">
                <a:ea typeface="Calibri"/>
                <a:cs typeface="Calibri"/>
              </a:rPr>
              <a:t>Budget Category Examples </a:t>
            </a:r>
            <a:endParaRPr lang="en-US"/>
          </a:p>
        </p:txBody>
      </p:sp>
    </p:spTree>
    <p:extLst>
      <p:ext uri="{BB962C8B-B14F-4D97-AF65-F5344CB8AC3E}">
        <p14:creationId xmlns:p14="http://schemas.microsoft.com/office/powerpoint/2010/main" val="56836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75B8A2-0B57-621A-DF7E-D880CB377BED}"/>
              </a:ext>
            </a:extLst>
          </p:cNvPr>
          <p:cNvSpPr>
            <a:spLocks noGrp="1"/>
          </p:cNvSpPr>
          <p:nvPr>
            <p:ph idx="1"/>
          </p:nvPr>
        </p:nvSpPr>
        <p:spPr/>
        <p:txBody>
          <a:bodyPr vert="horz" lIns="91440" tIns="45720" rIns="91440" bIns="45720" rtlCol="0" anchor="t">
            <a:normAutofit/>
          </a:bodyPr>
          <a:lstStyle/>
          <a:p>
            <a:pPr marL="0" indent="0">
              <a:buNone/>
            </a:pPr>
            <a:r>
              <a:rPr lang="en-US">
                <a:ea typeface="Calibri"/>
                <a:cs typeface="Calibri"/>
              </a:rPr>
              <a:t>Some of the Funding Sources and Budget Categories have overlapping or similar names; this is coincidental and does not impact your budget and or the amount in each category</a:t>
            </a:r>
            <a:endParaRPr lang="en-US"/>
          </a:p>
          <a:p>
            <a:pPr marL="0" indent="0">
              <a:buNone/>
            </a:pPr>
            <a:endParaRPr lang="en-US" sz="2400">
              <a:ea typeface="Calibri"/>
              <a:cs typeface="Calibri"/>
            </a:endParaRPr>
          </a:p>
          <a:p>
            <a:pPr marL="0" indent="0">
              <a:buNone/>
            </a:pPr>
            <a:r>
              <a:rPr lang="en-US" sz="2400">
                <a:ea typeface="Calibri"/>
                <a:cs typeface="Calibri"/>
              </a:rPr>
              <a:t>For example, you may receive a $5,000 check for Community Programs. This DOES NOT mean you need to spend $5,000 in the Community Based Programs category in your </a:t>
            </a:r>
            <a:r>
              <a:rPr lang="en-US" sz="2400" err="1">
                <a:ea typeface="Calibri"/>
                <a:cs typeface="Calibri"/>
              </a:rPr>
              <a:t>Fluxx</a:t>
            </a:r>
            <a:r>
              <a:rPr lang="en-US" sz="2400">
                <a:ea typeface="Calibri"/>
                <a:cs typeface="Calibri"/>
              </a:rPr>
              <a:t> budget</a:t>
            </a:r>
            <a:endParaRPr lang="en-US">
              <a:ea typeface="Calibri"/>
              <a:cs typeface="Calibri"/>
            </a:endParaRPr>
          </a:p>
        </p:txBody>
      </p:sp>
      <p:sp>
        <p:nvSpPr>
          <p:cNvPr id="3" name="Title 2">
            <a:extLst>
              <a:ext uri="{FF2B5EF4-FFF2-40B4-BE49-F238E27FC236}">
                <a16:creationId xmlns:a16="http://schemas.microsoft.com/office/drawing/2014/main" id="{747ED19F-8114-C239-F54B-4A5233DAB64A}"/>
              </a:ext>
            </a:extLst>
          </p:cNvPr>
          <p:cNvSpPr>
            <a:spLocks noGrp="1"/>
          </p:cNvSpPr>
          <p:nvPr>
            <p:ph type="title"/>
          </p:nvPr>
        </p:nvSpPr>
        <p:spPr/>
        <p:txBody>
          <a:bodyPr/>
          <a:lstStyle/>
          <a:p>
            <a:r>
              <a:rPr lang="en-US">
                <a:ea typeface="Calibri"/>
                <a:cs typeface="Calibri"/>
              </a:rPr>
              <a:t>FYI</a:t>
            </a:r>
            <a:endParaRPr lang="en-US"/>
          </a:p>
        </p:txBody>
      </p:sp>
    </p:spTree>
    <p:extLst>
      <p:ext uri="{BB962C8B-B14F-4D97-AF65-F5344CB8AC3E}">
        <p14:creationId xmlns:p14="http://schemas.microsoft.com/office/powerpoint/2010/main" val="45127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Expenditure Reporting</a:t>
            </a:r>
          </a:p>
        </p:txBody>
      </p:sp>
      <p:sp>
        <p:nvSpPr>
          <p:cNvPr id="5" name="Content Placeholder 2"/>
          <p:cNvSpPr>
            <a:spLocks noGrp="1"/>
          </p:cNvSpPr>
          <p:nvPr>
            <p:ph idx="1"/>
          </p:nvPr>
        </p:nvSpPr>
        <p:spPr>
          <a:xfrm>
            <a:off x="6489686" y="2133600"/>
            <a:ext cx="2832655" cy="3733800"/>
          </a:xfrm>
        </p:spPr>
        <p:txBody>
          <a:bodyPr vert="horz" lIns="91440" tIns="45720" rIns="91440" bIns="45720" numCol="1" rtlCol="0" anchor="t">
            <a:normAutofit fontScale="92500" lnSpcReduction="10000"/>
          </a:bodyPr>
          <a:lstStyle/>
          <a:p>
            <a:pPr marL="0" indent="0" algn="ctr">
              <a:buNone/>
            </a:pPr>
            <a:r>
              <a:rPr lang="en-US" sz="2800"/>
              <a:t> </a:t>
            </a:r>
            <a:r>
              <a:rPr lang="en-US" sz="2800" u="sng"/>
              <a:t>Entry Window</a:t>
            </a:r>
          </a:p>
          <a:p>
            <a:pPr marL="0" indent="0">
              <a:buNone/>
            </a:pPr>
            <a:r>
              <a:rPr lang="en-US" sz="2800"/>
              <a:t> Q1: 12/1 - 1/15</a:t>
            </a:r>
            <a:endParaRPr lang="en-US" sz="2800">
              <a:ea typeface="Calibri"/>
              <a:cs typeface="Calibri"/>
            </a:endParaRPr>
          </a:p>
          <a:p>
            <a:pPr marL="0" indent="0">
              <a:buNone/>
            </a:pPr>
            <a:r>
              <a:rPr lang="en-US" sz="2800"/>
              <a:t>     </a:t>
            </a:r>
            <a:endParaRPr lang="en-US" sz="2800">
              <a:ea typeface="Calibri"/>
              <a:cs typeface="Calibri"/>
            </a:endParaRPr>
          </a:p>
          <a:p>
            <a:pPr marL="0" indent="0">
              <a:buNone/>
            </a:pPr>
            <a:r>
              <a:rPr lang="en-US" sz="2800"/>
              <a:t> Q2: 3/1 - 3/31</a:t>
            </a:r>
            <a:endParaRPr lang="en-US" sz="2800">
              <a:ea typeface="Calibri"/>
              <a:cs typeface="Calibri"/>
            </a:endParaRPr>
          </a:p>
          <a:p>
            <a:endParaRPr lang="en-US" sz="2800"/>
          </a:p>
          <a:p>
            <a:pPr marL="0" indent="0">
              <a:buNone/>
            </a:pPr>
            <a:r>
              <a:rPr lang="en-US" sz="2800"/>
              <a:t> Q3: 6/1 - 6/30</a:t>
            </a:r>
            <a:endParaRPr lang="en-US" sz="2800">
              <a:ea typeface="Calibri"/>
              <a:cs typeface="Calibri"/>
            </a:endParaRPr>
          </a:p>
          <a:p>
            <a:endParaRPr lang="en-US" sz="2800"/>
          </a:p>
          <a:p>
            <a:pPr marL="0" indent="0">
              <a:buNone/>
            </a:pPr>
            <a:r>
              <a:rPr lang="en-US" sz="2800"/>
              <a:t> Q4: 9/1 - 9/30</a:t>
            </a:r>
            <a:endParaRPr lang="en-US" sz="2800">
              <a:ea typeface="Calibri"/>
              <a:cs typeface="Calibri"/>
            </a:endParaRPr>
          </a:p>
          <a:p>
            <a:endParaRPr lang="en-US"/>
          </a:p>
        </p:txBody>
      </p:sp>
      <p:pic>
        <p:nvPicPr>
          <p:cNvPr id="3" name="Picture 2">
            <a:extLst>
              <a:ext uri="{FF2B5EF4-FFF2-40B4-BE49-F238E27FC236}">
                <a16:creationId xmlns:a16="http://schemas.microsoft.com/office/drawing/2014/main" id="{A441C153-99C6-48D9-8FDD-7EF81C783E94}"/>
              </a:ext>
            </a:extLst>
          </p:cNvPr>
          <p:cNvPicPr>
            <a:picLocks noChangeAspect="1"/>
          </p:cNvPicPr>
          <p:nvPr/>
        </p:nvPicPr>
        <p:blipFill>
          <a:blip r:embed="rId3"/>
          <a:stretch>
            <a:fillRect/>
          </a:stretch>
        </p:blipFill>
        <p:spPr>
          <a:xfrm>
            <a:off x="-1621" y="1987685"/>
            <a:ext cx="6554821" cy="4114800"/>
          </a:xfrm>
          <a:prstGeom prst="rect">
            <a:avLst/>
          </a:prstGeom>
        </p:spPr>
      </p:pic>
    </p:spTree>
    <p:extLst>
      <p:ext uri="{BB962C8B-B14F-4D97-AF65-F5344CB8AC3E}">
        <p14:creationId xmlns:p14="http://schemas.microsoft.com/office/powerpoint/2010/main" val="423450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Expenditure Adjustments</a:t>
            </a:r>
          </a:p>
        </p:txBody>
      </p:sp>
      <p:sp>
        <p:nvSpPr>
          <p:cNvPr id="3" name="Content Placeholder 2"/>
          <p:cNvSpPr>
            <a:spLocks noGrp="1"/>
          </p:cNvSpPr>
          <p:nvPr>
            <p:ph idx="1"/>
          </p:nvPr>
        </p:nvSpPr>
        <p:spPr/>
        <p:txBody>
          <a:bodyPr vert="horz" lIns="91440" tIns="45720" rIns="91440" bIns="45720" rtlCol="0" anchor="t">
            <a:normAutofit/>
          </a:bodyPr>
          <a:lstStyle/>
          <a:p>
            <a:r>
              <a:rPr lang="en-US" sz="2400">
                <a:ea typeface="Calibri"/>
                <a:cs typeface="Calibri"/>
              </a:rPr>
              <a:t>Edit your adjustments as much as you like before they close for approval. </a:t>
            </a:r>
            <a:endParaRPr lang="en-US"/>
          </a:p>
          <a:p>
            <a:r>
              <a:rPr lang="en-US" sz="2400">
                <a:ea typeface="Calibri"/>
                <a:cs typeface="Calibri"/>
              </a:rPr>
              <a:t>If you notice a mistake after the Quarter closes, fix it in the following Quarter. </a:t>
            </a:r>
            <a:r>
              <a:rPr lang="en-US" sz="2800">
                <a:ea typeface="Calibri"/>
                <a:cs typeface="Calibri"/>
              </a:rPr>
              <a:t> </a:t>
            </a:r>
          </a:p>
          <a:p>
            <a:r>
              <a:rPr lang="en-US" sz="2400" b="1"/>
              <a:t>Adjustment Period:</a:t>
            </a:r>
            <a:endParaRPr lang="en-US" sz="2400" b="1">
              <a:ea typeface="Calibri"/>
              <a:cs typeface="Calibri"/>
            </a:endParaRPr>
          </a:p>
          <a:p>
            <a:pPr marL="457200" lvl="1" indent="0">
              <a:buNone/>
            </a:pPr>
            <a:r>
              <a:rPr lang="en-US" sz="2400">
                <a:solidFill>
                  <a:srgbClr val="000000"/>
                </a:solidFill>
              </a:rPr>
              <a:t>After</a:t>
            </a:r>
            <a:r>
              <a:rPr lang="en-US" sz="2400"/>
              <a:t> Q4 (EOY) – 15 days (October 1-15)</a:t>
            </a:r>
            <a:endParaRPr lang="en-US" sz="2400">
              <a:ea typeface="Calibri"/>
              <a:cs typeface="Calibri"/>
            </a:endParaRPr>
          </a:p>
          <a:p>
            <a:pPr lvl="2"/>
            <a:r>
              <a:rPr lang="en-US" i="1"/>
              <a:t>Accuracy of annual total most important. </a:t>
            </a:r>
            <a:endParaRPr lang="en-US" i="1">
              <a:ea typeface="Calibri"/>
              <a:cs typeface="Calibri"/>
            </a:endParaRPr>
          </a:p>
          <a:p>
            <a:pPr marL="0" indent="0" algn="ctr">
              <a:buNone/>
            </a:pPr>
            <a:r>
              <a:rPr lang="en-US"/>
              <a:t>Missed reporting that is not resolved by EOY will be considered unexpended funds</a:t>
            </a:r>
            <a:endParaRPr lang="en-US">
              <a:ea typeface="Calibri"/>
              <a:cs typeface="Calibri"/>
            </a:endParaRPr>
          </a:p>
        </p:txBody>
      </p:sp>
    </p:spTree>
    <p:extLst>
      <p:ext uri="{BB962C8B-B14F-4D97-AF65-F5344CB8AC3E}">
        <p14:creationId xmlns:p14="http://schemas.microsoft.com/office/powerpoint/2010/main" val="3637475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4D8433-E60B-D2CB-3B44-9D33AB0ECDE4}"/>
              </a:ext>
            </a:extLst>
          </p:cNvPr>
          <p:cNvSpPr>
            <a:spLocks noGrp="1"/>
          </p:cNvSpPr>
          <p:nvPr>
            <p:ph idx="1"/>
          </p:nvPr>
        </p:nvSpPr>
        <p:spPr/>
        <p:txBody>
          <a:bodyPr vert="horz" lIns="91440" tIns="45720" rIns="91440" bIns="45720" rtlCol="0" anchor="t">
            <a:normAutofit lnSpcReduction="10000"/>
          </a:bodyPr>
          <a:lstStyle/>
          <a:p>
            <a:r>
              <a:rPr lang="en-US">
                <a:ea typeface="Calibri"/>
                <a:cs typeface="Calibri"/>
              </a:rPr>
              <a:t>General State Aid Contract</a:t>
            </a:r>
          </a:p>
          <a:p>
            <a:r>
              <a:rPr lang="en-US">
                <a:ea typeface="Calibri"/>
                <a:cs typeface="Calibri"/>
              </a:rPr>
              <a:t>Grant Types &amp; Categories</a:t>
            </a:r>
          </a:p>
          <a:p>
            <a:r>
              <a:rPr lang="en-US">
                <a:ea typeface="Calibri"/>
                <a:cs typeface="Calibri"/>
              </a:rPr>
              <a:t>Payment Information</a:t>
            </a:r>
          </a:p>
          <a:p>
            <a:r>
              <a:rPr lang="en-US">
                <a:ea typeface="Calibri"/>
                <a:cs typeface="Calibri"/>
              </a:rPr>
              <a:t>Payment Tracking Information &amp; Budgeting Categories</a:t>
            </a:r>
          </a:p>
          <a:p>
            <a:r>
              <a:rPr lang="en-US">
                <a:ea typeface="Calibri"/>
                <a:cs typeface="Calibri"/>
              </a:rPr>
              <a:t>Adjustments &amp; Required Reports</a:t>
            </a:r>
          </a:p>
          <a:p>
            <a:r>
              <a:rPr lang="en-US">
                <a:ea typeface="Calibri"/>
                <a:cs typeface="Calibri"/>
              </a:rPr>
              <a:t>Audits</a:t>
            </a:r>
          </a:p>
          <a:p>
            <a:r>
              <a:rPr lang="en-US">
                <a:ea typeface="Calibri"/>
                <a:cs typeface="Calibri"/>
              </a:rPr>
              <a:t>Refunds</a:t>
            </a:r>
          </a:p>
        </p:txBody>
      </p:sp>
      <p:sp>
        <p:nvSpPr>
          <p:cNvPr id="3" name="Title 2">
            <a:extLst>
              <a:ext uri="{FF2B5EF4-FFF2-40B4-BE49-F238E27FC236}">
                <a16:creationId xmlns:a16="http://schemas.microsoft.com/office/drawing/2014/main" id="{D55A204E-1CE6-F667-CC43-CA535456CD13}"/>
              </a:ext>
            </a:extLst>
          </p:cNvPr>
          <p:cNvSpPr>
            <a:spLocks noGrp="1"/>
          </p:cNvSpPr>
          <p:nvPr>
            <p:ph type="title"/>
          </p:nvPr>
        </p:nvSpPr>
        <p:spPr/>
        <p:txBody>
          <a:bodyPr/>
          <a:lstStyle/>
          <a:p>
            <a:r>
              <a:rPr lang="en-US">
                <a:ea typeface="Calibri"/>
                <a:cs typeface="Calibri"/>
              </a:rPr>
              <a:t>AGENDA</a:t>
            </a:r>
            <a:endParaRPr lang="en-US"/>
          </a:p>
        </p:txBody>
      </p:sp>
    </p:spTree>
    <p:extLst>
      <p:ext uri="{BB962C8B-B14F-4D97-AF65-F5344CB8AC3E}">
        <p14:creationId xmlns:p14="http://schemas.microsoft.com/office/powerpoint/2010/main" val="2090632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Other reports we collect</a:t>
            </a:r>
          </a:p>
        </p:txBody>
      </p:sp>
      <p:sp>
        <p:nvSpPr>
          <p:cNvPr id="3" name="Content Placeholder 2"/>
          <p:cNvSpPr>
            <a:spLocks noGrp="1"/>
          </p:cNvSpPr>
          <p:nvPr>
            <p:ph idx="1"/>
          </p:nvPr>
        </p:nvSpPr>
        <p:spPr>
          <a:xfrm>
            <a:off x="457200" y="1905000"/>
            <a:ext cx="8229600" cy="4525963"/>
          </a:xfrm>
        </p:spPr>
        <p:txBody>
          <a:bodyPr vert="horz" lIns="91440" tIns="45720" rIns="91440" bIns="45720" rtlCol="0" anchor="t">
            <a:normAutofit/>
          </a:bodyPr>
          <a:lstStyle/>
          <a:p>
            <a:r>
              <a:rPr lang="en-US" sz="2000" b="1"/>
              <a:t>Certification of Local budget expenditures</a:t>
            </a:r>
            <a:r>
              <a:rPr lang="en-US" sz="2000" b="1" i="1"/>
              <a:t>:</a:t>
            </a:r>
            <a:r>
              <a:rPr lang="en-US" sz="2000" i="1"/>
              <a:t> the final check on local spending for the year. </a:t>
            </a:r>
            <a:endParaRPr lang="en-US" sz="2000" i="1">
              <a:ea typeface="Calibri"/>
              <a:cs typeface="Calibri"/>
            </a:endParaRPr>
          </a:p>
          <a:p>
            <a:pPr lvl="1"/>
            <a:r>
              <a:rPr lang="en-US" sz="2000">
                <a:ea typeface="Calibri"/>
                <a:cs typeface="Calibri"/>
              </a:rPr>
              <a:t>Reported in </a:t>
            </a:r>
            <a:r>
              <a:rPr lang="en-US" sz="2000" err="1">
                <a:ea typeface="Calibri"/>
                <a:cs typeface="Calibri"/>
              </a:rPr>
              <a:t>Fluxx</a:t>
            </a:r>
            <a:r>
              <a:rPr lang="en-US" sz="2000">
                <a:ea typeface="Calibri"/>
                <a:cs typeface="Calibri"/>
              </a:rPr>
              <a:t> </a:t>
            </a:r>
          </a:p>
          <a:p>
            <a:pPr lvl="1"/>
            <a:r>
              <a:rPr lang="en-US" sz="2000">
                <a:ea typeface="Calibri"/>
                <a:cs typeface="Calibri"/>
              </a:rPr>
              <a:t>Can only be certified by the JPD Chief. </a:t>
            </a:r>
          </a:p>
          <a:p>
            <a:pPr lvl="1"/>
            <a:r>
              <a:rPr lang="en-US" sz="2000">
                <a:ea typeface="Calibri"/>
                <a:cs typeface="Calibri"/>
              </a:rPr>
              <a:t>Important because the total expenditures at the local level impacts your local match calculation. </a:t>
            </a:r>
          </a:p>
          <a:p>
            <a:pPr marL="0" indent="0">
              <a:buNone/>
            </a:pPr>
            <a:endParaRPr lang="en-US" sz="2000" i="1">
              <a:ea typeface="Calibri"/>
              <a:cs typeface="Calibri"/>
            </a:endParaRPr>
          </a:p>
          <a:p>
            <a:r>
              <a:rPr lang="en-US" sz="2000" b="1"/>
              <a:t>End of Year Reports</a:t>
            </a:r>
            <a:r>
              <a:rPr lang="en-US" sz="2000"/>
              <a:t>: </a:t>
            </a:r>
            <a:r>
              <a:rPr lang="en-US" sz="2000" i="1"/>
              <a:t>Balancing of the books</a:t>
            </a:r>
            <a:endParaRPr lang="en-US" sz="2000" i="1">
              <a:ea typeface="Calibri"/>
              <a:cs typeface="Calibri"/>
            </a:endParaRPr>
          </a:p>
          <a:p>
            <a:pPr lvl="1"/>
            <a:r>
              <a:rPr lang="en-US" sz="2000">
                <a:ea typeface="Calibri"/>
                <a:cs typeface="Calibri"/>
              </a:rPr>
              <a:t>Complete the reconciling of all grant budget and expenditures. </a:t>
            </a:r>
          </a:p>
          <a:p>
            <a:pPr lvl="1"/>
            <a:r>
              <a:rPr lang="en-US" sz="2000">
                <a:ea typeface="Calibri"/>
                <a:cs typeface="Calibri"/>
              </a:rPr>
              <a:t>Must be completed by October 1st. </a:t>
            </a:r>
          </a:p>
          <a:p>
            <a:pPr marL="0" indent="0">
              <a:buNone/>
            </a:pPr>
            <a:endParaRPr lang="en-US" sz="2800">
              <a:highlight>
                <a:srgbClr val="FFFF00"/>
              </a:highlight>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41267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2540AE-DBF8-5907-9FA7-87BE364D05BE}"/>
              </a:ext>
            </a:extLst>
          </p:cNvPr>
          <p:cNvSpPr>
            <a:spLocks noGrp="1"/>
          </p:cNvSpPr>
          <p:nvPr>
            <p:ph idx="1"/>
          </p:nvPr>
        </p:nvSpPr>
        <p:spPr>
          <a:xfrm>
            <a:off x="457200" y="1600200"/>
            <a:ext cx="8689675" cy="1132907"/>
          </a:xfrm>
        </p:spPr>
        <p:txBody>
          <a:bodyPr vert="horz" lIns="91440" tIns="45720" rIns="91440" bIns="45720" rtlCol="0" anchor="t">
            <a:normAutofit lnSpcReduction="10000"/>
          </a:bodyPr>
          <a:lstStyle/>
          <a:p>
            <a:pPr marL="0" indent="0">
              <a:buNone/>
            </a:pPr>
            <a:r>
              <a:rPr lang="en-US" sz="2400">
                <a:ea typeface="Calibri"/>
                <a:cs typeface="Calibri"/>
              </a:rPr>
              <a:t>Probation Departments are required to contribute a portion of their operating costs. This budget is contributed by their county, or counties. </a:t>
            </a:r>
            <a:endParaRPr lang="en-US">
              <a:ea typeface="Calibri"/>
              <a:cs typeface="Calibri"/>
            </a:endParaRPr>
          </a:p>
        </p:txBody>
      </p:sp>
      <p:sp>
        <p:nvSpPr>
          <p:cNvPr id="3" name="Title 2">
            <a:extLst>
              <a:ext uri="{FF2B5EF4-FFF2-40B4-BE49-F238E27FC236}">
                <a16:creationId xmlns:a16="http://schemas.microsoft.com/office/drawing/2014/main" id="{818EFADE-1ADC-CE23-9FC1-2C310705CCC1}"/>
              </a:ext>
            </a:extLst>
          </p:cNvPr>
          <p:cNvSpPr>
            <a:spLocks noGrp="1"/>
          </p:cNvSpPr>
          <p:nvPr>
            <p:ph type="title"/>
          </p:nvPr>
        </p:nvSpPr>
        <p:spPr/>
        <p:txBody>
          <a:bodyPr/>
          <a:lstStyle/>
          <a:p>
            <a:r>
              <a:rPr lang="en-US">
                <a:ea typeface="Calibri"/>
                <a:cs typeface="Calibri"/>
              </a:rPr>
              <a:t>Local match</a:t>
            </a:r>
            <a:endParaRPr lang="en-US"/>
          </a:p>
        </p:txBody>
      </p:sp>
      <p:pic>
        <p:nvPicPr>
          <p:cNvPr id="4" name="Picture 3" descr="A screenshot of a graph&#10;&#10;AI-generated content may be incorrect.">
            <a:extLst>
              <a:ext uri="{FF2B5EF4-FFF2-40B4-BE49-F238E27FC236}">
                <a16:creationId xmlns:a16="http://schemas.microsoft.com/office/drawing/2014/main" id="{ACE90247-4BCE-0044-1C1E-5811A62394E0}"/>
              </a:ext>
            </a:extLst>
          </p:cNvPr>
          <p:cNvPicPr>
            <a:picLocks noChangeAspect="1"/>
          </p:cNvPicPr>
          <p:nvPr/>
        </p:nvPicPr>
        <p:blipFill>
          <a:blip r:embed="rId3"/>
          <a:stretch>
            <a:fillRect/>
          </a:stretch>
        </p:blipFill>
        <p:spPr>
          <a:xfrm>
            <a:off x="100104" y="2827847"/>
            <a:ext cx="5550738" cy="2999476"/>
          </a:xfrm>
          <a:prstGeom prst="rect">
            <a:avLst/>
          </a:prstGeom>
        </p:spPr>
      </p:pic>
      <p:sp>
        <p:nvSpPr>
          <p:cNvPr id="5" name="TextBox 4">
            <a:extLst>
              <a:ext uri="{FF2B5EF4-FFF2-40B4-BE49-F238E27FC236}">
                <a16:creationId xmlns:a16="http://schemas.microsoft.com/office/drawing/2014/main" id="{8D7EFBED-FE12-62AC-E3BE-8D8CABFA6BC7}"/>
              </a:ext>
            </a:extLst>
          </p:cNvPr>
          <p:cNvSpPr txBox="1"/>
          <p:nvPr/>
        </p:nvSpPr>
        <p:spPr>
          <a:xfrm>
            <a:off x="5844213" y="2734245"/>
            <a:ext cx="3053824"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The state requires that each JPD meet their local match, which is calculated by the department budget from both 1994, and a rolling total from the last three fiscal years. You can check your local match in </a:t>
            </a:r>
            <a:r>
              <a:rPr lang="en-US" sz="2000" err="1">
                <a:ea typeface="Calibri"/>
                <a:cs typeface="Calibri"/>
              </a:rPr>
              <a:t>Fluxx</a:t>
            </a:r>
            <a:r>
              <a:rPr lang="en-US" sz="2000">
                <a:ea typeface="Calibri"/>
                <a:cs typeface="Calibri"/>
              </a:rPr>
              <a:t> on the local budget card. </a:t>
            </a:r>
            <a:endParaRPr lang="en-US" sz="2000"/>
          </a:p>
        </p:txBody>
      </p:sp>
    </p:spTree>
    <p:extLst>
      <p:ext uri="{BB962C8B-B14F-4D97-AF65-F5344CB8AC3E}">
        <p14:creationId xmlns:p14="http://schemas.microsoft.com/office/powerpoint/2010/main" val="834336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Refunds</a:t>
            </a:r>
          </a:p>
        </p:txBody>
      </p:sp>
      <p:sp>
        <p:nvSpPr>
          <p:cNvPr id="3" name="Content Placeholder 2"/>
          <p:cNvSpPr>
            <a:spLocks noGrp="1"/>
          </p:cNvSpPr>
          <p:nvPr>
            <p:ph idx="1"/>
          </p:nvPr>
        </p:nvSpPr>
        <p:spPr/>
        <p:txBody>
          <a:bodyPr vert="horz" lIns="91440" tIns="45720" rIns="91440" bIns="45720" rtlCol="0" anchor="t">
            <a:normAutofit/>
          </a:bodyPr>
          <a:lstStyle/>
          <a:p>
            <a:pPr lvl="0"/>
            <a:r>
              <a:rPr lang="en-US" sz="2400"/>
              <a:t>Any unspent grant funds are to be refunded to TJJD. </a:t>
            </a:r>
            <a:endParaRPr lang="en-US" sz="2400">
              <a:ea typeface="Calibri"/>
              <a:cs typeface="Calibri"/>
            </a:endParaRPr>
          </a:p>
          <a:p>
            <a:r>
              <a:rPr lang="en-US" sz="2400"/>
              <a:t>Due by Nov 1</a:t>
            </a:r>
            <a:r>
              <a:rPr lang="en-US" sz="2400" baseline="30000"/>
              <a:t>st</a:t>
            </a:r>
            <a:endParaRPr lang="en-US" sz="2400">
              <a:ea typeface="Calibri"/>
              <a:cs typeface="Calibri"/>
            </a:endParaRPr>
          </a:p>
          <a:p>
            <a:r>
              <a:rPr lang="en-US" sz="2400"/>
              <a:t>Include on the refund check:</a:t>
            </a:r>
            <a:endParaRPr lang="en-US" sz="2400">
              <a:ea typeface="Calibri"/>
              <a:cs typeface="Calibri"/>
            </a:endParaRPr>
          </a:p>
          <a:p>
            <a:pPr lvl="1"/>
            <a:r>
              <a:rPr lang="en-US" sz="2400"/>
              <a:t>Fiscal Year</a:t>
            </a:r>
            <a:endParaRPr lang="en-US" sz="2400">
              <a:ea typeface="Calibri"/>
              <a:cs typeface="Calibri"/>
            </a:endParaRPr>
          </a:p>
          <a:p>
            <a:pPr lvl="1"/>
            <a:r>
              <a:rPr lang="en-US" sz="2400"/>
              <a:t>Grant Name</a:t>
            </a:r>
            <a:endParaRPr lang="en-US" sz="2400">
              <a:ea typeface="Calibri"/>
              <a:cs typeface="Calibri"/>
            </a:endParaRPr>
          </a:p>
          <a:p>
            <a:r>
              <a:rPr lang="en-US" sz="2400" b="1"/>
              <a:t>Mail to</a:t>
            </a:r>
            <a:r>
              <a:rPr lang="en-US" sz="2400"/>
              <a:t>:</a:t>
            </a:r>
            <a:endParaRPr lang="en-US" sz="2400">
              <a:ea typeface="Calibri"/>
              <a:cs typeface="Calibri"/>
            </a:endParaRPr>
          </a:p>
          <a:p>
            <a:pPr marL="36195" indent="0">
              <a:buNone/>
            </a:pPr>
            <a:r>
              <a:rPr lang="en-US" sz="2400"/>
              <a:t>	Texas Juvenile Justice Department</a:t>
            </a:r>
            <a:endParaRPr lang="en-US" sz="2400">
              <a:ea typeface="Calibri"/>
              <a:cs typeface="Calibri"/>
            </a:endParaRPr>
          </a:p>
          <a:p>
            <a:pPr marL="36195" indent="0">
              <a:buNone/>
            </a:pPr>
            <a:r>
              <a:rPr lang="en-US" sz="2400"/>
              <a:t>	Attn: Fiscal – County Grants</a:t>
            </a:r>
            <a:endParaRPr lang="en-US" sz="2400">
              <a:ea typeface="Calibri"/>
              <a:cs typeface="Calibri"/>
            </a:endParaRPr>
          </a:p>
          <a:p>
            <a:pPr marL="36195" indent="0">
              <a:buNone/>
            </a:pPr>
            <a:r>
              <a:rPr lang="en-US" sz="2400"/>
              <a:t>	PO Box 12757</a:t>
            </a:r>
            <a:endParaRPr lang="en-US" sz="2400">
              <a:ea typeface="Calibri"/>
              <a:cs typeface="Calibri"/>
            </a:endParaRPr>
          </a:p>
          <a:p>
            <a:pPr marL="36195" indent="0">
              <a:buNone/>
            </a:pPr>
            <a:r>
              <a:rPr lang="en-US" sz="2400"/>
              <a:t>	Austin, TX 78711</a:t>
            </a:r>
            <a:endParaRPr lang="en-US" sz="2400">
              <a:ea typeface="Calibri"/>
              <a:cs typeface="Calibri"/>
            </a:endParaRPr>
          </a:p>
          <a:p>
            <a:endParaRPr lang="en-US" sz="2400">
              <a:ea typeface="Calibri"/>
              <a:cs typeface="Calibri"/>
            </a:endParaRPr>
          </a:p>
        </p:txBody>
      </p:sp>
    </p:spTree>
    <p:extLst>
      <p:ext uri="{BB962C8B-B14F-4D97-AF65-F5344CB8AC3E}">
        <p14:creationId xmlns:p14="http://schemas.microsoft.com/office/powerpoint/2010/main" val="47345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55807F-ACF0-07E4-F08E-6D2B36C70240}"/>
              </a:ext>
            </a:extLst>
          </p:cNvPr>
          <p:cNvSpPr>
            <a:spLocks noGrp="1"/>
          </p:cNvSpPr>
          <p:nvPr>
            <p:ph type="title"/>
          </p:nvPr>
        </p:nvSpPr>
        <p:spPr/>
        <p:txBody>
          <a:bodyPr>
            <a:normAutofit fontScale="90000"/>
          </a:bodyPr>
          <a:lstStyle/>
          <a:p>
            <a:r>
              <a:rPr lang="en-US">
                <a:ea typeface="Calibri"/>
                <a:cs typeface="Calibri"/>
              </a:rPr>
              <a:t>Independent Audits: </a:t>
            </a:r>
            <a:br>
              <a:rPr lang="en-US">
                <a:ea typeface="Calibri"/>
                <a:cs typeface="Calibri"/>
              </a:rPr>
            </a:br>
            <a:r>
              <a:rPr lang="en-US" i="1">
                <a:ea typeface="Calibri"/>
                <a:cs typeface="Calibri"/>
              </a:rPr>
              <a:t>Checks and Balances</a:t>
            </a:r>
            <a:r>
              <a:rPr lang="en-US">
                <a:ea typeface="Calibri"/>
                <a:cs typeface="Calibri"/>
              </a:rPr>
              <a:t> </a:t>
            </a:r>
            <a:endParaRPr lang="en-US"/>
          </a:p>
        </p:txBody>
      </p:sp>
      <p:sp>
        <p:nvSpPr>
          <p:cNvPr id="5" name="Content Placeholder 4">
            <a:extLst>
              <a:ext uri="{FF2B5EF4-FFF2-40B4-BE49-F238E27FC236}">
                <a16:creationId xmlns:a16="http://schemas.microsoft.com/office/drawing/2014/main" id="{DB0365ED-2446-7C05-F542-1F515C7353DA}"/>
              </a:ext>
            </a:extLst>
          </p:cNvPr>
          <p:cNvSpPr>
            <a:spLocks noGrp="1"/>
          </p:cNvSpPr>
          <p:nvPr>
            <p:ph idx="1"/>
          </p:nvPr>
        </p:nvSpPr>
        <p:spPr>
          <a:xfrm>
            <a:off x="271584" y="1600200"/>
            <a:ext cx="8581292" cy="4662732"/>
          </a:xfrm>
        </p:spPr>
        <p:txBody>
          <a:bodyPr vert="horz" lIns="91440" tIns="45720" rIns="91440" bIns="45720" rtlCol="0" anchor="t">
            <a:noAutofit/>
          </a:bodyPr>
          <a:lstStyle/>
          <a:p>
            <a:pPr marL="171450" indent="-171450"/>
            <a:r>
              <a:rPr lang="en-US" sz="2000">
                <a:ea typeface="Calibri"/>
                <a:cs typeface="Calibri"/>
              </a:rPr>
              <a:t>Each department shall contract an independent financial Auditor.</a:t>
            </a:r>
          </a:p>
          <a:p>
            <a:pPr marL="171450" indent="-171450"/>
            <a:r>
              <a:rPr lang="en-US" sz="2000">
                <a:ea typeface="Calibri"/>
                <a:cs typeface="Calibri"/>
              </a:rPr>
              <a:t>Templated guidance for the Independent Audit is updated yearly and available on our website.</a:t>
            </a:r>
          </a:p>
          <a:p>
            <a:pPr marL="171450" indent="-171450"/>
            <a:r>
              <a:rPr lang="en-US" sz="2000">
                <a:ea typeface="Calibri"/>
                <a:cs typeface="Calibri"/>
              </a:rPr>
              <a:t>Must be completed by March 1st of the following fiscal year. </a:t>
            </a:r>
          </a:p>
          <a:p>
            <a:pPr marL="171450" indent="-171450"/>
            <a:r>
              <a:rPr lang="en-US" sz="2000">
                <a:ea typeface="Calibri"/>
                <a:cs typeface="Calibri"/>
              </a:rPr>
              <a:t>Email a copy of the report to: </a:t>
            </a:r>
            <a:r>
              <a:rPr lang="en-US" sz="2000">
                <a:ea typeface="+mn-lt"/>
                <a:cs typeface="+mn-lt"/>
                <a:hlinkClick r:id="rId3"/>
              </a:rPr>
              <a:t>&lt;Probation.Independent.Audits@tjjd.texas.gov</a:t>
            </a:r>
            <a:r>
              <a:rPr lang="en-US" sz="2000">
                <a:ea typeface="+mn-lt"/>
                <a:cs typeface="+mn-lt"/>
              </a:rPr>
              <a:t>&gt;</a:t>
            </a:r>
            <a:endParaRPr lang="en-US" sz="2000">
              <a:ea typeface="Calibri"/>
              <a:cs typeface="Calibri"/>
            </a:endParaRPr>
          </a:p>
          <a:p>
            <a:pPr marL="171450" indent="-171450"/>
            <a:endParaRPr lang="en-US" sz="2000">
              <a:ea typeface="Calibri"/>
              <a:cs typeface="Calibri"/>
            </a:endParaRPr>
          </a:p>
          <a:p>
            <a:pPr marL="171450" indent="-171450"/>
            <a:r>
              <a:rPr lang="en-US" sz="2000">
                <a:ea typeface="Calibri"/>
                <a:cs typeface="Calibri"/>
              </a:rPr>
              <a:t>You may receive an </a:t>
            </a:r>
            <a:r>
              <a:rPr lang="en-US" sz="2000" b="1">
                <a:ea typeface="Calibri"/>
                <a:cs typeface="Calibri"/>
              </a:rPr>
              <a:t>Audit Waiver</a:t>
            </a:r>
            <a:r>
              <a:rPr lang="en-US" sz="2000">
                <a:ea typeface="Calibri"/>
                <a:cs typeface="Calibri"/>
              </a:rPr>
              <a:t>; Audit waiver eligibility is determined by the following:</a:t>
            </a:r>
            <a:r>
              <a:rPr lang="en-US" sz="2400">
                <a:ea typeface="Calibri"/>
                <a:cs typeface="Calibri"/>
              </a:rPr>
              <a:t> </a:t>
            </a:r>
            <a:endParaRPr lang="en-US" sz="2400">
              <a:solidFill>
                <a:srgbClr val="FF0000"/>
              </a:solidFill>
              <a:ea typeface="Calibri"/>
              <a:cs typeface="Calibri"/>
            </a:endParaRPr>
          </a:p>
          <a:p>
            <a:pPr marL="571500" lvl="1" indent="-171450">
              <a:buFont typeface="Courier New" panose="020B0604020202020204" pitchFamily="34" charset="0"/>
              <a:buChar char="o"/>
            </a:pPr>
            <a:r>
              <a:rPr lang="en-US" sz="2000">
                <a:ea typeface="Calibri"/>
                <a:cs typeface="Calibri"/>
              </a:rPr>
              <a:t>If your State aid Grant is $750,000 annually or less, Previous independent audits, Reporting timeliness. </a:t>
            </a:r>
            <a:endParaRPr lang="en-US" sz="2000">
              <a:solidFill>
                <a:srgbClr val="FF0000"/>
              </a:solidFill>
              <a:ea typeface="Calibri"/>
              <a:cs typeface="Calibri"/>
            </a:endParaRPr>
          </a:p>
          <a:p>
            <a:pPr marL="571500" lvl="1" indent="-171450">
              <a:buFont typeface="Courier New" panose="020B0604020202020204" pitchFamily="34" charset="0"/>
              <a:buChar char="o"/>
            </a:pPr>
            <a:r>
              <a:rPr lang="en-US" sz="2000">
                <a:ea typeface="Calibri"/>
                <a:cs typeface="Calibri"/>
              </a:rPr>
              <a:t>Depts who are eligible to receive a waiver will be notified via email by TJJD by November</a:t>
            </a:r>
            <a:r>
              <a:rPr lang="en-US" sz="2000">
                <a:solidFill>
                  <a:srgbClr val="FF0000"/>
                </a:solidFill>
                <a:ea typeface="Calibri"/>
                <a:cs typeface="Calibri"/>
              </a:rPr>
              <a:t> </a:t>
            </a:r>
            <a:r>
              <a:rPr lang="en-US" sz="2000">
                <a:ea typeface="Calibri"/>
                <a:cs typeface="Calibri"/>
              </a:rPr>
              <a:t>1st</a:t>
            </a:r>
            <a:endParaRPr lang="en-US" sz="2000">
              <a:solidFill>
                <a:srgbClr val="FF0000"/>
              </a:solidFill>
              <a:ea typeface="Calibri"/>
              <a:cs typeface="Calibri"/>
            </a:endParaRPr>
          </a:p>
        </p:txBody>
      </p:sp>
      <p:sp>
        <p:nvSpPr>
          <p:cNvPr id="6" name="Content Placeholder 1">
            <a:extLst>
              <a:ext uri="{FF2B5EF4-FFF2-40B4-BE49-F238E27FC236}">
                <a16:creationId xmlns:a16="http://schemas.microsoft.com/office/drawing/2014/main" id="{384F0EC0-3473-E37A-3743-05F6443A193E}"/>
              </a:ext>
            </a:extLst>
          </p:cNvPr>
          <p:cNvSpPr>
            <a:spLocks noGrp="1"/>
          </p:cNvSpPr>
          <p:nvPr/>
        </p:nvSpPr>
        <p:spPr>
          <a:xfrm>
            <a:off x="457200" y="4511429"/>
            <a:ext cx="8229600" cy="161473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028700" lvl="1">
              <a:buFont typeface="Arial,Sans-Serif" panose="020B0604020202020204" pitchFamily="34" charset="0"/>
              <a:buChar char="–"/>
            </a:pPr>
            <a:endParaRPr lang="en-US" sz="2000">
              <a:solidFill>
                <a:srgbClr val="FF0000"/>
              </a:solidFill>
              <a:ea typeface="Calibri"/>
              <a:cs typeface="Calibri"/>
            </a:endParaRPr>
          </a:p>
          <a:p>
            <a:endParaRPr lang="en-US" sz="2000">
              <a:solidFill>
                <a:srgbClr val="000000"/>
              </a:solidFill>
              <a:ea typeface="Calibri"/>
              <a:cs typeface="Calibri"/>
            </a:endParaRPr>
          </a:p>
        </p:txBody>
      </p:sp>
    </p:spTree>
    <p:extLst>
      <p:ext uri="{BB962C8B-B14F-4D97-AF65-F5344CB8AC3E}">
        <p14:creationId xmlns:p14="http://schemas.microsoft.com/office/powerpoint/2010/main" val="1497204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995371-73A3-4B1A-BD3D-58A595835664}"/>
              </a:ext>
            </a:extLst>
          </p:cNvPr>
          <p:cNvSpPr>
            <a:spLocks noGrp="1"/>
          </p:cNvSpPr>
          <p:nvPr>
            <p:ph type="title"/>
          </p:nvPr>
        </p:nvSpPr>
        <p:spPr/>
        <p:txBody>
          <a:bodyPr>
            <a:normAutofit fontScale="90000"/>
          </a:bodyPr>
          <a:lstStyle/>
          <a:p>
            <a:r>
              <a:rPr lang="en-US"/>
              <a:t>Regional Community Service Managers</a:t>
            </a:r>
          </a:p>
        </p:txBody>
      </p:sp>
      <p:pic>
        <p:nvPicPr>
          <p:cNvPr id="2" name="Picture 1" descr="A map of the state of texas&#10;&#10;AI-generated content may be incorrect.">
            <a:extLst>
              <a:ext uri="{FF2B5EF4-FFF2-40B4-BE49-F238E27FC236}">
                <a16:creationId xmlns:a16="http://schemas.microsoft.com/office/drawing/2014/main" id="{B867BEA4-38D8-EBAE-F380-0DA2D59492C3}"/>
              </a:ext>
            </a:extLst>
          </p:cNvPr>
          <p:cNvPicPr>
            <a:picLocks noChangeAspect="1"/>
          </p:cNvPicPr>
          <p:nvPr/>
        </p:nvPicPr>
        <p:blipFill>
          <a:blip r:embed="rId3"/>
          <a:stretch>
            <a:fillRect/>
          </a:stretch>
        </p:blipFill>
        <p:spPr>
          <a:xfrm>
            <a:off x="2028750" y="1548882"/>
            <a:ext cx="4806583" cy="4730623"/>
          </a:xfrm>
          <a:prstGeom prst="rect">
            <a:avLst/>
          </a:prstGeom>
        </p:spPr>
      </p:pic>
    </p:spTree>
    <p:extLst>
      <p:ext uri="{BB962C8B-B14F-4D97-AF65-F5344CB8AC3E}">
        <p14:creationId xmlns:p14="http://schemas.microsoft.com/office/powerpoint/2010/main" val="1932983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Questions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270" y="1828800"/>
            <a:ext cx="6631459" cy="3680460"/>
          </a:xfrm>
          <a:prstGeom prst="rect">
            <a:avLst/>
          </a:prstGeom>
        </p:spPr>
      </p:pic>
    </p:spTree>
    <p:extLst>
      <p:ext uri="{BB962C8B-B14F-4D97-AF65-F5344CB8AC3E}">
        <p14:creationId xmlns:p14="http://schemas.microsoft.com/office/powerpoint/2010/main" val="322905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D21416A8-E47F-42B9-B536-ED33C73C39D9}"/>
              </a:ext>
            </a:extLst>
          </p:cNvPr>
          <p:cNvSpPr txBox="1">
            <a:spLocks/>
          </p:cNvSpPr>
          <p:nvPr/>
        </p:nvSpPr>
        <p:spPr>
          <a:xfrm>
            <a:off x="419100" y="2819400"/>
            <a:ext cx="83058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a:solidFill>
                  <a:srgbClr val="69031A"/>
                </a:solidFill>
              </a:rPr>
              <a:t>How to FLUXX</a:t>
            </a:r>
          </a:p>
        </p:txBody>
      </p:sp>
    </p:spTree>
    <p:extLst>
      <p:ext uri="{BB962C8B-B14F-4D97-AF65-F5344CB8AC3E}">
        <p14:creationId xmlns:p14="http://schemas.microsoft.com/office/powerpoint/2010/main" val="2327351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What Can I Do In Fluxx?</a:t>
            </a:r>
          </a:p>
        </p:txBody>
      </p:sp>
      <p:sp>
        <p:nvSpPr>
          <p:cNvPr id="5" name="Content Placeholder 4">
            <a:extLst>
              <a:ext uri="{FF2B5EF4-FFF2-40B4-BE49-F238E27FC236}">
                <a16:creationId xmlns:a16="http://schemas.microsoft.com/office/drawing/2014/main" id="{5D42CB33-9C82-4B40-96FF-AE16A4AFDBA2}"/>
              </a:ext>
            </a:extLst>
          </p:cNvPr>
          <p:cNvSpPr>
            <a:spLocks noGrp="1"/>
          </p:cNvSpPr>
          <p:nvPr>
            <p:ph idx="1"/>
          </p:nvPr>
        </p:nvSpPr>
        <p:spPr>
          <a:xfrm>
            <a:off x="457200" y="1600200"/>
            <a:ext cx="8229600" cy="4800600"/>
          </a:xfrm>
        </p:spPr>
        <p:txBody>
          <a:bodyPr vert="horz" lIns="91440" tIns="45720" rIns="91440" bIns="45720" rtlCol="0" anchor="t">
            <a:normAutofit fontScale="92500" lnSpcReduction="20000"/>
          </a:bodyPr>
          <a:lstStyle/>
          <a:p>
            <a:pPr marL="0" indent="0">
              <a:buNone/>
            </a:pPr>
            <a:r>
              <a:rPr lang="en-US"/>
              <a:t>Create – Review – Submit – Adjust – Track:</a:t>
            </a:r>
          </a:p>
          <a:p>
            <a:r>
              <a:rPr lang="en-US"/>
              <a:t>Applications</a:t>
            </a:r>
          </a:p>
          <a:p>
            <a:r>
              <a:rPr lang="en-US"/>
              <a:t>Budgets</a:t>
            </a:r>
          </a:p>
          <a:p>
            <a:r>
              <a:rPr lang="en-US"/>
              <a:t>Expenditures</a:t>
            </a:r>
          </a:p>
          <a:p>
            <a:r>
              <a:rPr lang="en-US"/>
              <a:t>Grant Details</a:t>
            </a:r>
          </a:p>
          <a:p>
            <a:r>
              <a:rPr lang="en-US"/>
              <a:t>Make Special Requests</a:t>
            </a:r>
          </a:p>
          <a:p>
            <a:r>
              <a:rPr lang="en-US"/>
              <a:t>Request Budget Adjustment Amendments</a:t>
            </a:r>
          </a:p>
          <a:p>
            <a:r>
              <a:rPr lang="en-US"/>
              <a:t>Reports &amp; Documents</a:t>
            </a:r>
            <a:br>
              <a:rPr lang="en-US"/>
            </a:br>
            <a:endParaRPr lang="en-US"/>
          </a:p>
          <a:p>
            <a:pPr marL="0" indent="0" algn="ctr">
              <a:buNone/>
            </a:pPr>
            <a:r>
              <a:rPr lang="en-US" sz="2100" b="1" i="1"/>
              <a:t>This is a live program and updates are </a:t>
            </a:r>
          </a:p>
          <a:p>
            <a:pPr marL="0" indent="0" algn="ctr">
              <a:buNone/>
            </a:pPr>
            <a:r>
              <a:rPr lang="en-US" sz="2100" b="1" i="1"/>
              <a:t>rolled out as needed. </a:t>
            </a:r>
          </a:p>
        </p:txBody>
      </p:sp>
    </p:spTree>
    <p:extLst>
      <p:ext uri="{BB962C8B-B14F-4D97-AF65-F5344CB8AC3E}">
        <p14:creationId xmlns:p14="http://schemas.microsoft.com/office/powerpoint/2010/main" val="414419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460C20-F781-D534-3130-3E21DEDF3910}"/>
              </a:ext>
            </a:extLst>
          </p:cNvPr>
          <p:cNvSpPr>
            <a:spLocks noGrp="1"/>
          </p:cNvSpPr>
          <p:nvPr>
            <p:ph type="title"/>
          </p:nvPr>
        </p:nvSpPr>
        <p:spPr/>
        <p:txBody>
          <a:bodyPr/>
          <a:lstStyle/>
          <a:p>
            <a:r>
              <a:rPr lang="en-US">
                <a:ea typeface="Calibri"/>
                <a:cs typeface="Calibri"/>
              </a:rPr>
              <a:t>How to request Access to </a:t>
            </a:r>
            <a:r>
              <a:rPr lang="en-US" err="1">
                <a:ea typeface="Calibri"/>
                <a:cs typeface="Calibri"/>
              </a:rPr>
              <a:t>Fluxx</a:t>
            </a:r>
            <a:r>
              <a:rPr lang="en-US">
                <a:ea typeface="Calibri"/>
                <a:cs typeface="Calibri"/>
              </a:rPr>
              <a:t> </a:t>
            </a:r>
            <a:endParaRPr lang="en-US"/>
          </a:p>
        </p:txBody>
      </p:sp>
      <p:sp>
        <p:nvSpPr>
          <p:cNvPr id="6" name="Content Placeholder 5">
            <a:extLst>
              <a:ext uri="{FF2B5EF4-FFF2-40B4-BE49-F238E27FC236}">
                <a16:creationId xmlns:a16="http://schemas.microsoft.com/office/drawing/2014/main" id="{70C6D58B-AE0B-7707-3942-11F017A2CF2D}"/>
              </a:ext>
            </a:extLst>
          </p:cNvPr>
          <p:cNvSpPr>
            <a:spLocks noGrp="1"/>
          </p:cNvSpPr>
          <p:nvPr>
            <p:ph idx="1"/>
          </p:nvPr>
        </p:nvSpPr>
        <p:spPr>
          <a:xfrm>
            <a:off x="457200" y="1600200"/>
            <a:ext cx="8229600" cy="4665110"/>
          </a:xfrm>
        </p:spPr>
        <p:txBody>
          <a:bodyPr vert="horz" lIns="91440" tIns="45720" rIns="91440" bIns="45720" rtlCol="0" anchor="t">
            <a:noAutofit/>
          </a:bodyPr>
          <a:lstStyle/>
          <a:p>
            <a:br>
              <a:rPr lang="en-US" sz="1800"/>
            </a:br>
            <a:r>
              <a:rPr lang="en-US" sz="1800" b="1">
                <a:solidFill>
                  <a:srgbClr val="FF0000"/>
                </a:solidFill>
                <a:latin typeface="Helvetica"/>
                <a:cs typeface="Helvetica"/>
              </a:rPr>
              <a:t>Step 1</a:t>
            </a:r>
            <a:r>
              <a:rPr lang="en-US" sz="1800">
                <a:solidFill>
                  <a:srgbClr val="555555"/>
                </a:solidFill>
                <a:highlight>
                  <a:srgbClr val="FFFFFF"/>
                </a:highlight>
                <a:latin typeface="Helvetica"/>
                <a:cs typeface="Helvetica"/>
              </a:rPr>
              <a:t>. Download the “TJJD Grants Portal User Authorization Request (Juvenile Justice Departments)” from this link </a:t>
            </a:r>
            <a:r>
              <a:rPr lang="en-US" sz="1800">
                <a:latin typeface="Segoe UI"/>
                <a:cs typeface="Segoe UI"/>
                <a:hlinkClick r:id="rId2"/>
              </a:rPr>
              <a:t>https://www.tjjd.texas.gov/wp-content/uploads/2026/02/TJJD-Grants-Portal-Fluxx-Access-Form-3.pdf</a:t>
            </a:r>
            <a:br>
              <a:rPr lang="en-US" sz="1800">
                <a:latin typeface="Segoe UI"/>
                <a:cs typeface="Segoe UI"/>
              </a:rPr>
            </a:br>
            <a:r>
              <a:rPr lang="en-US" sz="1800">
                <a:latin typeface="Segoe UI"/>
                <a:cs typeface="Segoe UI"/>
              </a:rPr>
              <a:t> </a:t>
            </a:r>
            <a:br>
              <a:rPr lang="en-US" sz="1800">
                <a:latin typeface="Segoe UI"/>
                <a:cs typeface="Segoe UI"/>
              </a:rPr>
            </a:br>
            <a:r>
              <a:rPr lang="en-US" sz="1800">
                <a:solidFill>
                  <a:srgbClr val="FF0000"/>
                </a:solidFill>
                <a:latin typeface="Segoe UI"/>
                <a:cs typeface="Segoe UI"/>
              </a:rPr>
              <a:t>Step 2</a:t>
            </a:r>
            <a:r>
              <a:rPr lang="en-US" sz="1800">
                <a:solidFill>
                  <a:srgbClr val="FF0000"/>
                </a:solidFill>
                <a:highlight>
                  <a:srgbClr val="FFFFFF"/>
                </a:highlight>
                <a:latin typeface="Helvetica"/>
                <a:cs typeface="Helvetica"/>
              </a:rPr>
              <a:t>.</a:t>
            </a:r>
            <a:r>
              <a:rPr lang="en-US" sz="1800">
                <a:solidFill>
                  <a:srgbClr val="555555"/>
                </a:solidFill>
                <a:highlight>
                  <a:srgbClr val="FFFFFF"/>
                </a:highlight>
                <a:latin typeface="Helvetica"/>
                <a:cs typeface="Helvetica"/>
              </a:rPr>
              <a:t> Complete the top section with information about the new user.</a:t>
            </a:r>
            <a:br>
              <a:rPr lang="en-US" sz="1800">
                <a:highlight>
                  <a:srgbClr val="FFFFFF"/>
                </a:highlight>
                <a:latin typeface="Helvetica"/>
                <a:cs typeface="Helvetica"/>
              </a:rPr>
            </a:br>
            <a:r>
              <a:rPr lang="en-US" sz="1800">
                <a:solidFill>
                  <a:srgbClr val="555555"/>
                </a:solidFill>
                <a:highlight>
                  <a:srgbClr val="FFFFFF"/>
                </a:highlight>
                <a:latin typeface="Helvetica"/>
                <a:cs typeface="Helvetica"/>
              </a:rPr>
              <a:t> </a:t>
            </a:r>
            <a:br>
              <a:rPr lang="en-US" sz="1800">
                <a:highlight>
                  <a:srgbClr val="FFFFFF"/>
                </a:highlight>
                <a:latin typeface="Helvetica"/>
                <a:cs typeface="Helvetica"/>
              </a:rPr>
            </a:br>
            <a:r>
              <a:rPr lang="en-US" sz="1800">
                <a:solidFill>
                  <a:srgbClr val="FF0000"/>
                </a:solidFill>
                <a:highlight>
                  <a:srgbClr val="FFFFFF"/>
                </a:highlight>
                <a:latin typeface="Helvetica"/>
                <a:cs typeface="Helvetica"/>
              </a:rPr>
              <a:t>Step 3.</a:t>
            </a:r>
            <a:r>
              <a:rPr lang="en-US" sz="1800">
                <a:solidFill>
                  <a:srgbClr val="555555"/>
                </a:solidFill>
                <a:highlight>
                  <a:srgbClr val="FFFFFF"/>
                </a:highlight>
                <a:latin typeface="Helvetica"/>
                <a:cs typeface="Helvetica"/>
              </a:rPr>
              <a:t> Choose one “User Role” and one or more “Programs” based on the access the new user needs.</a:t>
            </a:r>
            <a:br>
              <a:rPr lang="en-US" sz="1800">
                <a:highlight>
                  <a:srgbClr val="FFFFFF"/>
                </a:highlight>
                <a:latin typeface="Helvetica"/>
                <a:cs typeface="Helvetica"/>
              </a:rPr>
            </a:br>
            <a:r>
              <a:rPr lang="en-US" sz="1800">
                <a:solidFill>
                  <a:srgbClr val="555555"/>
                </a:solidFill>
                <a:highlight>
                  <a:srgbClr val="FFFFFF"/>
                </a:highlight>
                <a:latin typeface="Helvetica"/>
                <a:cs typeface="Helvetica"/>
              </a:rPr>
              <a:t> </a:t>
            </a:r>
            <a:br>
              <a:rPr lang="en-US" sz="1800">
                <a:highlight>
                  <a:srgbClr val="FFFFFF"/>
                </a:highlight>
                <a:latin typeface="Helvetica"/>
                <a:cs typeface="Helvetica"/>
              </a:rPr>
            </a:br>
            <a:r>
              <a:rPr lang="en-US" sz="1800">
                <a:solidFill>
                  <a:srgbClr val="FF0000"/>
                </a:solidFill>
                <a:highlight>
                  <a:srgbClr val="FFFFFF"/>
                </a:highlight>
                <a:latin typeface="Helvetica"/>
                <a:cs typeface="Helvetica"/>
              </a:rPr>
              <a:t>Step 4.</a:t>
            </a:r>
            <a:r>
              <a:rPr lang="en-US" sz="1800">
                <a:solidFill>
                  <a:srgbClr val="555555"/>
                </a:solidFill>
                <a:highlight>
                  <a:srgbClr val="FFFFFF"/>
                </a:highlight>
                <a:latin typeface="Helvetica"/>
                <a:cs typeface="Helvetica"/>
              </a:rPr>
              <a:t> Sign the form to authorize, both the person requesting access, and the Chief of the JPD.</a:t>
            </a:r>
            <a:br>
              <a:rPr lang="en-US" sz="1800">
                <a:highlight>
                  <a:srgbClr val="FFFFFF"/>
                </a:highlight>
                <a:latin typeface="Helvetica"/>
                <a:cs typeface="Helvetica"/>
              </a:rPr>
            </a:br>
            <a:r>
              <a:rPr lang="en-US" sz="1800">
                <a:solidFill>
                  <a:srgbClr val="555555"/>
                </a:solidFill>
                <a:highlight>
                  <a:srgbClr val="FFFFFF"/>
                </a:highlight>
                <a:latin typeface="Helvetica"/>
                <a:cs typeface="Helvetica"/>
              </a:rPr>
              <a:t> </a:t>
            </a:r>
            <a:br>
              <a:rPr lang="en-US" sz="1800">
                <a:highlight>
                  <a:srgbClr val="FFFFFF"/>
                </a:highlight>
                <a:latin typeface="Helvetica"/>
                <a:cs typeface="Helvetica"/>
              </a:rPr>
            </a:br>
            <a:r>
              <a:rPr lang="en-US" sz="1800">
                <a:solidFill>
                  <a:srgbClr val="FF0000"/>
                </a:solidFill>
                <a:highlight>
                  <a:srgbClr val="FFFFFF"/>
                </a:highlight>
                <a:latin typeface="Helvetica"/>
                <a:cs typeface="Helvetica"/>
              </a:rPr>
              <a:t>Step 5.</a:t>
            </a:r>
            <a:r>
              <a:rPr lang="en-US" sz="1800">
                <a:solidFill>
                  <a:srgbClr val="555555"/>
                </a:solidFill>
                <a:highlight>
                  <a:srgbClr val="FFFFFF"/>
                </a:highlight>
                <a:latin typeface="Helvetica"/>
                <a:cs typeface="Helvetica"/>
              </a:rPr>
              <a:t> Scan and send the form to </a:t>
            </a:r>
            <a:r>
              <a:rPr lang="en-US" sz="1800">
                <a:latin typeface="Segoe UI"/>
                <a:cs typeface="Segoe UI"/>
                <a:hlinkClick r:id="rId3"/>
              </a:rPr>
              <a:t>CustomerSuccessTeam@tjjd.texas.gov</a:t>
            </a:r>
            <a:r>
              <a:rPr lang="en-US" sz="1800">
                <a:solidFill>
                  <a:srgbClr val="2E75B5"/>
                </a:solidFill>
                <a:latin typeface="Segoe UI"/>
                <a:cs typeface="Segoe UI"/>
              </a:rPr>
              <a:t> </a:t>
            </a:r>
            <a:r>
              <a:rPr lang="en-US" sz="1800">
                <a:solidFill>
                  <a:srgbClr val="555555"/>
                </a:solidFill>
                <a:highlight>
                  <a:srgbClr val="FFFFFF"/>
                </a:highlight>
                <a:latin typeface="Helvetica"/>
                <a:cs typeface="Helvetica"/>
              </a:rPr>
              <a:t>or attach it to a new ticket in the IT Business Support portal.</a:t>
            </a:r>
            <a:endParaRPr lang="en-US" sz="1800">
              <a:ea typeface="Calibri"/>
              <a:cs typeface="Calibri"/>
            </a:endParaRPr>
          </a:p>
          <a:p>
            <a:endParaRPr lang="en-US">
              <a:ea typeface="Calibri"/>
              <a:cs typeface="Calibri"/>
            </a:endParaRPr>
          </a:p>
        </p:txBody>
      </p:sp>
    </p:spTree>
    <p:extLst>
      <p:ext uri="{BB962C8B-B14F-4D97-AF65-F5344CB8AC3E}">
        <p14:creationId xmlns:p14="http://schemas.microsoft.com/office/powerpoint/2010/main" val="404539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computer screen&#10;&#10;AI-generated content may be incorrect.">
            <a:extLst>
              <a:ext uri="{FF2B5EF4-FFF2-40B4-BE49-F238E27FC236}">
                <a16:creationId xmlns:a16="http://schemas.microsoft.com/office/drawing/2014/main" id="{8A03EB8D-CF1B-F981-7149-30C83646EA4B}"/>
              </a:ext>
            </a:extLst>
          </p:cNvPr>
          <p:cNvPicPr>
            <a:picLocks noGrp="1" noChangeAspect="1"/>
          </p:cNvPicPr>
          <p:nvPr>
            <p:ph idx="1"/>
          </p:nvPr>
        </p:nvPicPr>
        <p:blipFill>
          <a:blip r:embed="rId2"/>
          <a:stretch>
            <a:fillRect/>
          </a:stretch>
        </p:blipFill>
        <p:spPr>
          <a:xfrm>
            <a:off x="6281783" y="1710486"/>
            <a:ext cx="2305372" cy="647790"/>
          </a:xfrm>
          <a:prstGeom prst="rect">
            <a:avLst/>
          </a:prstGeom>
        </p:spPr>
      </p:pic>
      <p:sp>
        <p:nvSpPr>
          <p:cNvPr id="3" name="Title 2">
            <a:extLst>
              <a:ext uri="{FF2B5EF4-FFF2-40B4-BE49-F238E27FC236}">
                <a16:creationId xmlns:a16="http://schemas.microsoft.com/office/drawing/2014/main" id="{566F2F09-B202-150D-6782-0FD2EE9CB8C4}"/>
              </a:ext>
            </a:extLst>
          </p:cNvPr>
          <p:cNvSpPr>
            <a:spLocks noGrp="1"/>
          </p:cNvSpPr>
          <p:nvPr>
            <p:ph type="title"/>
          </p:nvPr>
        </p:nvSpPr>
        <p:spPr/>
        <p:txBody>
          <a:bodyPr/>
          <a:lstStyle/>
          <a:p>
            <a:r>
              <a:rPr lang="en-US">
                <a:ea typeface="Calibri"/>
                <a:cs typeface="Calibri"/>
              </a:rPr>
              <a:t>Logging in to </a:t>
            </a:r>
            <a:r>
              <a:rPr lang="en-US" err="1">
                <a:ea typeface="Calibri"/>
                <a:cs typeface="Calibri"/>
              </a:rPr>
              <a:t>Fluxx</a:t>
            </a:r>
            <a:endParaRPr lang="en-US" err="1"/>
          </a:p>
        </p:txBody>
      </p:sp>
      <p:sp>
        <p:nvSpPr>
          <p:cNvPr id="7" name="TextBox 6">
            <a:extLst>
              <a:ext uri="{FF2B5EF4-FFF2-40B4-BE49-F238E27FC236}">
                <a16:creationId xmlns:a16="http://schemas.microsoft.com/office/drawing/2014/main" id="{8845FBFB-7866-210E-51F6-1F6CFA7B7EE2}"/>
              </a:ext>
            </a:extLst>
          </p:cNvPr>
          <p:cNvSpPr txBox="1"/>
          <p:nvPr/>
        </p:nvSpPr>
        <p:spPr>
          <a:xfrm>
            <a:off x="1133060" y="1570383"/>
            <a:ext cx="5257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Type the website into your browser window. </a:t>
            </a:r>
          </a:p>
          <a:p>
            <a:endParaRPr lang="en-US">
              <a:ea typeface="Calibri"/>
              <a:cs typeface="Calibri"/>
            </a:endParaRPr>
          </a:p>
          <a:p>
            <a:r>
              <a:rPr lang="en-US">
                <a:ea typeface="Calibri"/>
                <a:cs typeface="Calibri"/>
              </a:rPr>
              <a:t>Enter your username and password. </a:t>
            </a:r>
            <a:endParaRPr lang="en-US"/>
          </a:p>
        </p:txBody>
      </p:sp>
      <p:pic>
        <p:nvPicPr>
          <p:cNvPr id="8" name="Picture 7" descr="A screenshot of a computer system">
            <a:extLst>
              <a:ext uri="{FF2B5EF4-FFF2-40B4-BE49-F238E27FC236}">
                <a16:creationId xmlns:a16="http://schemas.microsoft.com/office/drawing/2014/main" id="{C7DEB6FB-BFC8-B2D9-BF9E-3899FDCBF89A}"/>
              </a:ext>
            </a:extLst>
          </p:cNvPr>
          <p:cNvPicPr>
            <a:picLocks noChangeAspect="1"/>
          </p:cNvPicPr>
          <p:nvPr/>
        </p:nvPicPr>
        <p:blipFill>
          <a:blip r:embed="rId3"/>
          <a:stretch>
            <a:fillRect/>
          </a:stretch>
        </p:blipFill>
        <p:spPr>
          <a:xfrm>
            <a:off x="1744524" y="2438813"/>
            <a:ext cx="5008910" cy="3998017"/>
          </a:xfrm>
          <a:prstGeom prst="rect">
            <a:avLst/>
          </a:prstGeom>
        </p:spPr>
      </p:pic>
      <p:sp>
        <p:nvSpPr>
          <p:cNvPr id="9" name="Arrow: Right 8">
            <a:extLst>
              <a:ext uri="{FF2B5EF4-FFF2-40B4-BE49-F238E27FC236}">
                <a16:creationId xmlns:a16="http://schemas.microsoft.com/office/drawing/2014/main" id="{88B729DE-FDFB-C380-A029-CE98B9726943}"/>
              </a:ext>
            </a:extLst>
          </p:cNvPr>
          <p:cNvSpPr/>
          <p:nvPr/>
        </p:nvSpPr>
        <p:spPr>
          <a:xfrm>
            <a:off x="5297556" y="1878495"/>
            <a:ext cx="879017" cy="315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2E30C4F-AEA2-CBB6-B9D9-3D9835D844E1}"/>
              </a:ext>
            </a:extLst>
          </p:cNvPr>
          <p:cNvSpPr/>
          <p:nvPr/>
        </p:nvSpPr>
        <p:spPr>
          <a:xfrm rot="960000">
            <a:off x="1162879" y="3906077"/>
            <a:ext cx="888956" cy="315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0E41DCC-2D6A-E991-FB52-E25C5582B31D}"/>
              </a:ext>
            </a:extLst>
          </p:cNvPr>
          <p:cNvSpPr/>
          <p:nvPr/>
        </p:nvSpPr>
        <p:spPr>
          <a:xfrm>
            <a:off x="1133060" y="4333461"/>
            <a:ext cx="888957" cy="31566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070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The Contract</a:t>
            </a:r>
          </a:p>
        </p:txBody>
      </p:sp>
      <p:pic>
        <p:nvPicPr>
          <p:cNvPr id="4" name="Picture 3">
            <a:extLst>
              <a:ext uri="{FF2B5EF4-FFF2-40B4-BE49-F238E27FC236}">
                <a16:creationId xmlns:a16="http://schemas.microsoft.com/office/drawing/2014/main" id="{D74A1B32-B2AE-4AFB-BDA1-0B5B0AC55E30}"/>
              </a:ext>
            </a:extLst>
          </p:cNvPr>
          <p:cNvPicPr>
            <a:picLocks noChangeAspect="1"/>
          </p:cNvPicPr>
          <p:nvPr/>
        </p:nvPicPr>
        <p:blipFill>
          <a:blip r:embed="rId3"/>
          <a:stretch>
            <a:fillRect/>
          </a:stretch>
        </p:blipFill>
        <p:spPr>
          <a:xfrm>
            <a:off x="838200" y="1524000"/>
            <a:ext cx="6934200" cy="2441499"/>
          </a:xfrm>
          <a:prstGeom prst="rect">
            <a:avLst/>
          </a:prstGeom>
        </p:spPr>
      </p:pic>
      <p:sp>
        <p:nvSpPr>
          <p:cNvPr id="5" name="TextBox 4">
            <a:extLst>
              <a:ext uri="{FF2B5EF4-FFF2-40B4-BE49-F238E27FC236}">
                <a16:creationId xmlns:a16="http://schemas.microsoft.com/office/drawing/2014/main" id="{39482781-940C-4A0C-A9D0-E4EDC8688213}"/>
              </a:ext>
            </a:extLst>
          </p:cNvPr>
          <p:cNvSpPr txBox="1"/>
          <p:nvPr/>
        </p:nvSpPr>
        <p:spPr>
          <a:xfrm>
            <a:off x="0" y="4117899"/>
            <a:ext cx="8991600" cy="2544286"/>
          </a:xfrm>
          <a:prstGeom prst="rect">
            <a:avLst/>
          </a:prstGeom>
          <a:noFill/>
        </p:spPr>
        <p:txBody>
          <a:bodyPr wrap="square" lIns="91440" tIns="45720" rIns="91440" bIns="45720" rtlCol="0" anchor="t">
            <a:spAutoFit/>
          </a:bodyPr>
          <a:lstStyle/>
          <a:p>
            <a:pPr marL="742950" lvl="1" indent="-285750">
              <a:spcAft>
                <a:spcPts val="200"/>
              </a:spcAft>
              <a:buFont typeface="Arial" panose="020B0604020202020204" pitchFamily="34" charset="0"/>
              <a:buChar char="•"/>
            </a:pPr>
            <a:r>
              <a:rPr lang="en-US" b="1" dirty="0">
                <a:solidFill>
                  <a:schemeClr val="tx2">
                    <a:lumMod val="50000"/>
                  </a:schemeClr>
                </a:solidFill>
              </a:rPr>
              <a:t>The Contract is an agreement between the State of Texas and your department. </a:t>
            </a:r>
            <a:endParaRPr lang="en-US" b="1" dirty="0">
              <a:solidFill>
                <a:schemeClr val="tx2">
                  <a:lumMod val="50000"/>
                </a:schemeClr>
              </a:solidFill>
              <a:ea typeface="Calibri"/>
              <a:cs typeface="Calibri"/>
            </a:endParaRPr>
          </a:p>
          <a:p>
            <a:pPr marL="742950" lvl="1" indent="-285750">
              <a:spcAft>
                <a:spcPts val="200"/>
              </a:spcAft>
              <a:buFont typeface="Arial" panose="020B0604020202020204" pitchFamily="34" charset="0"/>
              <a:buChar char="•"/>
            </a:pPr>
            <a:r>
              <a:rPr lang="en-US" b="1" dirty="0">
                <a:solidFill>
                  <a:schemeClr val="tx2">
                    <a:lumMod val="50000"/>
                  </a:schemeClr>
                </a:solidFill>
              </a:rPr>
              <a:t>Most of the things you can and can’t do are outlined in the contract. </a:t>
            </a:r>
            <a:endParaRPr lang="en-US" b="1" dirty="0">
              <a:solidFill>
                <a:schemeClr val="tx2">
                  <a:lumMod val="50000"/>
                </a:schemeClr>
              </a:solidFill>
              <a:ea typeface="Calibri"/>
              <a:cs typeface="Calibri"/>
            </a:endParaRPr>
          </a:p>
          <a:p>
            <a:pPr marL="742950" lvl="1" indent="-285750">
              <a:buFont typeface="Arial" panose="020B0604020202020204" pitchFamily="34" charset="0"/>
              <a:buChar char="•"/>
            </a:pPr>
            <a:r>
              <a:rPr lang="en-US" b="1" dirty="0">
                <a:solidFill>
                  <a:schemeClr val="tx2">
                    <a:lumMod val="50000"/>
                  </a:schemeClr>
                </a:solidFill>
              </a:rPr>
              <a:t>Contracts are signed by each department each biennium (2-year period), in odd numbered years.</a:t>
            </a:r>
            <a:endParaRPr lang="en-US" b="1" dirty="0">
              <a:solidFill>
                <a:schemeClr val="tx2">
                  <a:lumMod val="50000"/>
                </a:schemeClr>
              </a:solidFill>
              <a:ea typeface="Calibri"/>
              <a:cs typeface="Calibri"/>
            </a:endParaRPr>
          </a:p>
          <a:p>
            <a:pPr marL="1200150" lvl="2" indent="-285750">
              <a:buFont typeface="Wingdings" panose="020B0604020202020204" pitchFamily="34" charset="0"/>
              <a:buChar char="§"/>
            </a:pPr>
            <a:r>
              <a:rPr lang="en-US" sz="1600" b="1" dirty="0">
                <a:solidFill>
                  <a:schemeClr val="tx2">
                    <a:lumMod val="50000"/>
                  </a:schemeClr>
                </a:solidFill>
              </a:rPr>
              <a:t>This Biennium, also called a contract period, is from September 1</a:t>
            </a:r>
            <a:r>
              <a:rPr lang="en-US" sz="1600" b="1" baseline="30000" dirty="0">
                <a:solidFill>
                  <a:schemeClr val="tx2">
                    <a:lumMod val="50000"/>
                  </a:schemeClr>
                </a:solidFill>
              </a:rPr>
              <a:t>st</a:t>
            </a:r>
            <a:r>
              <a:rPr lang="en-US" sz="1600" b="1" dirty="0">
                <a:solidFill>
                  <a:schemeClr val="tx2">
                    <a:lumMod val="50000"/>
                  </a:schemeClr>
                </a:solidFill>
              </a:rPr>
              <a:t>, 2025 through August 31, 2027. </a:t>
            </a:r>
            <a:endParaRPr lang="en-US" sz="1600" b="1" dirty="0">
              <a:solidFill>
                <a:schemeClr val="tx2">
                  <a:lumMod val="50000"/>
                </a:schemeClr>
              </a:solidFill>
              <a:ea typeface="Calibri"/>
              <a:cs typeface="Calibri"/>
            </a:endParaRPr>
          </a:p>
          <a:p>
            <a:pPr marL="800100" lvl="1" indent="-342900">
              <a:buFont typeface="Arial" panose="020B0604020202020204" pitchFamily="34" charset="0"/>
              <a:buChar char="•"/>
            </a:pPr>
            <a:endParaRPr lang="en-US" sz="1600" dirty="0"/>
          </a:p>
          <a:p>
            <a:endParaRPr lang="en-US" sz="1600" dirty="0"/>
          </a:p>
          <a:p>
            <a:pPr algn="ctr"/>
            <a:endParaRPr lang="en-US" sz="2000" dirty="0"/>
          </a:p>
        </p:txBody>
      </p:sp>
    </p:spTree>
    <p:extLst>
      <p:ext uri="{BB962C8B-B14F-4D97-AF65-F5344CB8AC3E}">
        <p14:creationId xmlns:p14="http://schemas.microsoft.com/office/powerpoint/2010/main" val="4068341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29C5-AD14-45BD-9027-C5E37F160865}"/>
              </a:ext>
            </a:extLst>
          </p:cNvPr>
          <p:cNvSpPr>
            <a:spLocks noGrp="1"/>
          </p:cNvSpPr>
          <p:nvPr>
            <p:ph type="title"/>
          </p:nvPr>
        </p:nvSpPr>
        <p:spPr>
          <a:xfrm>
            <a:off x="457200" y="228600"/>
            <a:ext cx="8229600" cy="1143000"/>
          </a:xfrm>
        </p:spPr>
        <p:txBody>
          <a:bodyPr/>
          <a:lstStyle/>
          <a:p>
            <a:r>
              <a:rPr lang="en-US"/>
              <a:t>Navigating Fluxx</a:t>
            </a:r>
          </a:p>
        </p:txBody>
      </p:sp>
      <p:sp>
        <p:nvSpPr>
          <p:cNvPr id="7" name="Rectangle 6">
            <a:extLst>
              <a:ext uri="{FF2B5EF4-FFF2-40B4-BE49-F238E27FC236}">
                <a16:creationId xmlns:a16="http://schemas.microsoft.com/office/drawing/2014/main" id="{C3BCF998-C7F5-4AAD-93D3-07A636E8A650}"/>
              </a:ext>
            </a:extLst>
          </p:cNvPr>
          <p:cNvSpPr/>
          <p:nvPr/>
        </p:nvSpPr>
        <p:spPr>
          <a:xfrm>
            <a:off x="-3241" y="1562912"/>
            <a:ext cx="1603442" cy="4555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Dashboard</a:t>
            </a:r>
          </a:p>
        </p:txBody>
      </p:sp>
      <p:pic>
        <p:nvPicPr>
          <p:cNvPr id="3" name="Picture 2" descr="A person riding a horse&#10;&#10;AI-generated content may be incorrect.">
            <a:extLst>
              <a:ext uri="{FF2B5EF4-FFF2-40B4-BE49-F238E27FC236}">
                <a16:creationId xmlns:a16="http://schemas.microsoft.com/office/drawing/2014/main" id="{236E002A-4230-6CA1-B75B-7880F7BAC814}"/>
              </a:ext>
            </a:extLst>
          </p:cNvPr>
          <p:cNvPicPr>
            <a:picLocks noChangeAspect="1"/>
          </p:cNvPicPr>
          <p:nvPr/>
        </p:nvPicPr>
        <p:blipFill>
          <a:blip r:embed="rId2"/>
          <a:stretch>
            <a:fillRect/>
          </a:stretch>
        </p:blipFill>
        <p:spPr>
          <a:xfrm>
            <a:off x="165371" y="2100021"/>
            <a:ext cx="8521429" cy="4545119"/>
          </a:xfrm>
          <a:prstGeom prst="rect">
            <a:avLst/>
          </a:prstGeom>
        </p:spPr>
      </p:pic>
      <p:sp>
        <p:nvSpPr>
          <p:cNvPr id="5" name="Oval 4">
            <a:extLst>
              <a:ext uri="{FF2B5EF4-FFF2-40B4-BE49-F238E27FC236}">
                <a16:creationId xmlns:a16="http://schemas.microsoft.com/office/drawing/2014/main" id="{AA342618-114A-45BD-9103-F7E80F763854}"/>
              </a:ext>
            </a:extLst>
          </p:cNvPr>
          <p:cNvSpPr/>
          <p:nvPr/>
        </p:nvSpPr>
        <p:spPr>
          <a:xfrm>
            <a:off x="67338" y="2311941"/>
            <a:ext cx="1399163" cy="441311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6C6D4166-07A2-428E-A3F0-2202ADE2A420}"/>
              </a:ext>
            </a:extLst>
          </p:cNvPr>
          <p:cNvSpPr/>
          <p:nvPr/>
        </p:nvSpPr>
        <p:spPr>
          <a:xfrm>
            <a:off x="3077326" y="5926242"/>
            <a:ext cx="5189707" cy="932235"/>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24ED7E19-9D22-455E-9BB2-D0F0D312C4FE}"/>
              </a:ext>
            </a:extLst>
          </p:cNvPr>
          <p:cNvSpPr/>
          <p:nvPr/>
        </p:nvSpPr>
        <p:spPr>
          <a:xfrm>
            <a:off x="6302158" y="5353867"/>
            <a:ext cx="1953639" cy="4555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Need Help?</a:t>
            </a:r>
          </a:p>
        </p:txBody>
      </p:sp>
    </p:spTree>
    <p:extLst>
      <p:ext uri="{BB962C8B-B14F-4D97-AF65-F5344CB8AC3E}">
        <p14:creationId xmlns:p14="http://schemas.microsoft.com/office/powerpoint/2010/main" val="2864845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64FB-04A9-47EA-9CDB-C64AF686BC78}"/>
              </a:ext>
            </a:extLst>
          </p:cNvPr>
          <p:cNvSpPr>
            <a:spLocks noGrp="1"/>
          </p:cNvSpPr>
          <p:nvPr>
            <p:ph type="title"/>
          </p:nvPr>
        </p:nvSpPr>
        <p:spPr>
          <a:xfrm>
            <a:off x="457200" y="228600"/>
            <a:ext cx="8229600" cy="1143000"/>
          </a:xfrm>
        </p:spPr>
        <p:txBody>
          <a:bodyPr/>
          <a:lstStyle/>
          <a:p>
            <a:r>
              <a:rPr lang="en-US"/>
              <a:t>Dashboard</a:t>
            </a:r>
          </a:p>
        </p:txBody>
      </p:sp>
      <p:sp>
        <p:nvSpPr>
          <p:cNvPr id="3" name="Content Placeholder 2">
            <a:extLst>
              <a:ext uri="{FF2B5EF4-FFF2-40B4-BE49-F238E27FC236}">
                <a16:creationId xmlns:a16="http://schemas.microsoft.com/office/drawing/2014/main" id="{EA9A740D-64EB-41CB-93E5-49B707DE2E7A}"/>
              </a:ext>
            </a:extLst>
          </p:cNvPr>
          <p:cNvSpPr>
            <a:spLocks noGrp="1"/>
          </p:cNvSpPr>
          <p:nvPr>
            <p:ph idx="1"/>
          </p:nvPr>
        </p:nvSpPr>
        <p:spPr>
          <a:xfrm>
            <a:off x="3124200" y="1600200"/>
            <a:ext cx="5562600" cy="4525963"/>
          </a:xfrm>
        </p:spPr>
        <p:txBody>
          <a:bodyPr vert="horz" lIns="91440" tIns="45720" rIns="91440" bIns="45720" rtlCol="0" anchor="t">
            <a:normAutofit lnSpcReduction="10000"/>
          </a:bodyPr>
          <a:lstStyle/>
          <a:p>
            <a:r>
              <a:rPr lang="en-US"/>
              <a:t>Big Gray Bar on the Left</a:t>
            </a:r>
          </a:p>
          <a:p>
            <a:r>
              <a:rPr lang="en-US"/>
              <a:t>Navigation – collapsible sections.</a:t>
            </a:r>
          </a:p>
          <a:p>
            <a:r>
              <a:rPr lang="en-US"/>
              <a:t>The number floating after the titles here tell you how many you have in each section</a:t>
            </a:r>
          </a:p>
          <a:p>
            <a:r>
              <a:rPr lang="en-US"/>
              <a:t>Can toggle between departments if you have more than one or show all at once.</a:t>
            </a:r>
            <a:endParaRPr lang="en-US">
              <a:ea typeface="Calibri"/>
              <a:cs typeface="Calibri"/>
            </a:endParaRPr>
          </a:p>
        </p:txBody>
      </p:sp>
      <p:pic>
        <p:nvPicPr>
          <p:cNvPr id="5" name="Picture 4">
            <a:extLst>
              <a:ext uri="{FF2B5EF4-FFF2-40B4-BE49-F238E27FC236}">
                <a16:creationId xmlns:a16="http://schemas.microsoft.com/office/drawing/2014/main" id="{2AE2E010-74F7-4143-AC90-1E4DFACB28B2}"/>
              </a:ext>
            </a:extLst>
          </p:cNvPr>
          <p:cNvPicPr>
            <a:picLocks noChangeAspect="1"/>
          </p:cNvPicPr>
          <p:nvPr/>
        </p:nvPicPr>
        <p:blipFill>
          <a:blip r:embed="rId2"/>
          <a:stretch>
            <a:fillRect/>
          </a:stretch>
        </p:blipFill>
        <p:spPr>
          <a:xfrm>
            <a:off x="152400" y="566737"/>
            <a:ext cx="2152650" cy="5724525"/>
          </a:xfrm>
          <a:prstGeom prst="rect">
            <a:avLst/>
          </a:prstGeom>
        </p:spPr>
      </p:pic>
    </p:spTree>
    <p:extLst>
      <p:ext uri="{BB962C8B-B14F-4D97-AF65-F5344CB8AC3E}">
        <p14:creationId xmlns:p14="http://schemas.microsoft.com/office/powerpoint/2010/main" val="1949968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80A-C096-46CA-A79C-9F050642A924}"/>
              </a:ext>
            </a:extLst>
          </p:cNvPr>
          <p:cNvSpPr>
            <a:spLocks noGrp="1"/>
          </p:cNvSpPr>
          <p:nvPr>
            <p:ph type="title"/>
          </p:nvPr>
        </p:nvSpPr>
        <p:spPr>
          <a:xfrm>
            <a:off x="457200" y="228600"/>
            <a:ext cx="8229600" cy="1143000"/>
          </a:xfrm>
        </p:spPr>
        <p:txBody>
          <a:bodyPr/>
          <a:lstStyle/>
          <a:p>
            <a:r>
              <a:rPr lang="en-US"/>
              <a:t>Cards and Card Details</a:t>
            </a:r>
          </a:p>
        </p:txBody>
      </p:sp>
      <p:pic>
        <p:nvPicPr>
          <p:cNvPr id="4" name="Content Placeholder 3">
            <a:extLst>
              <a:ext uri="{FF2B5EF4-FFF2-40B4-BE49-F238E27FC236}">
                <a16:creationId xmlns:a16="http://schemas.microsoft.com/office/drawing/2014/main" id="{31A613B6-2E49-4386-90E2-6BD30B63D2A2}"/>
              </a:ext>
            </a:extLst>
          </p:cNvPr>
          <p:cNvPicPr>
            <a:picLocks noGrp="1" noChangeAspect="1"/>
          </p:cNvPicPr>
          <p:nvPr>
            <p:ph idx="1"/>
          </p:nvPr>
        </p:nvPicPr>
        <p:blipFill>
          <a:blip r:embed="rId2"/>
          <a:stretch>
            <a:fillRect/>
          </a:stretch>
        </p:blipFill>
        <p:spPr>
          <a:xfrm>
            <a:off x="76200" y="1905000"/>
            <a:ext cx="6324600" cy="3913072"/>
          </a:xfrm>
          <a:prstGeom prst="rect">
            <a:avLst/>
          </a:prstGeom>
        </p:spPr>
      </p:pic>
      <p:sp>
        <p:nvSpPr>
          <p:cNvPr id="5" name="Oval 4">
            <a:extLst>
              <a:ext uri="{FF2B5EF4-FFF2-40B4-BE49-F238E27FC236}">
                <a16:creationId xmlns:a16="http://schemas.microsoft.com/office/drawing/2014/main" id="{8626EE3C-2D68-4808-80E7-5215F8976DEE}"/>
              </a:ext>
            </a:extLst>
          </p:cNvPr>
          <p:cNvSpPr/>
          <p:nvPr/>
        </p:nvSpPr>
        <p:spPr>
          <a:xfrm>
            <a:off x="1295400" y="1766036"/>
            <a:ext cx="1524000" cy="419100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996C901C-71B1-4DE9-8A65-EE6F85E6B280}"/>
              </a:ext>
            </a:extLst>
          </p:cNvPr>
          <p:cNvSpPr/>
          <p:nvPr/>
        </p:nvSpPr>
        <p:spPr>
          <a:xfrm>
            <a:off x="3048000" y="1905000"/>
            <a:ext cx="3352800" cy="405203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B915C776-06C0-4AC9-A05B-CDE7A493C521}"/>
              </a:ext>
            </a:extLst>
          </p:cNvPr>
          <p:cNvSpPr/>
          <p:nvPr/>
        </p:nvSpPr>
        <p:spPr>
          <a:xfrm>
            <a:off x="6781800" y="1562099"/>
            <a:ext cx="1905000" cy="4235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Cards</a:t>
            </a:r>
          </a:p>
        </p:txBody>
      </p:sp>
      <p:sp>
        <p:nvSpPr>
          <p:cNvPr id="8" name="Rectangle 7">
            <a:extLst>
              <a:ext uri="{FF2B5EF4-FFF2-40B4-BE49-F238E27FC236}">
                <a16:creationId xmlns:a16="http://schemas.microsoft.com/office/drawing/2014/main" id="{60B8ADD2-CC73-45EE-9325-43822A19BF42}"/>
              </a:ext>
            </a:extLst>
          </p:cNvPr>
          <p:cNvSpPr/>
          <p:nvPr/>
        </p:nvSpPr>
        <p:spPr>
          <a:xfrm>
            <a:off x="6743700" y="3550143"/>
            <a:ext cx="1981200" cy="5269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Card Details </a:t>
            </a:r>
          </a:p>
        </p:txBody>
      </p:sp>
      <p:sp>
        <p:nvSpPr>
          <p:cNvPr id="9" name="TextBox 8">
            <a:extLst>
              <a:ext uri="{FF2B5EF4-FFF2-40B4-BE49-F238E27FC236}">
                <a16:creationId xmlns:a16="http://schemas.microsoft.com/office/drawing/2014/main" id="{5DFCC3A9-BC0B-40F7-BDF0-6A89557C614C}"/>
              </a:ext>
            </a:extLst>
          </p:cNvPr>
          <p:cNvSpPr txBox="1"/>
          <p:nvPr/>
        </p:nvSpPr>
        <p:spPr>
          <a:xfrm>
            <a:off x="6629400" y="1985665"/>
            <a:ext cx="25146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Background turns green when selected</a:t>
            </a:r>
          </a:p>
          <a:p>
            <a:pPr marL="285750" indent="-285750">
              <a:buFont typeface="Arial" panose="020B0604020202020204" pitchFamily="34" charset="0"/>
              <a:buChar char="•"/>
            </a:pPr>
            <a:r>
              <a:rPr lang="en-US"/>
              <a:t>One for each Grant</a:t>
            </a:r>
            <a:endParaRPr lang="en-US">
              <a:ea typeface="Calibri"/>
              <a:cs typeface="Calibri"/>
            </a:endParaRPr>
          </a:p>
        </p:txBody>
      </p:sp>
      <p:sp>
        <p:nvSpPr>
          <p:cNvPr id="10" name="TextBox 9">
            <a:extLst>
              <a:ext uri="{FF2B5EF4-FFF2-40B4-BE49-F238E27FC236}">
                <a16:creationId xmlns:a16="http://schemas.microsoft.com/office/drawing/2014/main" id="{19770E42-8740-439F-806A-A172D033BCB2}"/>
              </a:ext>
            </a:extLst>
          </p:cNvPr>
          <p:cNvSpPr txBox="1"/>
          <p:nvPr/>
        </p:nvSpPr>
        <p:spPr>
          <a:xfrm>
            <a:off x="6629400" y="4164208"/>
            <a:ext cx="2438400"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t>Gives detailed information.</a:t>
            </a:r>
          </a:p>
          <a:p>
            <a:pPr marL="285750" indent="-285750">
              <a:buFont typeface="Arial" panose="020B0604020202020204" pitchFamily="34" charset="0"/>
              <a:buChar char="•"/>
            </a:pPr>
            <a:r>
              <a:rPr lang="en-US"/>
              <a:t>Cards and Card Details change depending on the section you are in. </a:t>
            </a:r>
          </a:p>
          <a:p>
            <a:pPr marL="285750" indent="-285750">
              <a:buFont typeface="Arial" panose="020B0604020202020204" pitchFamily="34" charset="0"/>
              <a:buChar char="•"/>
            </a:pPr>
            <a:r>
              <a:rPr lang="en-US"/>
              <a:t>Often editable</a:t>
            </a:r>
            <a:endParaRPr lang="en-US">
              <a:ea typeface="Calibri"/>
              <a:cs typeface="Calibri"/>
            </a:endParaRPr>
          </a:p>
        </p:txBody>
      </p:sp>
    </p:spTree>
    <p:extLst>
      <p:ext uri="{BB962C8B-B14F-4D97-AF65-F5344CB8AC3E}">
        <p14:creationId xmlns:p14="http://schemas.microsoft.com/office/powerpoint/2010/main" val="4194091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618F-BB72-455A-847A-47C2467AFF1C}"/>
              </a:ext>
            </a:extLst>
          </p:cNvPr>
          <p:cNvSpPr>
            <a:spLocks noGrp="1"/>
          </p:cNvSpPr>
          <p:nvPr>
            <p:ph type="title"/>
          </p:nvPr>
        </p:nvSpPr>
        <p:spPr>
          <a:xfrm>
            <a:off x="457200" y="228600"/>
            <a:ext cx="8229600" cy="1143000"/>
          </a:xfrm>
        </p:spPr>
        <p:txBody>
          <a:bodyPr/>
          <a:lstStyle/>
          <a:p>
            <a:r>
              <a:rPr lang="en-US"/>
              <a:t>Statuses</a:t>
            </a:r>
          </a:p>
        </p:txBody>
      </p:sp>
      <p:sp>
        <p:nvSpPr>
          <p:cNvPr id="3" name="Content Placeholder 2">
            <a:extLst>
              <a:ext uri="{FF2B5EF4-FFF2-40B4-BE49-F238E27FC236}">
                <a16:creationId xmlns:a16="http://schemas.microsoft.com/office/drawing/2014/main" id="{D4ADDDD1-A300-4448-BC9D-C65AA2912C3E}"/>
              </a:ext>
            </a:extLst>
          </p:cNvPr>
          <p:cNvSpPr>
            <a:spLocks noGrp="1"/>
          </p:cNvSpPr>
          <p:nvPr>
            <p:ph idx="1"/>
          </p:nvPr>
        </p:nvSpPr>
        <p:spPr>
          <a:xfrm>
            <a:off x="2057400" y="1600200"/>
            <a:ext cx="6934200" cy="4525963"/>
          </a:xfrm>
        </p:spPr>
        <p:txBody>
          <a:bodyPr>
            <a:noAutofit/>
          </a:bodyPr>
          <a:lstStyle/>
          <a:p>
            <a:r>
              <a:rPr lang="en-US" sz="2800" b="1"/>
              <a:t>Submitted</a:t>
            </a:r>
            <a:r>
              <a:rPr lang="en-US" sz="2800"/>
              <a:t> – The card has been sent to us for review</a:t>
            </a:r>
          </a:p>
          <a:p>
            <a:r>
              <a:rPr lang="en-US" sz="2800" b="1"/>
              <a:t>Edits Requested </a:t>
            </a:r>
            <a:r>
              <a:rPr lang="en-US" sz="2800"/>
              <a:t>– We have reviewed the card and determined something needs to be corrected.</a:t>
            </a:r>
          </a:p>
          <a:p>
            <a:r>
              <a:rPr lang="en-US" sz="2800" b="1"/>
              <a:t>Declined</a:t>
            </a:r>
            <a:r>
              <a:rPr lang="en-US" sz="2800"/>
              <a:t> – The card has been declined.</a:t>
            </a:r>
          </a:p>
          <a:p>
            <a:r>
              <a:rPr lang="en-US" sz="2800" b="1"/>
              <a:t>Approved</a:t>
            </a:r>
            <a:r>
              <a:rPr lang="en-US" sz="2800"/>
              <a:t> – The card has been approved.</a:t>
            </a:r>
          </a:p>
          <a:p>
            <a:r>
              <a:rPr lang="en-US" sz="2800" b="1"/>
              <a:t>Closed</a:t>
            </a:r>
            <a:r>
              <a:rPr lang="en-US" sz="2800"/>
              <a:t> – These cards has been closed (previous fiscal years or paid “reports”).</a:t>
            </a:r>
          </a:p>
        </p:txBody>
      </p:sp>
      <p:pic>
        <p:nvPicPr>
          <p:cNvPr id="5" name="Picture 4">
            <a:extLst>
              <a:ext uri="{FF2B5EF4-FFF2-40B4-BE49-F238E27FC236}">
                <a16:creationId xmlns:a16="http://schemas.microsoft.com/office/drawing/2014/main" id="{D1D2A244-80AF-4AE9-9784-08D0A8061FDF}"/>
              </a:ext>
            </a:extLst>
          </p:cNvPr>
          <p:cNvPicPr>
            <a:picLocks noChangeAspect="1"/>
          </p:cNvPicPr>
          <p:nvPr/>
        </p:nvPicPr>
        <p:blipFill>
          <a:blip r:embed="rId2"/>
          <a:stretch>
            <a:fillRect/>
          </a:stretch>
        </p:blipFill>
        <p:spPr>
          <a:xfrm>
            <a:off x="152400" y="1676399"/>
            <a:ext cx="1752600" cy="1947333"/>
          </a:xfrm>
          <a:prstGeom prst="rect">
            <a:avLst/>
          </a:prstGeom>
        </p:spPr>
      </p:pic>
    </p:spTree>
    <p:extLst>
      <p:ext uri="{BB962C8B-B14F-4D97-AF65-F5344CB8AC3E}">
        <p14:creationId xmlns:p14="http://schemas.microsoft.com/office/powerpoint/2010/main" val="2630083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24C6-20D0-4BC3-AA83-155EC8607624}"/>
              </a:ext>
            </a:extLst>
          </p:cNvPr>
          <p:cNvSpPr>
            <a:spLocks noGrp="1"/>
          </p:cNvSpPr>
          <p:nvPr>
            <p:ph type="title"/>
          </p:nvPr>
        </p:nvSpPr>
        <p:spPr>
          <a:xfrm>
            <a:off x="457200" y="228600"/>
            <a:ext cx="8229600" cy="1143000"/>
          </a:xfrm>
        </p:spPr>
        <p:txBody>
          <a:bodyPr/>
          <a:lstStyle/>
          <a:p>
            <a:r>
              <a:rPr lang="en-US"/>
              <a:t>Budgets</a:t>
            </a:r>
          </a:p>
        </p:txBody>
      </p:sp>
      <p:sp>
        <p:nvSpPr>
          <p:cNvPr id="3" name="Content Placeholder 2">
            <a:extLst>
              <a:ext uri="{FF2B5EF4-FFF2-40B4-BE49-F238E27FC236}">
                <a16:creationId xmlns:a16="http://schemas.microsoft.com/office/drawing/2014/main" id="{1197EDF1-80ED-4151-878E-B6C84A4A9266}"/>
              </a:ext>
            </a:extLst>
          </p:cNvPr>
          <p:cNvSpPr>
            <a:spLocks noGrp="1"/>
          </p:cNvSpPr>
          <p:nvPr>
            <p:ph idx="1"/>
          </p:nvPr>
        </p:nvSpPr>
        <p:spPr>
          <a:xfrm>
            <a:off x="3200400" y="1600200"/>
            <a:ext cx="5867400" cy="4525963"/>
          </a:xfrm>
        </p:spPr>
        <p:txBody>
          <a:bodyPr vert="horz" lIns="91440" tIns="45720" rIns="91440" bIns="45720" rtlCol="0" anchor="t">
            <a:normAutofit fontScale="92500" lnSpcReduction="20000"/>
          </a:bodyPr>
          <a:lstStyle/>
          <a:p>
            <a:r>
              <a:rPr lang="en-US" b="1" i="1"/>
              <a:t>SA: </a:t>
            </a:r>
            <a:r>
              <a:rPr lang="en-US"/>
              <a:t>relate to State Aid</a:t>
            </a:r>
          </a:p>
          <a:p>
            <a:r>
              <a:rPr lang="en-US" b="1"/>
              <a:t>Other</a:t>
            </a:r>
            <a:r>
              <a:rPr lang="en-US"/>
              <a:t>: relate to all other budgets (Local, DSA, etc.)</a:t>
            </a:r>
          </a:p>
          <a:p>
            <a:r>
              <a:rPr lang="en-US"/>
              <a:t>Numbers in parentheses indicate number of budget categories in that status.</a:t>
            </a:r>
          </a:p>
          <a:p>
            <a:r>
              <a:rPr lang="en-US"/>
              <a:t>Cards will move to different statuses depending on changes made, such as BARS, submitted expenditures, etc., but will mostly live in Approved.</a:t>
            </a:r>
          </a:p>
          <a:p>
            <a:endParaRPr lang="en-US"/>
          </a:p>
        </p:txBody>
      </p:sp>
      <p:pic>
        <p:nvPicPr>
          <p:cNvPr id="6" name="Picture 5">
            <a:extLst>
              <a:ext uri="{FF2B5EF4-FFF2-40B4-BE49-F238E27FC236}">
                <a16:creationId xmlns:a16="http://schemas.microsoft.com/office/drawing/2014/main" id="{2B2F5146-FAE0-4DFC-AFA2-8A4C948DB18B}"/>
              </a:ext>
            </a:extLst>
          </p:cNvPr>
          <p:cNvPicPr>
            <a:picLocks noChangeAspect="1"/>
          </p:cNvPicPr>
          <p:nvPr/>
        </p:nvPicPr>
        <p:blipFill>
          <a:blip r:embed="rId2"/>
          <a:stretch>
            <a:fillRect/>
          </a:stretch>
        </p:blipFill>
        <p:spPr>
          <a:xfrm>
            <a:off x="76200" y="1600200"/>
            <a:ext cx="3124200" cy="4525963"/>
          </a:xfrm>
          <a:prstGeom prst="rect">
            <a:avLst/>
          </a:prstGeom>
        </p:spPr>
      </p:pic>
    </p:spTree>
    <p:extLst>
      <p:ext uri="{BB962C8B-B14F-4D97-AF65-F5344CB8AC3E}">
        <p14:creationId xmlns:p14="http://schemas.microsoft.com/office/powerpoint/2010/main" val="2369101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4952-8505-4AB3-AC95-3B52BAC4AC2D}"/>
              </a:ext>
            </a:extLst>
          </p:cNvPr>
          <p:cNvSpPr>
            <a:spLocks noGrp="1"/>
          </p:cNvSpPr>
          <p:nvPr>
            <p:ph type="title"/>
          </p:nvPr>
        </p:nvSpPr>
        <p:spPr>
          <a:xfrm>
            <a:off x="457200" y="228600"/>
            <a:ext cx="8229600" cy="1143000"/>
          </a:xfrm>
        </p:spPr>
        <p:txBody>
          <a:bodyPr/>
          <a:lstStyle/>
          <a:p>
            <a:r>
              <a:rPr lang="en-US"/>
              <a:t>Reports</a:t>
            </a:r>
          </a:p>
        </p:txBody>
      </p:sp>
      <p:sp>
        <p:nvSpPr>
          <p:cNvPr id="3" name="Content Placeholder 2">
            <a:extLst>
              <a:ext uri="{FF2B5EF4-FFF2-40B4-BE49-F238E27FC236}">
                <a16:creationId xmlns:a16="http://schemas.microsoft.com/office/drawing/2014/main" id="{B9B379E7-9AE5-41BE-9E12-69D99BECF93B}"/>
              </a:ext>
            </a:extLst>
          </p:cNvPr>
          <p:cNvSpPr>
            <a:spLocks noGrp="1"/>
          </p:cNvSpPr>
          <p:nvPr>
            <p:ph idx="1"/>
          </p:nvPr>
        </p:nvSpPr>
        <p:spPr>
          <a:xfrm>
            <a:off x="2590800" y="1600200"/>
            <a:ext cx="6553200" cy="4800600"/>
          </a:xfrm>
        </p:spPr>
        <p:txBody>
          <a:bodyPr vert="horz" lIns="91440" tIns="45720" rIns="91440" bIns="45720" rtlCol="0" anchor="t">
            <a:normAutofit fontScale="62500" lnSpcReduction="20000"/>
          </a:bodyPr>
          <a:lstStyle/>
          <a:p>
            <a:pPr marL="0" indent="0">
              <a:buNone/>
            </a:pPr>
            <a:r>
              <a:rPr lang="en-US"/>
              <a:t>Reports could be a variety of information we need from a department. Such as End of Year Reports, quarterly reports, or monthly Reports for Reimbursements</a:t>
            </a:r>
          </a:p>
          <a:p>
            <a:r>
              <a:rPr lang="en-US" b="1"/>
              <a:t>Reports Due in 60 Days</a:t>
            </a:r>
            <a:r>
              <a:rPr lang="en-US"/>
              <a:t> –  indicates number of reports in this status. No number means no reports are due within 60 days. Check here regularly.</a:t>
            </a:r>
          </a:p>
          <a:p>
            <a:r>
              <a:rPr lang="en-US" b="1"/>
              <a:t>Overdue Reports </a:t>
            </a:r>
            <a:r>
              <a:rPr lang="en-US"/>
              <a:t>– Deadline has passed and needs to be submitted as soon as possible. </a:t>
            </a:r>
          </a:p>
          <a:p>
            <a:r>
              <a:rPr lang="en-US" b="1"/>
              <a:t>All Scheduled </a:t>
            </a:r>
            <a:r>
              <a:rPr lang="en-US"/>
              <a:t>– All reports that have been assigned, regardless of length of time before due date.</a:t>
            </a:r>
          </a:p>
          <a:p>
            <a:r>
              <a:rPr lang="en-US" b="1"/>
              <a:t>Edits Requested </a:t>
            </a:r>
            <a:r>
              <a:rPr lang="en-US"/>
              <a:t>– Submitted report needs correction. Check here regularly.</a:t>
            </a:r>
          </a:p>
          <a:p>
            <a:r>
              <a:rPr lang="en-US" b="1"/>
              <a:t>Submitted</a:t>
            </a:r>
            <a:r>
              <a:rPr lang="en-US"/>
              <a:t> – Reports that have been have submitted, by the department.  </a:t>
            </a:r>
          </a:p>
          <a:p>
            <a:r>
              <a:rPr lang="en-US" b="1"/>
              <a:t>Approved</a:t>
            </a:r>
            <a:r>
              <a:rPr lang="en-US"/>
              <a:t> – Reports that have been reviewed and approved by TJJD Staff. </a:t>
            </a:r>
          </a:p>
          <a:p>
            <a:r>
              <a:rPr lang="en-US" b="1"/>
              <a:t>Closed</a:t>
            </a:r>
            <a:r>
              <a:rPr lang="en-US"/>
              <a:t> – No longer under review or no longer needed. </a:t>
            </a:r>
          </a:p>
        </p:txBody>
      </p:sp>
      <p:pic>
        <p:nvPicPr>
          <p:cNvPr id="5" name="Picture 4">
            <a:extLst>
              <a:ext uri="{FF2B5EF4-FFF2-40B4-BE49-F238E27FC236}">
                <a16:creationId xmlns:a16="http://schemas.microsoft.com/office/drawing/2014/main" id="{4C75986D-E65D-421A-8C35-4F9413C5A6F0}"/>
              </a:ext>
            </a:extLst>
          </p:cNvPr>
          <p:cNvPicPr>
            <a:picLocks noChangeAspect="1"/>
          </p:cNvPicPr>
          <p:nvPr/>
        </p:nvPicPr>
        <p:blipFill>
          <a:blip r:embed="rId2"/>
          <a:stretch>
            <a:fillRect/>
          </a:stretch>
        </p:blipFill>
        <p:spPr>
          <a:xfrm>
            <a:off x="152400" y="1631004"/>
            <a:ext cx="2209800" cy="2451100"/>
          </a:xfrm>
          <a:prstGeom prst="rect">
            <a:avLst/>
          </a:prstGeom>
        </p:spPr>
      </p:pic>
    </p:spTree>
    <p:extLst>
      <p:ext uri="{BB962C8B-B14F-4D97-AF65-F5344CB8AC3E}">
        <p14:creationId xmlns:p14="http://schemas.microsoft.com/office/powerpoint/2010/main" val="1477646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4013C-3B9D-7F9C-9D97-F884EEDED87F}"/>
              </a:ext>
            </a:extLst>
          </p:cNvPr>
          <p:cNvSpPr>
            <a:spLocks noGrp="1"/>
          </p:cNvSpPr>
          <p:nvPr>
            <p:ph type="title"/>
          </p:nvPr>
        </p:nvSpPr>
        <p:spPr/>
        <p:txBody>
          <a:bodyPr/>
          <a:lstStyle/>
          <a:p>
            <a:r>
              <a:rPr lang="en-US">
                <a:ea typeface="Calibri"/>
                <a:cs typeface="Calibri"/>
              </a:rPr>
              <a:t>Expenditure Reports</a:t>
            </a:r>
          </a:p>
        </p:txBody>
      </p:sp>
      <p:sp>
        <p:nvSpPr>
          <p:cNvPr id="6" name="Content Placeholder 5">
            <a:extLst>
              <a:ext uri="{FF2B5EF4-FFF2-40B4-BE49-F238E27FC236}">
                <a16:creationId xmlns:a16="http://schemas.microsoft.com/office/drawing/2014/main" id="{275AAE4E-C36A-91DC-C263-A9418CACBA06}"/>
              </a:ext>
            </a:extLst>
          </p:cNvPr>
          <p:cNvSpPr>
            <a:spLocks noGrp="1"/>
          </p:cNvSpPr>
          <p:nvPr>
            <p:ph idx="1"/>
          </p:nvPr>
        </p:nvSpPr>
        <p:spPr>
          <a:xfrm>
            <a:off x="457200" y="1600200"/>
            <a:ext cx="8033327" cy="1558782"/>
          </a:xfrm>
        </p:spPr>
        <p:txBody>
          <a:bodyPr vert="horz" lIns="91440" tIns="45720" rIns="91440" bIns="45720" rtlCol="0" anchor="t">
            <a:normAutofit lnSpcReduction="10000"/>
          </a:bodyPr>
          <a:lstStyle/>
          <a:p>
            <a:r>
              <a:rPr lang="en-US" sz="2000">
                <a:ea typeface="Calibri"/>
                <a:cs typeface="Calibri"/>
              </a:rPr>
              <a:t>Expenditures must be reported quarterly on every grant. </a:t>
            </a:r>
          </a:p>
          <a:p>
            <a:r>
              <a:rPr lang="en-US" sz="2000">
                <a:ea typeface="Calibri"/>
                <a:cs typeface="Calibri"/>
              </a:rPr>
              <a:t>If you haven't expended any funds from that Grant, enter 0s on the report and submit. </a:t>
            </a:r>
          </a:p>
          <a:p>
            <a:pPr marL="0" indent="0">
              <a:buNone/>
            </a:pPr>
            <a:r>
              <a:rPr lang="en-US" sz="2400">
                <a:ea typeface="Calibri"/>
                <a:cs typeface="Calibri"/>
              </a:rPr>
              <a:t>To view your previous expenditure reports;  </a:t>
            </a:r>
            <a:r>
              <a:rPr lang="en-US">
                <a:ea typeface="Calibri"/>
                <a:cs typeface="Calibri"/>
              </a:rPr>
              <a:t> </a:t>
            </a:r>
          </a:p>
        </p:txBody>
      </p:sp>
      <p:sp>
        <p:nvSpPr>
          <p:cNvPr id="8" name="TextBox 7">
            <a:extLst>
              <a:ext uri="{FF2B5EF4-FFF2-40B4-BE49-F238E27FC236}">
                <a16:creationId xmlns:a16="http://schemas.microsoft.com/office/drawing/2014/main" id="{ADAB19ED-B6F3-D91B-5CE1-8C43FEA2A449}"/>
              </a:ext>
            </a:extLst>
          </p:cNvPr>
          <p:cNvSpPr txBox="1"/>
          <p:nvPr/>
        </p:nvSpPr>
        <p:spPr>
          <a:xfrm>
            <a:off x="-1" y="3348182"/>
            <a:ext cx="22051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On the dark gray bar on the left of the screen choose REPORTS (##) </a:t>
            </a:r>
          </a:p>
        </p:txBody>
      </p:sp>
      <p:sp>
        <p:nvSpPr>
          <p:cNvPr id="10" name="TextBox 9">
            <a:extLst>
              <a:ext uri="{FF2B5EF4-FFF2-40B4-BE49-F238E27FC236}">
                <a16:creationId xmlns:a16="http://schemas.microsoft.com/office/drawing/2014/main" id="{EDE7C0C5-D9E2-4DB8-A9C3-933F8DB837AC}"/>
              </a:ext>
            </a:extLst>
          </p:cNvPr>
          <p:cNvSpPr txBox="1"/>
          <p:nvPr/>
        </p:nvSpPr>
        <p:spPr>
          <a:xfrm>
            <a:off x="1" y="4548910"/>
            <a:ext cx="228599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For the current fiscal year choose All Expenditures Current FY</a:t>
            </a:r>
          </a:p>
        </p:txBody>
      </p:sp>
      <p:sp>
        <p:nvSpPr>
          <p:cNvPr id="12" name="TextBox 11">
            <a:extLst>
              <a:ext uri="{FF2B5EF4-FFF2-40B4-BE49-F238E27FC236}">
                <a16:creationId xmlns:a16="http://schemas.microsoft.com/office/drawing/2014/main" id="{F7FB9E3E-BA11-50E5-2A15-AD9064ECE208}"/>
              </a:ext>
            </a:extLst>
          </p:cNvPr>
          <p:cNvSpPr txBox="1"/>
          <p:nvPr/>
        </p:nvSpPr>
        <p:spPr>
          <a:xfrm>
            <a:off x="0" y="5541819"/>
            <a:ext cx="207356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For previous fiscal years choose Approved or Closed</a:t>
            </a:r>
            <a:r>
              <a:rPr lang="en-US">
                <a:ea typeface="Calibri"/>
                <a:cs typeface="Calibri"/>
              </a:rPr>
              <a:t> </a:t>
            </a:r>
            <a:endParaRPr lang="en-US"/>
          </a:p>
        </p:txBody>
      </p:sp>
      <p:pic>
        <p:nvPicPr>
          <p:cNvPr id="13" name="Picture 12" descr="A screenshot of a computer&#10;&#10;AI-generated content may be incorrect.">
            <a:extLst>
              <a:ext uri="{FF2B5EF4-FFF2-40B4-BE49-F238E27FC236}">
                <a16:creationId xmlns:a16="http://schemas.microsoft.com/office/drawing/2014/main" id="{3B8966F7-13BD-E023-57B8-B1D99B22EE3A}"/>
              </a:ext>
            </a:extLst>
          </p:cNvPr>
          <p:cNvPicPr>
            <a:picLocks noChangeAspect="1"/>
          </p:cNvPicPr>
          <p:nvPr/>
        </p:nvPicPr>
        <p:blipFill>
          <a:blip r:embed="rId2"/>
          <a:stretch>
            <a:fillRect/>
          </a:stretch>
        </p:blipFill>
        <p:spPr>
          <a:xfrm>
            <a:off x="2386590" y="3350780"/>
            <a:ext cx="6760729" cy="2442440"/>
          </a:xfrm>
          <a:prstGeom prst="rect">
            <a:avLst/>
          </a:prstGeom>
        </p:spPr>
      </p:pic>
      <p:sp>
        <p:nvSpPr>
          <p:cNvPr id="9" name="Arrow: Right 8">
            <a:extLst>
              <a:ext uri="{FF2B5EF4-FFF2-40B4-BE49-F238E27FC236}">
                <a16:creationId xmlns:a16="http://schemas.microsoft.com/office/drawing/2014/main" id="{EF6051AB-5140-0ADC-A1B4-B86142EFE6EB}"/>
              </a:ext>
            </a:extLst>
          </p:cNvPr>
          <p:cNvSpPr/>
          <p:nvPr/>
        </p:nvSpPr>
        <p:spPr>
          <a:xfrm rot="660000">
            <a:off x="877454" y="3186545"/>
            <a:ext cx="1613407" cy="3345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B0990704-9A36-737D-AEE0-34A956AE9971}"/>
              </a:ext>
            </a:extLst>
          </p:cNvPr>
          <p:cNvSpPr/>
          <p:nvPr/>
        </p:nvSpPr>
        <p:spPr>
          <a:xfrm rot="-2100000">
            <a:off x="1538262" y="4424584"/>
            <a:ext cx="1105408" cy="3114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396C0B5D-ED8B-F0A2-5577-668C7DD97561}"/>
              </a:ext>
            </a:extLst>
          </p:cNvPr>
          <p:cNvSpPr/>
          <p:nvPr/>
        </p:nvSpPr>
        <p:spPr>
          <a:xfrm rot="19500000">
            <a:off x="1621342" y="5388389"/>
            <a:ext cx="1013044" cy="299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C98796E-915C-6FF5-6A67-08679B662925}"/>
              </a:ext>
            </a:extLst>
          </p:cNvPr>
          <p:cNvSpPr/>
          <p:nvPr/>
        </p:nvSpPr>
        <p:spPr>
          <a:xfrm rot="-2700000">
            <a:off x="1704405" y="5694181"/>
            <a:ext cx="1001499" cy="2537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7B7D308-48A0-A642-4579-FF74F7E8F0C6}"/>
              </a:ext>
            </a:extLst>
          </p:cNvPr>
          <p:cNvSpPr txBox="1"/>
          <p:nvPr/>
        </p:nvSpPr>
        <p:spPr>
          <a:xfrm>
            <a:off x="2389910" y="5842000"/>
            <a:ext cx="67540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Then choose the one you want to look at </a:t>
            </a:r>
          </a:p>
          <a:p>
            <a:r>
              <a:rPr lang="en-US">
                <a:ea typeface="Calibri"/>
                <a:cs typeface="Calibri"/>
              </a:rPr>
              <a:t>from the drop down just to the right of the gray bar. </a:t>
            </a:r>
          </a:p>
        </p:txBody>
      </p:sp>
      <p:sp>
        <p:nvSpPr>
          <p:cNvPr id="18" name="Arrow: Up 17">
            <a:extLst>
              <a:ext uri="{FF2B5EF4-FFF2-40B4-BE49-F238E27FC236}">
                <a16:creationId xmlns:a16="http://schemas.microsoft.com/office/drawing/2014/main" id="{03D2E1C5-97B8-A160-ED29-5749BA4C95A4}"/>
              </a:ext>
            </a:extLst>
          </p:cNvPr>
          <p:cNvSpPr/>
          <p:nvPr/>
        </p:nvSpPr>
        <p:spPr>
          <a:xfrm rot="-2340000">
            <a:off x="7735454" y="5518726"/>
            <a:ext cx="322996" cy="88604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9497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DA71DC-10DB-9733-08EA-1EF050889658}"/>
              </a:ext>
            </a:extLst>
          </p:cNvPr>
          <p:cNvSpPr>
            <a:spLocks noGrp="1"/>
          </p:cNvSpPr>
          <p:nvPr>
            <p:ph idx="1"/>
          </p:nvPr>
        </p:nvSpPr>
        <p:spPr>
          <a:xfrm>
            <a:off x="457200" y="1600200"/>
            <a:ext cx="8229600" cy="588963"/>
          </a:xfrm>
        </p:spPr>
        <p:txBody>
          <a:bodyPr vert="horz" lIns="91440" tIns="45720" rIns="91440" bIns="45720" rtlCol="0" anchor="t">
            <a:normAutofit lnSpcReduction="10000"/>
          </a:bodyPr>
          <a:lstStyle/>
          <a:p>
            <a:pPr marL="0" indent="0" algn="ctr">
              <a:buNone/>
            </a:pPr>
            <a:r>
              <a:rPr lang="en-US" sz="1000">
                <a:ea typeface="+mn-lt"/>
                <a:cs typeface="+mn-lt"/>
              </a:rPr>
              <a:t>Note: Expenditure Entry periods are during the following time frames. </a:t>
            </a:r>
            <a:endParaRPr lang="en-US">
              <a:ea typeface="Calibri"/>
              <a:cs typeface="Calibri"/>
            </a:endParaRPr>
          </a:p>
          <a:p>
            <a:pPr marL="0" indent="0" algn="ctr">
              <a:buNone/>
            </a:pPr>
            <a:r>
              <a:rPr lang="en-US" sz="2000">
                <a:ea typeface="+mn-lt"/>
                <a:cs typeface="+mn-lt"/>
              </a:rPr>
              <a:t>Q1: 12/1 – 1/15  Q2: 3/1 – 3/31  Q3: 6/1 – 6/30  Q4: 9/1 – 9/30</a:t>
            </a:r>
            <a:endParaRPr lang="en-US" sz="2000">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89CF51DE-CBA9-41CB-A9A3-4919738A7B1F}"/>
              </a:ext>
            </a:extLst>
          </p:cNvPr>
          <p:cNvSpPr>
            <a:spLocks noGrp="1"/>
          </p:cNvSpPr>
          <p:nvPr>
            <p:ph type="title"/>
          </p:nvPr>
        </p:nvSpPr>
        <p:spPr/>
        <p:txBody>
          <a:bodyPr/>
          <a:lstStyle/>
          <a:p>
            <a:r>
              <a:rPr lang="en-US">
                <a:ea typeface="Calibri"/>
                <a:cs typeface="Calibri"/>
              </a:rPr>
              <a:t>How to report Expenditures</a:t>
            </a:r>
            <a:endParaRPr lang="en-US"/>
          </a:p>
        </p:txBody>
      </p:sp>
      <p:pic>
        <p:nvPicPr>
          <p:cNvPr id="4" name="Picture 3" descr="A screenshot of a grey and white screen&#10;&#10;AI-generated content may be incorrect.">
            <a:extLst>
              <a:ext uri="{FF2B5EF4-FFF2-40B4-BE49-F238E27FC236}">
                <a16:creationId xmlns:a16="http://schemas.microsoft.com/office/drawing/2014/main" id="{F7E62743-277F-BEED-B271-C05B834115CB}"/>
              </a:ext>
            </a:extLst>
          </p:cNvPr>
          <p:cNvPicPr>
            <a:picLocks noChangeAspect="1"/>
          </p:cNvPicPr>
          <p:nvPr/>
        </p:nvPicPr>
        <p:blipFill>
          <a:blip r:embed="rId3"/>
          <a:stretch>
            <a:fillRect/>
          </a:stretch>
        </p:blipFill>
        <p:spPr>
          <a:xfrm>
            <a:off x="457200" y="3611706"/>
            <a:ext cx="2895600" cy="1504950"/>
          </a:xfrm>
          <a:prstGeom prst="rect">
            <a:avLst/>
          </a:prstGeom>
        </p:spPr>
      </p:pic>
      <p:pic>
        <p:nvPicPr>
          <p:cNvPr id="5" name="Picture 4" descr="A screenshot of a medical report&#10;&#10;AI-generated content may be incorrect.">
            <a:extLst>
              <a:ext uri="{FF2B5EF4-FFF2-40B4-BE49-F238E27FC236}">
                <a16:creationId xmlns:a16="http://schemas.microsoft.com/office/drawing/2014/main" id="{C68D8033-BB01-9D57-FE80-7C15F8F44283}"/>
              </a:ext>
            </a:extLst>
          </p:cNvPr>
          <p:cNvPicPr>
            <a:picLocks noChangeAspect="1"/>
          </p:cNvPicPr>
          <p:nvPr/>
        </p:nvPicPr>
        <p:blipFill>
          <a:blip r:embed="rId4"/>
          <a:stretch>
            <a:fillRect/>
          </a:stretch>
        </p:blipFill>
        <p:spPr>
          <a:xfrm>
            <a:off x="5975349" y="2194647"/>
            <a:ext cx="3012211" cy="4315981"/>
          </a:xfrm>
          <a:prstGeom prst="rect">
            <a:avLst/>
          </a:prstGeom>
        </p:spPr>
      </p:pic>
      <p:sp>
        <p:nvSpPr>
          <p:cNvPr id="6" name="TextBox 5">
            <a:extLst>
              <a:ext uri="{FF2B5EF4-FFF2-40B4-BE49-F238E27FC236}">
                <a16:creationId xmlns:a16="http://schemas.microsoft.com/office/drawing/2014/main" id="{3B360E5A-9BBF-D3A5-9054-88A49088FE82}"/>
              </a:ext>
            </a:extLst>
          </p:cNvPr>
          <p:cNvSpPr txBox="1"/>
          <p:nvPr/>
        </p:nvSpPr>
        <p:spPr>
          <a:xfrm>
            <a:off x="461818" y="2413000"/>
            <a:ext cx="287481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Choose Reports in the gray bar, and then choose the option for "Reports due in 60 days"</a:t>
            </a:r>
            <a:endParaRPr lang="en-US"/>
          </a:p>
        </p:txBody>
      </p:sp>
      <p:sp>
        <p:nvSpPr>
          <p:cNvPr id="8" name="TextBox 7">
            <a:extLst>
              <a:ext uri="{FF2B5EF4-FFF2-40B4-BE49-F238E27FC236}">
                <a16:creationId xmlns:a16="http://schemas.microsoft.com/office/drawing/2014/main" id="{4D642976-B735-7811-E27F-A486F8CFBA97}"/>
              </a:ext>
            </a:extLst>
          </p:cNvPr>
          <p:cNvSpPr txBox="1"/>
          <p:nvPr/>
        </p:nvSpPr>
        <p:spPr>
          <a:xfrm>
            <a:off x="3112763" y="2415616"/>
            <a:ext cx="257418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r>
              <a:rPr lang="en-US">
                <a:ea typeface="+mn-lt"/>
                <a:cs typeface="+mn-lt"/>
              </a:rPr>
              <a:t>Choose the card for the grant/budget to enter expenditures in. The background of the card will change to a light green when selected and its information will populate on the right side of the screen.</a:t>
            </a:r>
            <a:endParaRPr lang="en-US">
              <a:ea typeface="Calibri"/>
              <a:cs typeface="Calibri"/>
            </a:endParaRPr>
          </a:p>
          <a:p>
            <a:pPr algn="l"/>
            <a:endParaRPr lang="en-US">
              <a:ea typeface="Calibri"/>
              <a:cs typeface="Calibri"/>
            </a:endParaRPr>
          </a:p>
        </p:txBody>
      </p:sp>
      <p:sp>
        <p:nvSpPr>
          <p:cNvPr id="9" name="Arrow: Right 8">
            <a:extLst>
              <a:ext uri="{FF2B5EF4-FFF2-40B4-BE49-F238E27FC236}">
                <a16:creationId xmlns:a16="http://schemas.microsoft.com/office/drawing/2014/main" id="{B11FC0B2-7C0D-749D-7C07-3D19976F57A1}"/>
              </a:ext>
            </a:extLst>
          </p:cNvPr>
          <p:cNvSpPr/>
          <p:nvPr/>
        </p:nvSpPr>
        <p:spPr>
          <a:xfrm rot="-2700000">
            <a:off x="5161941" y="3355083"/>
            <a:ext cx="1130212" cy="4042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AAE0F578-B4D0-5C9B-97D3-7F25DE58831E}"/>
              </a:ext>
            </a:extLst>
          </p:cNvPr>
          <p:cNvSpPr/>
          <p:nvPr/>
        </p:nvSpPr>
        <p:spPr>
          <a:xfrm rot="-1440000">
            <a:off x="2448312" y="4529295"/>
            <a:ext cx="431054" cy="143382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9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3DD2BDA7-9CCE-19AF-4AF6-B750DDF509BB}"/>
              </a:ext>
            </a:extLst>
          </p:cNvPr>
          <p:cNvPicPr>
            <a:picLocks noGrp="1" noChangeAspect="1"/>
          </p:cNvPicPr>
          <p:nvPr>
            <p:ph idx="1"/>
          </p:nvPr>
        </p:nvPicPr>
        <p:blipFill>
          <a:blip r:embed="rId2"/>
          <a:stretch>
            <a:fillRect/>
          </a:stretch>
        </p:blipFill>
        <p:spPr>
          <a:xfrm>
            <a:off x="233521" y="2217788"/>
            <a:ext cx="3899032" cy="4271963"/>
          </a:xfrm>
          <a:prstGeom prst="rect">
            <a:avLst/>
          </a:prstGeom>
        </p:spPr>
      </p:pic>
      <p:sp>
        <p:nvSpPr>
          <p:cNvPr id="3" name="Title 2">
            <a:extLst>
              <a:ext uri="{FF2B5EF4-FFF2-40B4-BE49-F238E27FC236}">
                <a16:creationId xmlns:a16="http://schemas.microsoft.com/office/drawing/2014/main" id="{56BE6B8A-FCA0-92DD-8F06-85C1B79DCB62}"/>
              </a:ext>
            </a:extLst>
          </p:cNvPr>
          <p:cNvSpPr>
            <a:spLocks noGrp="1"/>
          </p:cNvSpPr>
          <p:nvPr>
            <p:ph type="title"/>
          </p:nvPr>
        </p:nvSpPr>
        <p:spPr/>
        <p:txBody>
          <a:bodyPr/>
          <a:lstStyle/>
          <a:p>
            <a:r>
              <a:rPr lang="en-US">
                <a:ea typeface="Calibri"/>
                <a:cs typeface="Calibri"/>
              </a:rPr>
              <a:t>How to report Expenditures</a:t>
            </a:r>
            <a:endParaRPr lang="en-US"/>
          </a:p>
        </p:txBody>
      </p:sp>
      <p:sp>
        <p:nvSpPr>
          <p:cNvPr id="6" name="TextBox 5">
            <a:extLst>
              <a:ext uri="{FF2B5EF4-FFF2-40B4-BE49-F238E27FC236}">
                <a16:creationId xmlns:a16="http://schemas.microsoft.com/office/drawing/2014/main" id="{3B0DF694-E380-EA8B-A340-15CB07952941}"/>
              </a:ext>
            </a:extLst>
          </p:cNvPr>
          <p:cNvSpPr txBox="1"/>
          <p:nvPr/>
        </p:nvSpPr>
        <p:spPr>
          <a:xfrm>
            <a:off x="138547" y="1627910"/>
            <a:ext cx="48721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371600" indent="-1371600"/>
            <a:r>
              <a:rPr lang="en-US">
                <a:cs typeface="Calibri"/>
              </a:rPr>
              <a:t>This is the Expenditure to date record, it lets you</a:t>
            </a:r>
            <a:endParaRPr lang="en-US" sz="1000">
              <a:cs typeface="Calibri"/>
            </a:endParaRPr>
          </a:p>
          <a:p>
            <a:pPr marL="1371600" indent="-1371600"/>
            <a:r>
              <a:rPr lang="en-US">
                <a:cs typeface="Calibri"/>
              </a:rPr>
              <a:t>know what has been entered so far.</a:t>
            </a:r>
            <a:r>
              <a:rPr lang="en-US" sz="1000">
                <a:cs typeface="Calibri"/>
              </a:rPr>
              <a:t> </a:t>
            </a:r>
            <a:endParaRPr lang="en-US" sz="1000">
              <a:ea typeface="Calibri"/>
              <a:cs typeface="Calibri"/>
            </a:endParaRPr>
          </a:p>
          <a:p>
            <a:pPr algn="ctr"/>
            <a:endParaRPr lang="en-US"/>
          </a:p>
        </p:txBody>
      </p:sp>
      <p:sp>
        <p:nvSpPr>
          <p:cNvPr id="7" name="TextBox 6">
            <a:extLst>
              <a:ext uri="{FF2B5EF4-FFF2-40B4-BE49-F238E27FC236}">
                <a16:creationId xmlns:a16="http://schemas.microsoft.com/office/drawing/2014/main" id="{F82F5413-EC15-AF54-1747-58A7143AC81B}"/>
              </a:ext>
            </a:extLst>
          </p:cNvPr>
          <p:cNvSpPr txBox="1"/>
          <p:nvPr/>
        </p:nvSpPr>
        <p:spPr>
          <a:xfrm>
            <a:off x="4537363" y="2170545"/>
            <a:ext cx="42371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 enter new expenditures, you first need to click the edit button up next to the printer Icon in the far-right corner. </a:t>
            </a:r>
          </a:p>
        </p:txBody>
      </p:sp>
      <p:sp>
        <p:nvSpPr>
          <p:cNvPr id="8" name="Arrow: Left 7">
            <a:extLst>
              <a:ext uri="{FF2B5EF4-FFF2-40B4-BE49-F238E27FC236}">
                <a16:creationId xmlns:a16="http://schemas.microsoft.com/office/drawing/2014/main" id="{8473D84C-0784-36C0-F4EB-994F12CA07BF}"/>
              </a:ext>
            </a:extLst>
          </p:cNvPr>
          <p:cNvSpPr/>
          <p:nvPr/>
        </p:nvSpPr>
        <p:spPr>
          <a:xfrm rot="1920000">
            <a:off x="3698789" y="2433997"/>
            <a:ext cx="874499" cy="2421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AI-generated content may be incorrect.">
            <a:extLst>
              <a:ext uri="{FF2B5EF4-FFF2-40B4-BE49-F238E27FC236}">
                <a16:creationId xmlns:a16="http://schemas.microsoft.com/office/drawing/2014/main" id="{C9675877-0E42-E8C2-95DD-BA6234960B4B}"/>
              </a:ext>
            </a:extLst>
          </p:cNvPr>
          <p:cNvPicPr>
            <a:picLocks noChangeAspect="1"/>
          </p:cNvPicPr>
          <p:nvPr/>
        </p:nvPicPr>
        <p:blipFill>
          <a:blip r:embed="rId3"/>
          <a:stretch>
            <a:fillRect/>
          </a:stretch>
        </p:blipFill>
        <p:spPr>
          <a:xfrm>
            <a:off x="4575031" y="3195782"/>
            <a:ext cx="2718666" cy="3225800"/>
          </a:xfrm>
          <a:prstGeom prst="rect">
            <a:avLst/>
          </a:prstGeom>
        </p:spPr>
      </p:pic>
      <p:sp>
        <p:nvSpPr>
          <p:cNvPr id="11" name="TextBox 10">
            <a:extLst>
              <a:ext uri="{FF2B5EF4-FFF2-40B4-BE49-F238E27FC236}">
                <a16:creationId xmlns:a16="http://schemas.microsoft.com/office/drawing/2014/main" id="{B4FC6CE2-F176-B834-B081-00A313608165}"/>
              </a:ext>
            </a:extLst>
          </p:cNvPr>
          <p:cNvSpPr txBox="1"/>
          <p:nvPr/>
        </p:nvSpPr>
        <p:spPr>
          <a:xfrm>
            <a:off x="7296727" y="3671453"/>
            <a:ext cx="170872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Enter the dollar amount spent in each of the categories and subcategories that you spent money in. </a:t>
            </a:r>
          </a:p>
        </p:txBody>
      </p:sp>
    </p:spTree>
    <p:extLst>
      <p:ext uri="{BB962C8B-B14F-4D97-AF65-F5344CB8AC3E}">
        <p14:creationId xmlns:p14="http://schemas.microsoft.com/office/powerpoint/2010/main" val="3895986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071A6-E175-5E3F-B209-97452B5A5367}"/>
              </a:ext>
            </a:extLst>
          </p:cNvPr>
          <p:cNvSpPr>
            <a:spLocks noGrp="1"/>
          </p:cNvSpPr>
          <p:nvPr>
            <p:ph idx="1"/>
          </p:nvPr>
        </p:nvSpPr>
        <p:spPr>
          <a:xfrm>
            <a:off x="457200" y="1600200"/>
            <a:ext cx="8229600" cy="1132683"/>
          </a:xfrm>
        </p:spPr>
        <p:txBody>
          <a:bodyPr vert="horz" lIns="91440" tIns="45720" rIns="91440" bIns="45720" rtlCol="0" anchor="t">
            <a:normAutofit fontScale="47500" lnSpcReduction="20000"/>
          </a:bodyPr>
          <a:lstStyle/>
          <a:p>
            <a:r>
              <a:rPr lang="en-US">
                <a:ea typeface="Calibri"/>
                <a:cs typeface="Calibri"/>
              </a:rPr>
              <a:t>This form doesn't save automatically! Remember to hit the save button at the bottom right of the form each time you edit this report. </a:t>
            </a:r>
          </a:p>
          <a:p>
            <a:r>
              <a:rPr lang="en-US">
                <a:ea typeface="Calibri"/>
                <a:cs typeface="Calibri"/>
              </a:rPr>
              <a:t>When you save, the total expenditures for this quarter number will update, and you can use it to check your work. </a:t>
            </a:r>
          </a:p>
          <a:p>
            <a:r>
              <a:rPr lang="en-US">
                <a:ea typeface="Calibri"/>
                <a:cs typeface="Calibri"/>
              </a:rPr>
              <a:t>When you are sure you have finished your report choose the Save and Close option. </a:t>
            </a:r>
          </a:p>
          <a:p>
            <a:endParaRPr lang="en-US">
              <a:ea typeface="Calibri"/>
              <a:cs typeface="Calibri"/>
            </a:endParaRPr>
          </a:p>
        </p:txBody>
      </p:sp>
      <p:sp>
        <p:nvSpPr>
          <p:cNvPr id="3" name="Title 2">
            <a:extLst>
              <a:ext uri="{FF2B5EF4-FFF2-40B4-BE49-F238E27FC236}">
                <a16:creationId xmlns:a16="http://schemas.microsoft.com/office/drawing/2014/main" id="{1D34EC62-9C71-2CBC-BC47-F7F898D1F949}"/>
              </a:ext>
            </a:extLst>
          </p:cNvPr>
          <p:cNvSpPr>
            <a:spLocks noGrp="1"/>
          </p:cNvSpPr>
          <p:nvPr>
            <p:ph type="title"/>
          </p:nvPr>
        </p:nvSpPr>
        <p:spPr/>
        <p:txBody>
          <a:bodyPr/>
          <a:lstStyle/>
          <a:p>
            <a:r>
              <a:rPr lang="en-US">
                <a:ea typeface="Calibri"/>
                <a:cs typeface="Calibri"/>
              </a:rPr>
              <a:t>How to report Expenditures</a:t>
            </a:r>
            <a:endParaRPr lang="en-US"/>
          </a:p>
        </p:txBody>
      </p:sp>
      <p:pic>
        <p:nvPicPr>
          <p:cNvPr id="4" name="Picture 3" descr="A screenshot of a computer&#10;&#10;AI-generated content may be incorrect.">
            <a:extLst>
              <a:ext uri="{FF2B5EF4-FFF2-40B4-BE49-F238E27FC236}">
                <a16:creationId xmlns:a16="http://schemas.microsoft.com/office/drawing/2014/main" id="{E5DC9833-679C-E3B0-DA5C-8EA997E0DB7B}"/>
              </a:ext>
            </a:extLst>
          </p:cNvPr>
          <p:cNvPicPr>
            <a:picLocks noChangeAspect="1"/>
          </p:cNvPicPr>
          <p:nvPr/>
        </p:nvPicPr>
        <p:blipFill>
          <a:blip r:embed="rId2"/>
          <a:stretch>
            <a:fillRect/>
          </a:stretch>
        </p:blipFill>
        <p:spPr>
          <a:xfrm>
            <a:off x="454818" y="2911078"/>
            <a:ext cx="7877175" cy="2411015"/>
          </a:xfrm>
          <a:prstGeom prst="rect">
            <a:avLst/>
          </a:prstGeom>
        </p:spPr>
      </p:pic>
      <p:sp>
        <p:nvSpPr>
          <p:cNvPr id="5" name="Arrow: Down 4">
            <a:extLst>
              <a:ext uri="{FF2B5EF4-FFF2-40B4-BE49-F238E27FC236}">
                <a16:creationId xmlns:a16="http://schemas.microsoft.com/office/drawing/2014/main" id="{F2322420-111A-0F51-CFB3-DF56C13F1922}"/>
              </a:ext>
            </a:extLst>
          </p:cNvPr>
          <p:cNvSpPr/>
          <p:nvPr/>
        </p:nvSpPr>
        <p:spPr>
          <a:xfrm rot="15240000">
            <a:off x="5900587" y="4847757"/>
            <a:ext cx="368547" cy="9426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70412E48-8A02-2518-6925-3BDC44C76881}"/>
              </a:ext>
            </a:extLst>
          </p:cNvPr>
          <p:cNvSpPr/>
          <p:nvPr/>
        </p:nvSpPr>
        <p:spPr>
          <a:xfrm>
            <a:off x="4571819" y="3259065"/>
            <a:ext cx="1415962" cy="34175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A2ADE42-236A-3AB0-CA7A-0C05EAFC8B50}"/>
              </a:ext>
            </a:extLst>
          </p:cNvPr>
          <p:cNvSpPr txBox="1"/>
          <p:nvPr/>
        </p:nvSpPr>
        <p:spPr>
          <a:xfrm>
            <a:off x="456406" y="5623717"/>
            <a:ext cx="82329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Click the "Submit Expenditures" button on the bottom right of the screen to submit.</a:t>
            </a:r>
          </a:p>
        </p:txBody>
      </p:sp>
    </p:spTree>
    <p:extLst>
      <p:ext uri="{BB962C8B-B14F-4D97-AF65-F5344CB8AC3E}">
        <p14:creationId xmlns:p14="http://schemas.microsoft.com/office/powerpoint/2010/main" val="38669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DBA7E-B0AC-7456-F18C-3206E0946708}"/>
              </a:ext>
            </a:extLst>
          </p:cNvPr>
          <p:cNvSpPr>
            <a:spLocks noGrp="1"/>
          </p:cNvSpPr>
          <p:nvPr>
            <p:ph idx="1"/>
          </p:nvPr>
        </p:nvSpPr>
        <p:spPr/>
        <p:txBody>
          <a:bodyPr vert="horz" lIns="91440" tIns="45720" rIns="91440" bIns="45720" rtlCol="0" anchor="t">
            <a:normAutofit/>
          </a:bodyPr>
          <a:lstStyle/>
          <a:p>
            <a:r>
              <a:rPr lang="en-US">
                <a:ea typeface="Calibri"/>
                <a:cs typeface="Calibri"/>
              </a:rPr>
              <a:t>State Aid Grant</a:t>
            </a:r>
          </a:p>
          <a:p>
            <a:r>
              <a:rPr lang="en-US">
                <a:ea typeface="Calibri"/>
                <a:cs typeface="Calibri"/>
              </a:rPr>
              <a:t>Special Programs &amp; Other Funding</a:t>
            </a:r>
          </a:p>
          <a:p>
            <a:r>
              <a:rPr lang="en-US">
                <a:ea typeface="Calibri"/>
                <a:cs typeface="Calibri"/>
              </a:rPr>
              <a:t>Discretionary Grants</a:t>
            </a:r>
          </a:p>
          <a:p>
            <a:r>
              <a:rPr lang="en-US">
                <a:ea typeface="Calibri"/>
                <a:cs typeface="Calibri"/>
              </a:rPr>
              <a:t>Juvenile Justice Alt Edu Program</a:t>
            </a:r>
          </a:p>
          <a:p>
            <a:r>
              <a:rPr lang="en-US">
                <a:ea typeface="Calibri"/>
                <a:cs typeface="Calibri"/>
              </a:rPr>
              <a:t>Reimbursement Grants</a:t>
            </a:r>
          </a:p>
          <a:p>
            <a:endParaRPr lang="en-US">
              <a:ea typeface="Calibri"/>
              <a:cs typeface="Calibri"/>
            </a:endParaRPr>
          </a:p>
        </p:txBody>
      </p:sp>
      <p:sp>
        <p:nvSpPr>
          <p:cNvPr id="3" name="Title 2">
            <a:extLst>
              <a:ext uri="{FF2B5EF4-FFF2-40B4-BE49-F238E27FC236}">
                <a16:creationId xmlns:a16="http://schemas.microsoft.com/office/drawing/2014/main" id="{C164B70A-135F-7F90-9E7E-AE691370FF7E}"/>
              </a:ext>
            </a:extLst>
          </p:cNvPr>
          <p:cNvSpPr>
            <a:spLocks noGrp="1"/>
          </p:cNvSpPr>
          <p:nvPr>
            <p:ph type="title"/>
          </p:nvPr>
        </p:nvSpPr>
        <p:spPr/>
        <p:txBody>
          <a:bodyPr/>
          <a:lstStyle/>
          <a:p>
            <a:r>
              <a:rPr lang="en-US">
                <a:ea typeface="Calibri"/>
                <a:cs typeface="Calibri"/>
              </a:rPr>
              <a:t>Types of Grants</a:t>
            </a:r>
            <a:endParaRPr lang="en-US"/>
          </a:p>
        </p:txBody>
      </p:sp>
    </p:spTree>
    <p:extLst>
      <p:ext uri="{BB962C8B-B14F-4D97-AF65-F5344CB8AC3E}">
        <p14:creationId xmlns:p14="http://schemas.microsoft.com/office/powerpoint/2010/main" val="2152623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3F4942-29BB-DA60-974E-122086BA42EA}"/>
              </a:ext>
            </a:extLst>
          </p:cNvPr>
          <p:cNvSpPr>
            <a:spLocks noGrp="1"/>
          </p:cNvSpPr>
          <p:nvPr>
            <p:ph idx="1"/>
          </p:nvPr>
        </p:nvSpPr>
        <p:spPr>
          <a:xfrm>
            <a:off x="457200" y="1600200"/>
            <a:ext cx="8229600" cy="4231284"/>
          </a:xfrm>
        </p:spPr>
        <p:txBody>
          <a:bodyPr vert="horz" lIns="91440" tIns="45720" rIns="91440" bIns="45720" rtlCol="0" anchor="t">
            <a:normAutofit fontScale="92500" lnSpcReduction="10000"/>
          </a:bodyPr>
          <a:lstStyle/>
          <a:p>
            <a:pPr lvl="1">
              <a:buChar char="•"/>
            </a:pPr>
            <a:r>
              <a:rPr lang="en-US" sz="1800">
                <a:ea typeface="+mn-lt"/>
                <a:cs typeface="+mn-lt"/>
              </a:rPr>
              <a:t>During expenditure entry periods, log into </a:t>
            </a:r>
            <a:r>
              <a:rPr lang="en-US" sz="1800" err="1">
                <a:ea typeface="+mn-lt"/>
                <a:cs typeface="+mn-lt"/>
              </a:rPr>
              <a:t>Fluxx</a:t>
            </a:r>
            <a:r>
              <a:rPr lang="en-US" sz="1800">
                <a:ea typeface="+mn-lt"/>
                <a:cs typeface="+mn-lt"/>
              </a:rPr>
              <a:t> and navigate to the</a:t>
            </a:r>
            <a:r>
              <a:rPr lang="en-US" sz="1800" i="1">
                <a:ea typeface="+mn-lt"/>
                <a:cs typeface="+mn-lt"/>
              </a:rPr>
              <a:t> Reports</a:t>
            </a:r>
            <a:r>
              <a:rPr lang="en-US" sz="1800">
                <a:ea typeface="+mn-lt"/>
                <a:cs typeface="+mn-lt"/>
              </a:rPr>
              <a:t> section of the Dashboard.</a:t>
            </a:r>
            <a:endParaRPr lang="en-US" sz="1800">
              <a:ea typeface="Calibri"/>
              <a:cs typeface="Calibri"/>
            </a:endParaRPr>
          </a:p>
          <a:p>
            <a:pPr lvl="1">
              <a:buChar char="•"/>
            </a:pPr>
            <a:r>
              <a:rPr lang="en-US" sz="1800">
                <a:ea typeface="+mn-lt"/>
                <a:cs typeface="+mn-lt"/>
              </a:rPr>
              <a:t>Choose the</a:t>
            </a:r>
            <a:r>
              <a:rPr lang="en-US" sz="1800" i="1">
                <a:ea typeface="+mn-lt"/>
                <a:cs typeface="+mn-lt"/>
              </a:rPr>
              <a:t> Submitted </a:t>
            </a:r>
            <a:r>
              <a:rPr lang="en-US" sz="1800">
                <a:ea typeface="+mn-lt"/>
                <a:cs typeface="+mn-lt"/>
              </a:rPr>
              <a:t>link to see what reports have been submitted.</a:t>
            </a:r>
            <a:endParaRPr lang="en-US" sz="1800">
              <a:ea typeface="Calibri"/>
              <a:cs typeface="Calibri"/>
            </a:endParaRPr>
          </a:p>
          <a:p>
            <a:pPr lvl="1">
              <a:buChar char="•"/>
            </a:pPr>
            <a:r>
              <a:rPr lang="en-US" sz="1800">
                <a:ea typeface="+mn-lt"/>
                <a:cs typeface="+mn-lt"/>
              </a:rPr>
              <a:t>Note: The </a:t>
            </a:r>
            <a:r>
              <a:rPr lang="en-US" sz="1800" b="1">
                <a:ea typeface="+mn-lt"/>
                <a:cs typeface="+mn-lt"/>
              </a:rPr>
              <a:t>Submit Expenditures</a:t>
            </a:r>
            <a:r>
              <a:rPr lang="en-US" sz="1800">
                <a:ea typeface="+mn-lt"/>
                <a:cs typeface="+mn-lt"/>
              </a:rPr>
              <a:t> button will not be available when editing a submitted report, but simply a button with a period in it, which may be ignored. Clicking </a:t>
            </a:r>
            <a:r>
              <a:rPr lang="en-US" sz="1800" b="1">
                <a:ea typeface="+mn-lt"/>
                <a:cs typeface="+mn-lt"/>
              </a:rPr>
              <a:t>Save and Close</a:t>
            </a:r>
            <a:r>
              <a:rPr lang="en-US" sz="1800">
                <a:ea typeface="+mn-lt"/>
                <a:cs typeface="+mn-lt"/>
              </a:rPr>
              <a:t> is sufficient and editing expenditures can be done as often as necessary until the expenditure entry period closes. Once closed, the reports will be locked and all adjustments will need to be made in the next quarter. </a:t>
            </a:r>
            <a:endParaRPr lang="en-US" sz="1800">
              <a:ea typeface="Calibri"/>
              <a:cs typeface="Calibri"/>
            </a:endParaRPr>
          </a:p>
          <a:p>
            <a:pPr lvl="1">
              <a:buChar char="•"/>
            </a:pPr>
            <a:endParaRPr lang="en-US" sz="1800">
              <a:ea typeface="Calibri"/>
              <a:cs typeface="Calibri"/>
            </a:endParaRPr>
          </a:p>
          <a:p>
            <a:pPr marL="0" indent="0">
              <a:buNone/>
            </a:pPr>
            <a:r>
              <a:rPr lang="en-US" sz="1800" b="1">
                <a:ea typeface="+mn-lt"/>
                <a:cs typeface="+mn-lt"/>
              </a:rPr>
              <a:t>EXCEPTIONS: Exceptions to the above guidelines would be:</a:t>
            </a:r>
            <a:endParaRPr lang="en-US" sz="1800" b="1">
              <a:ea typeface="Calibri"/>
              <a:cs typeface="Calibri"/>
            </a:endParaRPr>
          </a:p>
          <a:p>
            <a:pPr lvl="1">
              <a:buChar char="•"/>
            </a:pPr>
            <a:r>
              <a:rPr lang="en-US" sz="1800">
                <a:ea typeface="+mn-lt"/>
                <a:cs typeface="+mn-lt"/>
              </a:rPr>
              <a:t>Q4 – Q4 expenditures are reported on an accrual basis, meaning that expenditures should be entered, taking into consideration any outstanding invoices they know are coming for expenses/services rendered on or prior to August 31</a:t>
            </a:r>
            <a:r>
              <a:rPr lang="en-US" sz="1800" baseline="30000">
                <a:ea typeface="+mn-lt"/>
                <a:cs typeface="+mn-lt"/>
              </a:rPr>
              <a:t>st</a:t>
            </a:r>
            <a:r>
              <a:rPr lang="en-US" sz="1800">
                <a:ea typeface="+mn-lt"/>
                <a:cs typeface="+mn-lt"/>
              </a:rPr>
              <a:t>. Therefore, any known invoices, purchase orders, and assumed incoming reimbursements should be accounted for in the Q4 expenditure entry. </a:t>
            </a:r>
            <a:endParaRPr lang="en-US" sz="1800">
              <a:ea typeface="Calibri"/>
              <a:cs typeface="Calibri"/>
            </a:endParaRPr>
          </a:p>
          <a:p>
            <a:pPr lvl="1">
              <a:buChar char="•"/>
            </a:pPr>
            <a:endParaRPr lang="en-US" sz="1800">
              <a:ea typeface="Calibri"/>
              <a:cs typeface="Calibri"/>
            </a:endParaRPr>
          </a:p>
          <a:p>
            <a:endParaRPr lang="en-US" sz="1800">
              <a:ea typeface="Calibri"/>
              <a:cs typeface="Calibri"/>
            </a:endParaRPr>
          </a:p>
        </p:txBody>
      </p:sp>
      <p:sp>
        <p:nvSpPr>
          <p:cNvPr id="3" name="Title 2">
            <a:extLst>
              <a:ext uri="{FF2B5EF4-FFF2-40B4-BE49-F238E27FC236}">
                <a16:creationId xmlns:a16="http://schemas.microsoft.com/office/drawing/2014/main" id="{909D9001-AF59-33D5-F229-E189309FDDE3}"/>
              </a:ext>
            </a:extLst>
          </p:cNvPr>
          <p:cNvSpPr>
            <a:spLocks noGrp="1"/>
          </p:cNvSpPr>
          <p:nvPr>
            <p:ph type="title"/>
          </p:nvPr>
        </p:nvSpPr>
        <p:spPr/>
        <p:txBody>
          <a:bodyPr/>
          <a:lstStyle/>
          <a:p>
            <a:r>
              <a:rPr lang="en-US">
                <a:ea typeface="Calibri"/>
                <a:cs typeface="Calibri"/>
              </a:rPr>
              <a:t>How to edit Expenditures</a:t>
            </a:r>
            <a:endParaRPr lang="en-US"/>
          </a:p>
        </p:txBody>
      </p:sp>
    </p:spTree>
    <p:extLst>
      <p:ext uri="{BB962C8B-B14F-4D97-AF65-F5344CB8AC3E}">
        <p14:creationId xmlns:p14="http://schemas.microsoft.com/office/powerpoint/2010/main" val="2773917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Special Requests</a:t>
            </a:r>
          </a:p>
        </p:txBody>
      </p:sp>
      <p:sp>
        <p:nvSpPr>
          <p:cNvPr id="5" name="TextBox 4">
            <a:extLst>
              <a:ext uri="{FF2B5EF4-FFF2-40B4-BE49-F238E27FC236}">
                <a16:creationId xmlns:a16="http://schemas.microsoft.com/office/drawing/2014/main" id="{98BD168E-82F0-627E-CD88-1A660A86775C}"/>
              </a:ext>
            </a:extLst>
          </p:cNvPr>
          <p:cNvSpPr txBox="1"/>
          <p:nvPr/>
        </p:nvSpPr>
        <p:spPr>
          <a:xfrm>
            <a:off x="184824" y="3424137"/>
            <a:ext cx="83171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Calibri"/>
                <a:cs typeface="Calibri"/>
              </a:rPr>
              <a:t>Go to Approved Grants -&gt; Choose your SA Grant -&gt; Choose Request Amendment  </a:t>
            </a:r>
          </a:p>
        </p:txBody>
      </p:sp>
      <p:pic>
        <p:nvPicPr>
          <p:cNvPr id="10" name="Picture 9" descr="A screenshot of a computer screen&#10;&#10;AI-generated content may be incorrect.">
            <a:extLst>
              <a:ext uri="{FF2B5EF4-FFF2-40B4-BE49-F238E27FC236}">
                <a16:creationId xmlns:a16="http://schemas.microsoft.com/office/drawing/2014/main" id="{104E3737-72BC-73FD-3465-60DB82A68D99}"/>
              </a:ext>
            </a:extLst>
          </p:cNvPr>
          <p:cNvPicPr>
            <a:picLocks noChangeAspect="1"/>
          </p:cNvPicPr>
          <p:nvPr/>
        </p:nvPicPr>
        <p:blipFill>
          <a:blip r:embed="rId3"/>
          <a:stretch>
            <a:fillRect/>
          </a:stretch>
        </p:blipFill>
        <p:spPr>
          <a:xfrm>
            <a:off x="107004" y="3795871"/>
            <a:ext cx="9036996" cy="2612571"/>
          </a:xfrm>
          <a:prstGeom prst="rect">
            <a:avLst/>
          </a:prstGeom>
        </p:spPr>
      </p:pic>
      <p:sp>
        <p:nvSpPr>
          <p:cNvPr id="13" name="Arrow: Down 12">
            <a:extLst>
              <a:ext uri="{FF2B5EF4-FFF2-40B4-BE49-F238E27FC236}">
                <a16:creationId xmlns:a16="http://schemas.microsoft.com/office/drawing/2014/main" id="{7A51FA1C-FD41-8AE5-1DEA-2096FDA37D8A}"/>
              </a:ext>
            </a:extLst>
          </p:cNvPr>
          <p:cNvSpPr/>
          <p:nvPr/>
        </p:nvSpPr>
        <p:spPr>
          <a:xfrm>
            <a:off x="1009403" y="4948051"/>
            <a:ext cx="365879" cy="65183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B48AAB54-DFDE-91F7-0A57-DA7F52D883DA}"/>
              </a:ext>
            </a:extLst>
          </p:cNvPr>
          <p:cNvSpPr/>
          <p:nvPr/>
        </p:nvSpPr>
        <p:spPr>
          <a:xfrm>
            <a:off x="2355273" y="4730337"/>
            <a:ext cx="296606" cy="5429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101C33DA-411C-EBB9-1905-CF8AA5446F33}"/>
              </a:ext>
            </a:extLst>
          </p:cNvPr>
          <p:cNvSpPr/>
          <p:nvPr/>
        </p:nvSpPr>
        <p:spPr>
          <a:xfrm>
            <a:off x="8273141" y="4017818"/>
            <a:ext cx="415360" cy="84975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16E0EBD-3FE4-A6DE-76E1-4516E06899BC}"/>
              </a:ext>
            </a:extLst>
          </p:cNvPr>
          <p:cNvSpPr txBox="1"/>
          <p:nvPr/>
        </p:nvSpPr>
        <p:spPr>
          <a:xfrm>
            <a:off x="459751" y="1584341"/>
            <a:ext cx="822221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Special Requests are for when you need to allocate money for out of state travel, or your need to make a purchase of goods or services that is more than $10,000 total. </a:t>
            </a:r>
          </a:p>
          <a:p>
            <a:endParaRPr lang="en-US">
              <a:ea typeface="Calibri"/>
              <a:cs typeface="Calibri"/>
            </a:endParaRPr>
          </a:p>
          <a:p>
            <a:r>
              <a:rPr lang="en-US">
                <a:ea typeface="Calibri"/>
                <a:cs typeface="Calibri"/>
              </a:rPr>
              <a:t>You make the request in </a:t>
            </a:r>
            <a:r>
              <a:rPr lang="en-US" err="1">
                <a:ea typeface="Calibri"/>
                <a:cs typeface="Calibri"/>
              </a:rPr>
              <a:t>Fluxx</a:t>
            </a:r>
            <a:r>
              <a:rPr lang="en-US">
                <a:ea typeface="Calibri"/>
                <a:cs typeface="Calibri"/>
              </a:rPr>
              <a:t>, we edit it, and your Regional Admin reviews and approves it, then we let you know that you're approved. </a:t>
            </a:r>
          </a:p>
        </p:txBody>
      </p:sp>
    </p:spTree>
    <p:extLst>
      <p:ext uri="{BB962C8B-B14F-4D97-AF65-F5344CB8AC3E}">
        <p14:creationId xmlns:p14="http://schemas.microsoft.com/office/powerpoint/2010/main" val="626517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6D68DF-3A37-D175-3209-68D3C9F61E1B}"/>
              </a:ext>
            </a:extLst>
          </p:cNvPr>
          <p:cNvSpPr>
            <a:spLocks noGrp="1"/>
          </p:cNvSpPr>
          <p:nvPr>
            <p:ph idx="1"/>
          </p:nvPr>
        </p:nvSpPr>
        <p:spPr>
          <a:xfrm>
            <a:off x="239486" y="1580408"/>
            <a:ext cx="3380509" cy="518041"/>
          </a:xfrm>
        </p:spPr>
        <p:txBody>
          <a:bodyPr vert="horz" lIns="91440" tIns="45720" rIns="91440" bIns="45720" rtlCol="0" anchor="t">
            <a:normAutofit/>
          </a:bodyPr>
          <a:lstStyle/>
          <a:p>
            <a:pPr marL="0" indent="0">
              <a:buNone/>
            </a:pPr>
            <a:r>
              <a:rPr lang="en-US" sz="2000">
                <a:ea typeface="Calibri"/>
                <a:cs typeface="Calibri"/>
              </a:rPr>
              <a:t>Next choose Special Request </a:t>
            </a:r>
          </a:p>
        </p:txBody>
      </p:sp>
      <p:sp>
        <p:nvSpPr>
          <p:cNvPr id="3" name="Title 2">
            <a:extLst>
              <a:ext uri="{FF2B5EF4-FFF2-40B4-BE49-F238E27FC236}">
                <a16:creationId xmlns:a16="http://schemas.microsoft.com/office/drawing/2014/main" id="{6F9D661F-FC6F-B156-8E43-1F1DD7473881}"/>
              </a:ext>
            </a:extLst>
          </p:cNvPr>
          <p:cNvSpPr>
            <a:spLocks noGrp="1"/>
          </p:cNvSpPr>
          <p:nvPr>
            <p:ph type="title"/>
          </p:nvPr>
        </p:nvSpPr>
        <p:spPr/>
        <p:txBody>
          <a:bodyPr/>
          <a:lstStyle/>
          <a:p>
            <a:r>
              <a:rPr lang="en-US">
                <a:ea typeface="Calibri"/>
                <a:cs typeface="Calibri"/>
              </a:rPr>
              <a:t>Special Requests</a:t>
            </a:r>
            <a:endParaRPr lang="en-US"/>
          </a:p>
        </p:txBody>
      </p:sp>
      <p:pic>
        <p:nvPicPr>
          <p:cNvPr id="4" name="Picture 3" descr="A screenshot of a computer&#10;&#10;AI-generated content may be incorrect.">
            <a:extLst>
              <a:ext uri="{FF2B5EF4-FFF2-40B4-BE49-F238E27FC236}">
                <a16:creationId xmlns:a16="http://schemas.microsoft.com/office/drawing/2014/main" id="{F679BC7C-6332-E918-6EE4-B5988726E223}"/>
              </a:ext>
            </a:extLst>
          </p:cNvPr>
          <p:cNvPicPr>
            <a:picLocks noChangeAspect="1"/>
          </p:cNvPicPr>
          <p:nvPr/>
        </p:nvPicPr>
        <p:blipFill>
          <a:blip r:embed="rId2"/>
          <a:stretch>
            <a:fillRect/>
          </a:stretch>
        </p:blipFill>
        <p:spPr>
          <a:xfrm>
            <a:off x="322056" y="1920277"/>
            <a:ext cx="3314329" cy="2077316"/>
          </a:xfrm>
          <a:prstGeom prst="rect">
            <a:avLst/>
          </a:prstGeom>
        </p:spPr>
      </p:pic>
      <p:sp>
        <p:nvSpPr>
          <p:cNvPr id="5" name="Arrow: Left 4">
            <a:extLst>
              <a:ext uri="{FF2B5EF4-FFF2-40B4-BE49-F238E27FC236}">
                <a16:creationId xmlns:a16="http://schemas.microsoft.com/office/drawing/2014/main" id="{6F2A59FC-8EC9-8CFB-0EC8-D0EF1C9AF80D}"/>
              </a:ext>
            </a:extLst>
          </p:cNvPr>
          <p:cNvSpPr/>
          <p:nvPr/>
        </p:nvSpPr>
        <p:spPr>
          <a:xfrm>
            <a:off x="2117766" y="2958934"/>
            <a:ext cx="1344563" cy="27681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computer&#10;&#10;AI-generated content may be incorrect.">
            <a:extLst>
              <a:ext uri="{FF2B5EF4-FFF2-40B4-BE49-F238E27FC236}">
                <a16:creationId xmlns:a16="http://schemas.microsoft.com/office/drawing/2014/main" id="{1A9C1785-22A8-05A0-C3E1-5E9E366154D9}"/>
              </a:ext>
            </a:extLst>
          </p:cNvPr>
          <p:cNvPicPr>
            <a:picLocks noChangeAspect="1"/>
          </p:cNvPicPr>
          <p:nvPr/>
        </p:nvPicPr>
        <p:blipFill>
          <a:blip r:embed="rId3"/>
          <a:stretch>
            <a:fillRect/>
          </a:stretch>
        </p:blipFill>
        <p:spPr>
          <a:xfrm>
            <a:off x="3797074" y="1711036"/>
            <a:ext cx="5349958" cy="4296888"/>
          </a:xfrm>
          <a:prstGeom prst="rect">
            <a:avLst/>
          </a:prstGeom>
        </p:spPr>
      </p:pic>
      <p:sp>
        <p:nvSpPr>
          <p:cNvPr id="9" name="TextBox 8">
            <a:extLst>
              <a:ext uri="{FF2B5EF4-FFF2-40B4-BE49-F238E27FC236}">
                <a16:creationId xmlns:a16="http://schemas.microsoft.com/office/drawing/2014/main" id="{F73A5B43-F148-9850-E6FE-018A239575FE}"/>
              </a:ext>
            </a:extLst>
          </p:cNvPr>
          <p:cNvSpPr txBox="1"/>
          <p:nvPr/>
        </p:nvSpPr>
        <p:spPr>
          <a:xfrm>
            <a:off x="880753" y="4275116"/>
            <a:ext cx="267392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From the drop down you pick the option you need. Then write out the justification. Be specific, this what we send to your CoSM for approval. Don't forget to SAVE.  </a:t>
            </a:r>
            <a:endParaRPr lang="en-US"/>
          </a:p>
        </p:txBody>
      </p:sp>
      <p:sp>
        <p:nvSpPr>
          <p:cNvPr id="10" name="Arrow: Right 9">
            <a:extLst>
              <a:ext uri="{FF2B5EF4-FFF2-40B4-BE49-F238E27FC236}">
                <a16:creationId xmlns:a16="http://schemas.microsoft.com/office/drawing/2014/main" id="{F28E151B-B3EE-5C9B-D0AB-5143A2D97590}"/>
              </a:ext>
            </a:extLst>
          </p:cNvPr>
          <p:cNvSpPr/>
          <p:nvPr/>
        </p:nvSpPr>
        <p:spPr>
          <a:xfrm>
            <a:off x="2117767" y="3998024"/>
            <a:ext cx="1789888" cy="3559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84366362-BDFC-567A-AC6E-CE2517C8657E}"/>
              </a:ext>
            </a:extLst>
          </p:cNvPr>
          <p:cNvSpPr/>
          <p:nvPr/>
        </p:nvSpPr>
        <p:spPr>
          <a:xfrm>
            <a:off x="8599713" y="4601687"/>
            <a:ext cx="355983" cy="94872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437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 screen&#10;&#10;AI-generated content may be incorrect.">
            <a:extLst>
              <a:ext uri="{FF2B5EF4-FFF2-40B4-BE49-F238E27FC236}">
                <a16:creationId xmlns:a16="http://schemas.microsoft.com/office/drawing/2014/main" id="{7B124678-7EC4-ACD5-1C76-A7BDABDAD805}"/>
              </a:ext>
            </a:extLst>
          </p:cNvPr>
          <p:cNvPicPr>
            <a:picLocks noGrp="1" noChangeAspect="1"/>
          </p:cNvPicPr>
          <p:nvPr>
            <p:ph idx="1"/>
          </p:nvPr>
        </p:nvPicPr>
        <p:blipFill>
          <a:blip r:embed="rId2"/>
          <a:stretch>
            <a:fillRect/>
          </a:stretch>
        </p:blipFill>
        <p:spPr>
          <a:xfrm>
            <a:off x="295033" y="2019895"/>
            <a:ext cx="8393199" cy="3106143"/>
          </a:xfrm>
          <a:prstGeom prst="rect">
            <a:avLst/>
          </a:prstGeom>
        </p:spPr>
      </p:pic>
      <p:sp>
        <p:nvSpPr>
          <p:cNvPr id="3" name="Title 2">
            <a:extLst>
              <a:ext uri="{FF2B5EF4-FFF2-40B4-BE49-F238E27FC236}">
                <a16:creationId xmlns:a16="http://schemas.microsoft.com/office/drawing/2014/main" id="{4DB40E76-1376-55D2-26FE-E447DB5F07D0}"/>
              </a:ext>
            </a:extLst>
          </p:cNvPr>
          <p:cNvSpPr>
            <a:spLocks noGrp="1"/>
          </p:cNvSpPr>
          <p:nvPr>
            <p:ph type="title"/>
          </p:nvPr>
        </p:nvSpPr>
        <p:spPr/>
        <p:txBody>
          <a:bodyPr>
            <a:normAutofit fontScale="90000"/>
          </a:bodyPr>
          <a:lstStyle/>
          <a:p>
            <a:r>
              <a:rPr lang="en-US">
                <a:ea typeface="Calibri"/>
                <a:cs typeface="Calibri"/>
              </a:rPr>
              <a:t>How Request a Budget Adjustment</a:t>
            </a:r>
            <a:endParaRPr lang="en-US"/>
          </a:p>
        </p:txBody>
      </p:sp>
      <p:pic>
        <p:nvPicPr>
          <p:cNvPr id="5" name="Picture 4" descr="A screenshot of a computer&#10;&#10;AI-generated content may be incorrect.">
            <a:extLst>
              <a:ext uri="{FF2B5EF4-FFF2-40B4-BE49-F238E27FC236}">
                <a16:creationId xmlns:a16="http://schemas.microsoft.com/office/drawing/2014/main" id="{29D60A52-FDFF-88A1-0D56-54C68DCE7761}"/>
              </a:ext>
            </a:extLst>
          </p:cNvPr>
          <p:cNvPicPr>
            <a:picLocks noChangeAspect="1"/>
          </p:cNvPicPr>
          <p:nvPr/>
        </p:nvPicPr>
        <p:blipFill>
          <a:blip r:embed="rId3"/>
          <a:stretch>
            <a:fillRect/>
          </a:stretch>
        </p:blipFill>
        <p:spPr>
          <a:xfrm>
            <a:off x="5671543" y="5130403"/>
            <a:ext cx="2551510" cy="1231702"/>
          </a:xfrm>
          <a:prstGeom prst="rect">
            <a:avLst/>
          </a:prstGeom>
        </p:spPr>
      </p:pic>
      <p:sp>
        <p:nvSpPr>
          <p:cNvPr id="7" name="TextBox 6">
            <a:extLst>
              <a:ext uri="{FF2B5EF4-FFF2-40B4-BE49-F238E27FC236}">
                <a16:creationId xmlns:a16="http://schemas.microsoft.com/office/drawing/2014/main" id="{B6B9AD87-B60A-5F76-443F-7EFBB0960DC2}"/>
              </a:ext>
            </a:extLst>
          </p:cNvPr>
          <p:cNvSpPr txBox="1"/>
          <p:nvPr/>
        </p:nvSpPr>
        <p:spPr>
          <a:xfrm>
            <a:off x="293908" y="1643256"/>
            <a:ext cx="3859408" cy="378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Just like with special requests; </a:t>
            </a:r>
            <a:endParaRPr lang="en-US"/>
          </a:p>
        </p:txBody>
      </p:sp>
      <p:sp>
        <p:nvSpPr>
          <p:cNvPr id="8" name="Arrow: Right 7">
            <a:extLst>
              <a:ext uri="{FF2B5EF4-FFF2-40B4-BE49-F238E27FC236}">
                <a16:creationId xmlns:a16="http://schemas.microsoft.com/office/drawing/2014/main" id="{D7FA14B8-0EA9-92AD-FDEB-D4CB72F2AB10}"/>
              </a:ext>
            </a:extLst>
          </p:cNvPr>
          <p:cNvSpPr/>
          <p:nvPr/>
        </p:nvSpPr>
        <p:spPr>
          <a:xfrm>
            <a:off x="4378214" y="5502504"/>
            <a:ext cx="1415962"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224195-D646-A512-CD18-546E54D16331}"/>
              </a:ext>
            </a:extLst>
          </p:cNvPr>
          <p:cNvSpPr txBox="1"/>
          <p:nvPr/>
        </p:nvSpPr>
        <p:spPr>
          <a:xfrm>
            <a:off x="554182" y="5506330"/>
            <a:ext cx="35875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Then choose the option for Budget Adjustment </a:t>
            </a:r>
            <a:endParaRPr lang="en-US"/>
          </a:p>
        </p:txBody>
      </p:sp>
    </p:spTree>
    <p:extLst>
      <p:ext uri="{BB962C8B-B14F-4D97-AF65-F5344CB8AC3E}">
        <p14:creationId xmlns:p14="http://schemas.microsoft.com/office/powerpoint/2010/main" val="978103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81A146AE-FC16-DA19-0B8A-B7DE2B6FC70D}"/>
              </a:ext>
            </a:extLst>
          </p:cNvPr>
          <p:cNvPicPr>
            <a:picLocks noGrp="1" noChangeAspect="1"/>
          </p:cNvPicPr>
          <p:nvPr>
            <p:ph idx="1"/>
          </p:nvPr>
        </p:nvPicPr>
        <p:blipFill>
          <a:blip r:embed="rId2"/>
          <a:stretch>
            <a:fillRect/>
          </a:stretch>
        </p:blipFill>
        <p:spPr>
          <a:xfrm>
            <a:off x="3435263" y="1582340"/>
            <a:ext cx="5711404" cy="4561682"/>
          </a:xfrm>
          <a:prstGeom prst="rect">
            <a:avLst/>
          </a:prstGeom>
        </p:spPr>
      </p:pic>
      <p:sp>
        <p:nvSpPr>
          <p:cNvPr id="3" name="Title 2">
            <a:extLst>
              <a:ext uri="{FF2B5EF4-FFF2-40B4-BE49-F238E27FC236}">
                <a16:creationId xmlns:a16="http://schemas.microsoft.com/office/drawing/2014/main" id="{DBF42309-566F-36CA-8D2F-462C05032438}"/>
              </a:ext>
            </a:extLst>
          </p:cNvPr>
          <p:cNvSpPr>
            <a:spLocks noGrp="1"/>
          </p:cNvSpPr>
          <p:nvPr>
            <p:ph type="title"/>
          </p:nvPr>
        </p:nvSpPr>
        <p:spPr/>
        <p:txBody>
          <a:bodyPr/>
          <a:lstStyle/>
          <a:p>
            <a:r>
              <a:rPr lang="en-US">
                <a:ea typeface="Calibri"/>
                <a:cs typeface="Calibri"/>
              </a:rPr>
              <a:t>Budget Adjustment Requests</a:t>
            </a:r>
            <a:endParaRPr lang="en-US"/>
          </a:p>
        </p:txBody>
      </p:sp>
      <p:sp>
        <p:nvSpPr>
          <p:cNvPr id="6" name="TextBox 5">
            <a:extLst>
              <a:ext uri="{FF2B5EF4-FFF2-40B4-BE49-F238E27FC236}">
                <a16:creationId xmlns:a16="http://schemas.microsoft.com/office/drawing/2014/main" id="{293CF05D-8DD3-455F-AAB5-3AF04555895D}"/>
              </a:ext>
            </a:extLst>
          </p:cNvPr>
          <p:cNvSpPr txBox="1"/>
          <p:nvPr/>
        </p:nvSpPr>
        <p:spPr>
          <a:xfrm>
            <a:off x="277090" y="1820882"/>
            <a:ext cx="2820389" cy="10786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6598D3B8-6D26-BD06-D87C-642685FC44D1}"/>
              </a:ext>
            </a:extLst>
          </p:cNvPr>
          <p:cNvSpPr txBox="1"/>
          <p:nvPr/>
        </p:nvSpPr>
        <p:spPr>
          <a:xfrm>
            <a:off x="180565" y="3739799"/>
            <a:ext cx="30174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Under BAR Summary; choose the kind of change you are requesting. </a:t>
            </a:r>
            <a:endParaRPr lang="en-US"/>
          </a:p>
        </p:txBody>
      </p:sp>
      <p:sp>
        <p:nvSpPr>
          <p:cNvPr id="8" name="TextBox 7">
            <a:extLst>
              <a:ext uri="{FF2B5EF4-FFF2-40B4-BE49-F238E27FC236}">
                <a16:creationId xmlns:a16="http://schemas.microsoft.com/office/drawing/2014/main" id="{CD5807FD-32CF-FBA7-252D-B6D8656D97A7}"/>
              </a:ext>
            </a:extLst>
          </p:cNvPr>
          <p:cNvSpPr txBox="1"/>
          <p:nvPr/>
        </p:nvSpPr>
        <p:spPr>
          <a:xfrm>
            <a:off x="176699" y="2157350"/>
            <a:ext cx="308874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Confirm you are adjusting the right budget, in the right Grant in the big dark blue box.</a:t>
            </a:r>
            <a:endParaRPr lang="en-US"/>
          </a:p>
        </p:txBody>
      </p:sp>
      <p:sp>
        <p:nvSpPr>
          <p:cNvPr id="11" name="TextBox 10">
            <a:extLst>
              <a:ext uri="{FF2B5EF4-FFF2-40B4-BE49-F238E27FC236}">
                <a16:creationId xmlns:a16="http://schemas.microsoft.com/office/drawing/2014/main" id="{4E46597C-D5FD-E611-AC75-FD533879A9A9}"/>
              </a:ext>
            </a:extLst>
          </p:cNvPr>
          <p:cNvSpPr txBox="1"/>
          <p:nvPr/>
        </p:nvSpPr>
        <p:spPr>
          <a:xfrm>
            <a:off x="179598" y="5184863"/>
            <a:ext cx="302002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Under which categories; choose all the categories you are moving money from, and to. </a:t>
            </a:r>
            <a:endParaRPr lang="en-US"/>
          </a:p>
        </p:txBody>
      </p:sp>
      <p:sp>
        <p:nvSpPr>
          <p:cNvPr id="12" name="Arrow: Right 11">
            <a:extLst>
              <a:ext uri="{FF2B5EF4-FFF2-40B4-BE49-F238E27FC236}">
                <a16:creationId xmlns:a16="http://schemas.microsoft.com/office/drawing/2014/main" id="{2D8E17A0-7907-CA98-03E4-787F85FDB1A4}"/>
              </a:ext>
            </a:extLst>
          </p:cNvPr>
          <p:cNvSpPr/>
          <p:nvPr/>
        </p:nvSpPr>
        <p:spPr>
          <a:xfrm>
            <a:off x="2611683" y="265768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471BF10-617B-CA06-B6A0-371243A5141F}"/>
              </a:ext>
            </a:extLst>
          </p:cNvPr>
          <p:cNvSpPr/>
          <p:nvPr/>
        </p:nvSpPr>
        <p:spPr>
          <a:xfrm>
            <a:off x="2612842" y="419548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D520128-3F05-E907-2558-6B47D3BF62BD}"/>
              </a:ext>
            </a:extLst>
          </p:cNvPr>
          <p:cNvSpPr/>
          <p:nvPr/>
        </p:nvSpPr>
        <p:spPr>
          <a:xfrm>
            <a:off x="2600548" y="59033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010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 screen&#10;&#10;AI-generated content may be incorrect.">
            <a:extLst>
              <a:ext uri="{FF2B5EF4-FFF2-40B4-BE49-F238E27FC236}">
                <a16:creationId xmlns:a16="http://schemas.microsoft.com/office/drawing/2014/main" id="{55F4DAB7-E4C3-BD54-BCE7-309342CDA4E1}"/>
              </a:ext>
            </a:extLst>
          </p:cNvPr>
          <p:cNvPicPr>
            <a:picLocks noGrp="1" noChangeAspect="1"/>
          </p:cNvPicPr>
          <p:nvPr>
            <p:ph idx="1"/>
          </p:nvPr>
        </p:nvPicPr>
        <p:blipFill>
          <a:blip r:embed="rId2"/>
          <a:stretch>
            <a:fillRect/>
          </a:stretch>
        </p:blipFill>
        <p:spPr>
          <a:xfrm>
            <a:off x="875151" y="3143992"/>
            <a:ext cx="7383802" cy="2517054"/>
          </a:xfrm>
          <a:prstGeom prst="rect">
            <a:avLst/>
          </a:prstGeom>
        </p:spPr>
      </p:pic>
      <p:sp>
        <p:nvSpPr>
          <p:cNvPr id="3" name="Title 2">
            <a:extLst>
              <a:ext uri="{FF2B5EF4-FFF2-40B4-BE49-F238E27FC236}">
                <a16:creationId xmlns:a16="http://schemas.microsoft.com/office/drawing/2014/main" id="{009FCF18-B4D2-5ECD-2EED-C1B8B6DC4718}"/>
              </a:ext>
            </a:extLst>
          </p:cNvPr>
          <p:cNvSpPr>
            <a:spLocks noGrp="1"/>
          </p:cNvSpPr>
          <p:nvPr>
            <p:ph type="title"/>
          </p:nvPr>
        </p:nvSpPr>
        <p:spPr/>
        <p:txBody>
          <a:bodyPr/>
          <a:lstStyle/>
          <a:p>
            <a:r>
              <a:rPr lang="en-US">
                <a:ea typeface="Calibri"/>
                <a:cs typeface="Calibri"/>
              </a:rPr>
              <a:t>Budget Adjustment Requests</a:t>
            </a:r>
            <a:endParaRPr lang="en-US"/>
          </a:p>
        </p:txBody>
      </p:sp>
      <p:sp>
        <p:nvSpPr>
          <p:cNvPr id="6" name="TextBox 5">
            <a:extLst>
              <a:ext uri="{FF2B5EF4-FFF2-40B4-BE49-F238E27FC236}">
                <a16:creationId xmlns:a16="http://schemas.microsoft.com/office/drawing/2014/main" id="{50E14DAF-F86C-FEAD-396F-A4FC8D02BE7D}"/>
              </a:ext>
            </a:extLst>
          </p:cNvPr>
          <p:cNvSpPr txBox="1"/>
          <p:nvPr/>
        </p:nvSpPr>
        <p:spPr>
          <a:xfrm>
            <a:off x="1029195" y="1830779"/>
            <a:ext cx="71350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In this box, explain what you are moving and why. The explanation is mostly for your notes, and you can put anything. The money movements, as written in the included example, are so that we can </a:t>
            </a:r>
            <a:r>
              <a:rPr lang="en-US" err="1">
                <a:ea typeface="Calibri"/>
                <a:cs typeface="Calibri"/>
              </a:rPr>
              <a:t>mak</a:t>
            </a:r>
            <a:r>
              <a:rPr lang="en-US">
                <a:ea typeface="Calibri"/>
                <a:cs typeface="Calibri"/>
              </a:rPr>
              <a:t>e sure that your changes are what you intended. </a:t>
            </a:r>
            <a:endParaRPr lang="en-US"/>
          </a:p>
        </p:txBody>
      </p:sp>
      <p:sp>
        <p:nvSpPr>
          <p:cNvPr id="7" name="Arrow: Down 6">
            <a:extLst>
              <a:ext uri="{FF2B5EF4-FFF2-40B4-BE49-F238E27FC236}">
                <a16:creationId xmlns:a16="http://schemas.microsoft.com/office/drawing/2014/main" id="{AAA8D6A4-3C2B-27ED-6A7E-08A00BDCA618}"/>
              </a:ext>
            </a:extLst>
          </p:cNvPr>
          <p:cNvSpPr/>
          <p:nvPr/>
        </p:nvSpPr>
        <p:spPr>
          <a:xfrm rot="2280000">
            <a:off x="6422571" y="2731323"/>
            <a:ext cx="375775"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A1D1E21-4344-D9A4-AC38-289F3EE27829}"/>
              </a:ext>
            </a:extLst>
          </p:cNvPr>
          <p:cNvSpPr/>
          <p:nvPr/>
        </p:nvSpPr>
        <p:spPr>
          <a:xfrm>
            <a:off x="138546" y="4928258"/>
            <a:ext cx="820070" cy="29660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994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C866BB25-537D-5818-9307-E5525BBAF372}"/>
              </a:ext>
            </a:extLst>
          </p:cNvPr>
          <p:cNvPicPr>
            <a:picLocks noGrp="1" noChangeAspect="1"/>
          </p:cNvPicPr>
          <p:nvPr>
            <p:ph idx="1"/>
          </p:nvPr>
        </p:nvPicPr>
        <p:blipFill>
          <a:blip r:embed="rId2"/>
          <a:stretch>
            <a:fillRect/>
          </a:stretch>
        </p:blipFill>
        <p:spPr>
          <a:xfrm>
            <a:off x="3256390" y="1716286"/>
            <a:ext cx="5613735" cy="3374034"/>
          </a:xfrm>
          <a:prstGeom prst="rect">
            <a:avLst/>
          </a:prstGeom>
        </p:spPr>
      </p:pic>
      <p:sp>
        <p:nvSpPr>
          <p:cNvPr id="3" name="Title 2">
            <a:extLst>
              <a:ext uri="{FF2B5EF4-FFF2-40B4-BE49-F238E27FC236}">
                <a16:creationId xmlns:a16="http://schemas.microsoft.com/office/drawing/2014/main" id="{6F457CF0-F305-29EF-DB36-FD1AB2BB606A}"/>
              </a:ext>
            </a:extLst>
          </p:cNvPr>
          <p:cNvSpPr>
            <a:spLocks noGrp="1"/>
          </p:cNvSpPr>
          <p:nvPr>
            <p:ph type="title"/>
          </p:nvPr>
        </p:nvSpPr>
        <p:spPr/>
        <p:txBody>
          <a:bodyPr/>
          <a:lstStyle/>
          <a:p>
            <a:r>
              <a:rPr lang="en-US">
                <a:ea typeface="Calibri"/>
                <a:cs typeface="Calibri"/>
              </a:rPr>
              <a:t>Budget Adjustment Requests</a:t>
            </a:r>
            <a:endParaRPr lang="en-US"/>
          </a:p>
        </p:txBody>
      </p:sp>
      <p:sp>
        <p:nvSpPr>
          <p:cNvPr id="5" name="TextBox 4">
            <a:extLst>
              <a:ext uri="{FF2B5EF4-FFF2-40B4-BE49-F238E27FC236}">
                <a16:creationId xmlns:a16="http://schemas.microsoft.com/office/drawing/2014/main" id="{AEC0A42A-F983-82AA-204C-E56D110F4740}"/>
              </a:ext>
            </a:extLst>
          </p:cNvPr>
          <p:cNvSpPr txBox="1"/>
          <p:nvPr/>
        </p:nvSpPr>
        <p:spPr>
          <a:xfrm>
            <a:off x="286986" y="1830779"/>
            <a:ext cx="2821356"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Below the notes, you will find each category laid out. Including the amounts currently in each subcategory. Subtract what you want from each and add it to the categories that you want to add too.   </a:t>
            </a:r>
          </a:p>
          <a:p>
            <a:endParaRPr lang="en-US" sz="1600">
              <a:ea typeface="Calibri"/>
              <a:cs typeface="Calibri"/>
            </a:endParaRPr>
          </a:p>
          <a:p>
            <a:r>
              <a:rPr lang="en-US" sz="1600">
                <a:solidFill>
                  <a:srgbClr val="C00000"/>
                </a:solidFill>
                <a:ea typeface="Calibri"/>
                <a:cs typeface="Calibri"/>
              </a:rPr>
              <a:t>Every cent must be allocated, so if your math is off, you will receive a warning when you try to save.</a:t>
            </a:r>
            <a:r>
              <a:rPr lang="en-US" sz="1600">
                <a:ea typeface="Calibri"/>
                <a:cs typeface="Calibri"/>
              </a:rPr>
              <a:t> </a:t>
            </a:r>
          </a:p>
          <a:p>
            <a:endParaRPr lang="en-US" sz="1600">
              <a:ea typeface="Calibri"/>
              <a:cs typeface="Calibri"/>
            </a:endParaRPr>
          </a:p>
          <a:p>
            <a:r>
              <a:rPr lang="en-US" sz="1600">
                <a:ea typeface="Calibri"/>
                <a:cs typeface="Calibri"/>
              </a:rPr>
              <a:t>When you finish hit save. And then choose Submit BAR at the bottom right of the screen. </a:t>
            </a:r>
          </a:p>
          <a:p>
            <a:endParaRPr lang="en-US" sz="1600">
              <a:ea typeface="Calibri"/>
              <a:cs typeface="Calibri"/>
            </a:endParaRPr>
          </a:p>
          <a:p>
            <a:endParaRPr lang="en-US" sz="1600">
              <a:ea typeface="Calibri"/>
              <a:cs typeface="Calibri"/>
            </a:endParaRPr>
          </a:p>
          <a:p>
            <a:endParaRPr lang="en-US" sz="1600">
              <a:ea typeface="Calibri"/>
              <a:cs typeface="Calibri"/>
            </a:endParaRPr>
          </a:p>
        </p:txBody>
      </p:sp>
      <p:pic>
        <p:nvPicPr>
          <p:cNvPr id="6" name="Picture 5" descr="A white rectangular object with a black border&#10;&#10;AI-generated content may be incorrect.">
            <a:extLst>
              <a:ext uri="{FF2B5EF4-FFF2-40B4-BE49-F238E27FC236}">
                <a16:creationId xmlns:a16="http://schemas.microsoft.com/office/drawing/2014/main" id="{EC5B1AD5-A251-6444-76B2-8FF3240E723B}"/>
              </a:ext>
            </a:extLst>
          </p:cNvPr>
          <p:cNvPicPr>
            <a:picLocks noChangeAspect="1"/>
          </p:cNvPicPr>
          <p:nvPr/>
        </p:nvPicPr>
        <p:blipFill>
          <a:blip r:embed="rId3"/>
          <a:stretch>
            <a:fillRect/>
          </a:stretch>
        </p:blipFill>
        <p:spPr>
          <a:xfrm>
            <a:off x="3343871" y="5089922"/>
            <a:ext cx="5590580" cy="696516"/>
          </a:xfrm>
          <a:prstGeom prst="rect">
            <a:avLst/>
          </a:prstGeom>
        </p:spPr>
      </p:pic>
      <p:pic>
        <p:nvPicPr>
          <p:cNvPr id="7" name="Picture 6" descr="A black screen with a red dot&#10;&#10;AI-generated content may be incorrect.">
            <a:extLst>
              <a:ext uri="{FF2B5EF4-FFF2-40B4-BE49-F238E27FC236}">
                <a16:creationId xmlns:a16="http://schemas.microsoft.com/office/drawing/2014/main" id="{FCEAC9E0-2A0D-2E70-5B3B-C34A76D2A152}"/>
              </a:ext>
            </a:extLst>
          </p:cNvPr>
          <p:cNvPicPr>
            <a:picLocks noChangeAspect="1"/>
          </p:cNvPicPr>
          <p:nvPr/>
        </p:nvPicPr>
        <p:blipFill>
          <a:blip r:embed="rId4"/>
          <a:stretch>
            <a:fillRect/>
          </a:stretch>
        </p:blipFill>
        <p:spPr>
          <a:xfrm>
            <a:off x="285155" y="6048375"/>
            <a:ext cx="8591550" cy="1619250"/>
          </a:xfrm>
          <a:prstGeom prst="rect">
            <a:avLst/>
          </a:prstGeom>
        </p:spPr>
      </p:pic>
      <p:sp>
        <p:nvSpPr>
          <p:cNvPr id="8" name="Arrow: Right 7">
            <a:extLst>
              <a:ext uri="{FF2B5EF4-FFF2-40B4-BE49-F238E27FC236}">
                <a16:creationId xmlns:a16="http://schemas.microsoft.com/office/drawing/2014/main" id="{EDFB7B7A-1774-AE39-C63F-46A07E475BAF}"/>
              </a:ext>
            </a:extLst>
          </p:cNvPr>
          <p:cNvSpPr/>
          <p:nvPr/>
        </p:nvSpPr>
        <p:spPr>
          <a:xfrm>
            <a:off x="6749915" y="5234574"/>
            <a:ext cx="1282017" cy="4131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783A268-EBA2-323B-D727-E733A9586899}"/>
              </a:ext>
            </a:extLst>
          </p:cNvPr>
          <p:cNvSpPr/>
          <p:nvPr/>
        </p:nvSpPr>
        <p:spPr>
          <a:xfrm>
            <a:off x="6372434" y="6049921"/>
            <a:ext cx="1255228" cy="3864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FCD7FAF-EA6E-E7D3-99DB-A35939133FA2}"/>
              </a:ext>
            </a:extLst>
          </p:cNvPr>
          <p:cNvSpPr/>
          <p:nvPr/>
        </p:nvSpPr>
        <p:spPr>
          <a:xfrm>
            <a:off x="2189745" y="3319563"/>
            <a:ext cx="1148071" cy="422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288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E3C1A6-70D7-4F62-A30E-D13784A5FE40}"/>
              </a:ext>
            </a:extLst>
          </p:cNvPr>
          <p:cNvPicPr>
            <a:picLocks noGrp="1" noChangeAspect="1"/>
          </p:cNvPicPr>
          <p:nvPr>
            <p:ph idx="1"/>
          </p:nvPr>
        </p:nvPicPr>
        <p:blipFill>
          <a:blip r:embed="rId2"/>
          <a:stretch>
            <a:fillRect/>
          </a:stretch>
        </p:blipFill>
        <p:spPr>
          <a:xfrm>
            <a:off x="304800" y="1600201"/>
            <a:ext cx="8229600" cy="1371600"/>
          </a:xfrm>
        </p:spPr>
      </p:pic>
      <p:sp>
        <p:nvSpPr>
          <p:cNvPr id="3" name="Title 2">
            <a:extLst>
              <a:ext uri="{FF2B5EF4-FFF2-40B4-BE49-F238E27FC236}">
                <a16:creationId xmlns:a16="http://schemas.microsoft.com/office/drawing/2014/main" id="{AEA36B9C-0F19-4309-9318-4B54576492E1}"/>
              </a:ext>
            </a:extLst>
          </p:cNvPr>
          <p:cNvSpPr>
            <a:spLocks noGrp="1"/>
          </p:cNvSpPr>
          <p:nvPr>
            <p:ph type="title"/>
          </p:nvPr>
        </p:nvSpPr>
        <p:spPr/>
        <p:txBody>
          <a:bodyPr>
            <a:normAutofit/>
          </a:bodyPr>
          <a:lstStyle/>
          <a:p>
            <a:r>
              <a:rPr lang="en-US" sz="3200"/>
              <a:t>New: Budget Adjustment Request Policy</a:t>
            </a:r>
          </a:p>
        </p:txBody>
      </p:sp>
      <p:sp>
        <p:nvSpPr>
          <p:cNvPr id="2" name="TextBox 1">
            <a:extLst>
              <a:ext uri="{FF2B5EF4-FFF2-40B4-BE49-F238E27FC236}">
                <a16:creationId xmlns:a16="http://schemas.microsoft.com/office/drawing/2014/main" id="{1C7B0F35-FBF5-4335-3782-F51ADD9370C6}"/>
              </a:ext>
            </a:extLst>
          </p:cNvPr>
          <p:cNvSpPr txBox="1"/>
          <p:nvPr/>
        </p:nvSpPr>
        <p:spPr>
          <a:xfrm>
            <a:off x="338573" y="3072242"/>
            <a:ext cx="8138307"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ea typeface="Calibri"/>
                <a:cs typeface="Calibri"/>
              </a:rPr>
              <a:t>Effective 2/1/26: If you are moving less than 20% of your TOTAL state aid budget for the year, you do not need to submit a BAR in real time in order to move that money from one spending category to another</a:t>
            </a:r>
            <a:endParaRPr lang="en-US"/>
          </a:p>
          <a:p>
            <a:pPr marL="285750" indent="-285750">
              <a:buFont typeface="Arial" panose="020B0604020202020204" pitchFamily="34" charset="0"/>
              <a:buChar char="•"/>
            </a:pPr>
            <a:r>
              <a:rPr lang="en-US">
                <a:ea typeface="Calibri"/>
                <a:cs typeface="Calibri"/>
              </a:rPr>
              <a:t>**You will need to track these changes internally so that you can reconcile your budget and expenditures at the end of the fiscal year</a:t>
            </a:r>
            <a:endParaRPr lang="en-US"/>
          </a:p>
          <a:p>
            <a:pPr marL="742950" lvl="1" indent="-285750">
              <a:buFont typeface="Courier New" panose="020B0604020202020204" pitchFamily="34" charset="0"/>
              <a:buChar char="o"/>
            </a:pPr>
            <a:r>
              <a:rPr lang="en-US">
                <a:ea typeface="Calibri"/>
                <a:cs typeface="Calibri"/>
              </a:rPr>
              <a:t>This means BARs </a:t>
            </a:r>
            <a:r>
              <a:rPr lang="en-US" b="1">
                <a:ea typeface="Calibri"/>
                <a:cs typeface="Calibri"/>
              </a:rPr>
              <a:t>will</a:t>
            </a:r>
            <a:r>
              <a:rPr lang="en-US">
                <a:ea typeface="Calibri"/>
                <a:cs typeface="Calibri"/>
              </a:rPr>
              <a:t> need to be submitted eventually, but they can be consolidated to reflect all changes made that were less than 20% of your budget throughout the year rather than waiting for TJJD approval to move smaller amounts between categories</a:t>
            </a:r>
          </a:p>
          <a:p>
            <a:pPr marL="285750" indent="-285750">
              <a:buFont typeface="Arial" panose="020B0604020202020204" pitchFamily="34" charset="0"/>
              <a:buChar char="•"/>
            </a:pPr>
            <a:r>
              <a:rPr lang="en-US">
                <a:ea typeface="Calibri"/>
                <a:cs typeface="Calibri"/>
              </a:rPr>
              <a:t>If you prefer to have your budget reflected accurately in FLUXX as you make any changes, you still have the option to submit BARs for all budget adjustments as they happen.</a:t>
            </a:r>
          </a:p>
        </p:txBody>
      </p:sp>
    </p:spTree>
    <p:extLst>
      <p:ext uri="{BB962C8B-B14F-4D97-AF65-F5344CB8AC3E}">
        <p14:creationId xmlns:p14="http://schemas.microsoft.com/office/powerpoint/2010/main" val="2895105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A71E00-BCF8-BAA8-F78E-F6B09619C534}"/>
              </a:ext>
            </a:extLst>
          </p:cNvPr>
          <p:cNvSpPr>
            <a:spLocks noGrp="1"/>
          </p:cNvSpPr>
          <p:nvPr>
            <p:ph type="title"/>
          </p:nvPr>
        </p:nvSpPr>
        <p:spPr/>
        <p:txBody>
          <a:bodyPr/>
          <a:lstStyle/>
          <a:p>
            <a:r>
              <a:rPr lang="en-US">
                <a:ea typeface="Calibri"/>
                <a:cs typeface="Calibri"/>
              </a:rPr>
              <a:t>Detention Reimbursements </a:t>
            </a:r>
            <a:endParaRPr lang="en-US"/>
          </a:p>
        </p:txBody>
      </p:sp>
      <p:pic>
        <p:nvPicPr>
          <p:cNvPr id="4" name="Picture 3" descr="A screenshot of a computer&#10;&#10;AI-generated content may be incorrect.">
            <a:extLst>
              <a:ext uri="{FF2B5EF4-FFF2-40B4-BE49-F238E27FC236}">
                <a16:creationId xmlns:a16="http://schemas.microsoft.com/office/drawing/2014/main" id="{A84EF37F-D605-9DEA-32EF-4109DB424556}"/>
              </a:ext>
            </a:extLst>
          </p:cNvPr>
          <p:cNvPicPr>
            <a:picLocks noChangeAspect="1"/>
          </p:cNvPicPr>
          <p:nvPr/>
        </p:nvPicPr>
        <p:blipFill>
          <a:blip r:embed="rId2"/>
          <a:stretch>
            <a:fillRect/>
          </a:stretch>
        </p:blipFill>
        <p:spPr>
          <a:xfrm>
            <a:off x="4224" y="2681018"/>
            <a:ext cx="9135553" cy="3019965"/>
          </a:xfrm>
          <a:prstGeom prst="rect">
            <a:avLst/>
          </a:prstGeom>
        </p:spPr>
      </p:pic>
      <p:sp>
        <p:nvSpPr>
          <p:cNvPr id="5" name="TextBox 4">
            <a:extLst>
              <a:ext uri="{FF2B5EF4-FFF2-40B4-BE49-F238E27FC236}">
                <a16:creationId xmlns:a16="http://schemas.microsoft.com/office/drawing/2014/main" id="{B9A2F58F-1A1B-CEC1-9FF3-876B66301015}"/>
              </a:ext>
            </a:extLst>
          </p:cNvPr>
          <p:cNvSpPr txBox="1"/>
          <p:nvPr/>
        </p:nvSpPr>
        <p:spPr>
          <a:xfrm>
            <a:off x="205469" y="1707721"/>
            <a:ext cx="89339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To file your request for DET-I, first you have to respond to the open application. Under Applications choose </a:t>
            </a:r>
            <a:r>
              <a:rPr lang="en-US" sz="2000" b="1">
                <a:ea typeface="Calibri"/>
                <a:cs typeface="Calibri"/>
              </a:rPr>
              <a:t>OPEN</a:t>
            </a:r>
            <a:r>
              <a:rPr lang="en-US" sz="2000">
                <a:ea typeface="Calibri"/>
                <a:cs typeface="Calibri"/>
              </a:rPr>
              <a:t>, and then click on the application you want to follow up on. Detention </a:t>
            </a:r>
            <a:r>
              <a:rPr lang="en-US" sz="2000" err="1">
                <a:ea typeface="Calibri"/>
                <a:cs typeface="Calibri"/>
              </a:rPr>
              <a:t>Reimbursments</a:t>
            </a:r>
            <a:r>
              <a:rPr lang="en-US" sz="2000">
                <a:ea typeface="Calibri"/>
                <a:cs typeface="Calibri"/>
              </a:rPr>
              <a:t> will have DET at the bottom and in the ID. </a:t>
            </a:r>
          </a:p>
        </p:txBody>
      </p:sp>
      <p:sp>
        <p:nvSpPr>
          <p:cNvPr id="2" name="Arrow: Up 1">
            <a:extLst>
              <a:ext uri="{FF2B5EF4-FFF2-40B4-BE49-F238E27FC236}">
                <a16:creationId xmlns:a16="http://schemas.microsoft.com/office/drawing/2014/main" id="{628446B5-82F9-E013-4913-5BD0A8100DBD}"/>
              </a:ext>
            </a:extLst>
          </p:cNvPr>
          <p:cNvSpPr/>
          <p:nvPr/>
        </p:nvSpPr>
        <p:spPr>
          <a:xfrm rot="-3420000">
            <a:off x="1621001" y="4198825"/>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D8062546-2FC4-EBF2-6276-40F1821A467E}"/>
              </a:ext>
            </a:extLst>
          </p:cNvPr>
          <p:cNvSpPr/>
          <p:nvPr/>
        </p:nvSpPr>
        <p:spPr>
          <a:xfrm>
            <a:off x="4215205" y="3185404"/>
            <a:ext cx="1510369"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44704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nd white background with a blue rectangle&#10;&#10;AI-generated content may be incorrect.">
            <a:extLst>
              <a:ext uri="{FF2B5EF4-FFF2-40B4-BE49-F238E27FC236}">
                <a16:creationId xmlns:a16="http://schemas.microsoft.com/office/drawing/2014/main" id="{3F39855B-0CC1-2E86-11B9-A0A2D42F6199}"/>
              </a:ext>
            </a:extLst>
          </p:cNvPr>
          <p:cNvPicPr>
            <a:picLocks noGrp="1" noChangeAspect="1"/>
          </p:cNvPicPr>
          <p:nvPr>
            <p:ph idx="1"/>
          </p:nvPr>
        </p:nvPicPr>
        <p:blipFill>
          <a:blip r:embed="rId2"/>
          <a:stretch>
            <a:fillRect/>
          </a:stretch>
        </p:blipFill>
        <p:spPr>
          <a:xfrm>
            <a:off x="5024366" y="1614578"/>
            <a:ext cx="3926061" cy="1420454"/>
          </a:xfrm>
          <a:prstGeom prst="rect">
            <a:avLst/>
          </a:prstGeom>
        </p:spPr>
      </p:pic>
      <p:sp>
        <p:nvSpPr>
          <p:cNvPr id="3" name="Title 2">
            <a:extLst>
              <a:ext uri="{FF2B5EF4-FFF2-40B4-BE49-F238E27FC236}">
                <a16:creationId xmlns:a16="http://schemas.microsoft.com/office/drawing/2014/main" id="{019DD147-BC10-86A5-0692-FEF81C2AB96B}"/>
              </a:ext>
            </a:extLst>
          </p:cNvPr>
          <p:cNvSpPr>
            <a:spLocks noGrp="1"/>
          </p:cNvSpPr>
          <p:nvPr>
            <p:ph type="title"/>
          </p:nvPr>
        </p:nvSpPr>
        <p:spPr/>
        <p:txBody>
          <a:bodyPr/>
          <a:lstStyle/>
          <a:p>
            <a:r>
              <a:rPr lang="en-US">
                <a:ea typeface="Calibri"/>
                <a:cs typeface="Calibri"/>
              </a:rPr>
              <a:t>Detention Reimbursements </a:t>
            </a:r>
            <a:endParaRPr lang="en-US" b="0">
              <a:solidFill>
                <a:srgbClr val="000000"/>
              </a:solidFill>
              <a:ea typeface="Calibri"/>
              <a:cs typeface="Calibri"/>
            </a:endParaRPr>
          </a:p>
        </p:txBody>
      </p:sp>
      <p:sp>
        <p:nvSpPr>
          <p:cNvPr id="5" name="TextBox 4">
            <a:extLst>
              <a:ext uri="{FF2B5EF4-FFF2-40B4-BE49-F238E27FC236}">
                <a16:creationId xmlns:a16="http://schemas.microsoft.com/office/drawing/2014/main" id="{59B5761C-8FB3-93AE-4AD1-18DA624205A9}"/>
              </a:ext>
            </a:extLst>
          </p:cNvPr>
          <p:cNvSpPr txBox="1"/>
          <p:nvPr/>
        </p:nvSpPr>
        <p:spPr>
          <a:xfrm>
            <a:off x="175531" y="1866417"/>
            <a:ext cx="40535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Choose the edit button up on the right hand corner of the window. It hides next to the tiny printer button. </a:t>
            </a:r>
            <a:endParaRPr lang="en-US" sz="2000"/>
          </a:p>
        </p:txBody>
      </p:sp>
      <p:pic>
        <p:nvPicPr>
          <p:cNvPr id="7" name="Picture 6" descr="A screenshot of a computer&#10;&#10;AI-generated content may be incorrect.">
            <a:extLst>
              <a:ext uri="{FF2B5EF4-FFF2-40B4-BE49-F238E27FC236}">
                <a16:creationId xmlns:a16="http://schemas.microsoft.com/office/drawing/2014/main" id="{5EC2199F-8297-B97E-D889-F7ADD741FBD0}"/>
              </a:ext>
            </a:extLst>
          </p:cNvPr>
          <p:cNvPicPr>
            <a:picLocks noChangeAspect="1"/>
          </p:cNvPicPr>
          <p:nvPr/>
        </p:nvPicPr>
        <p:blipFill>
          <a:blip r:embed="rId3"/>
          <a:stretch>
            <a:fillRect/>
          </a:stretch>
        </p:blipFill>
        <p:spPr>
          <a:xfrm>
            <a:off x="3986033" y="3536650"/>
            <a:ext cx="4967557" cy="2660170"/>
          </a:xfrm>
          <a:prstGeom prst="rect">
            <a:avLst/>
          </a:prstGeom>
        </p:spPr>
      </p:pic>
      <p:sp>
        <p:nvSpPr>
          <p:cNvPr id="8" name="TextBox 7">
            <a:extLst>
              <a:ext uri="{FF2B5EF4-FFF2-40B4-BE49-F238E27FC236}">
                <a16:creationId xmlns:a16="http://schemas.microsoft.com/office/drawing/2014/main" id="{F27C43D0-4E42-3288-89C2-9A68E171E7F3}"/>
              </a:ext>
            </a:extLst>
          </p:cNvPr>
          <p:cNvSpPr txBox="1"/>
          <p:nvPr/>
        </p:nvSpPr>
        <p:spPr>
          <a:xfrm>
            <a:off x="288366" y="3742211"/>
            <a:ext cx="34594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Check the information in the organization box and make sure that it's all correct, and if not edit it so that it is </a:t>
            </a:r>
          </a:p>
        </p:txBody>
      </p:sp>
      <p:sp>
        <p:nvSpPr>
          <p:cNvPr id="9" name="Arrow: Up 8">
            <a:extLst>
              <a:ext uri="{FF2B5EF4-FFF2-40B4-BE49-F238E27FC236}">
                <a16:creationId xmlns:a16="http://schemas.microsoft.com/office/drawing/2014/main" id="{184CFE96-0C18-4524-E320-D95958B41D48}"/>
              </a:ext>
            </a:extLst>
          </p:cNvPr>
          <p:cNvSpPr/>
          <p:nvPr/>
        </p:nvSpPr>
        <p:spPr>
          <a:xfrm rot="1740000">
            <a:off x="6753956" y="2112989"/>
            <a:ext cx="484632" cy="112218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C006AEC-D399-ABEF-F9FD-AE04CF2D6DFA}"/>
              </a:ext>
            </a:extLst>
          </p:cNvPr>
          <p:cNvSpPr/>
          <p:nvPr/>
        </p:nvSpPr>
        <p:spPr>
          <a:xfrm>
            <a:off x="1636198" y="5065744"/>
            <a:ext cx="211421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46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State Aid Grant</a:t>
            </a:r>
          </a:p>
        </p:txBody>
      </p:sp>
      <p:sp>
        <p:nvSpPr>
          <p:cNvPr id="4" name="TextBox 3">
            <a:extLst>
              <a:ext uri="{FF2B5EF4-FFF2-40B4-BE49-F238E27FC236}">
                <a16:creationId xmlns:a16="http://schemas.microsoft.com/office/drawing/2014/main" id="{78A49A9D-2A82-47BE-B2AE-47783E6F2CFC}"/>
              </a:ext>
            </a:extLst>
          </p:cNvPr>
          <p:cNvSpPr txBox="1"/>
          <p:nvPr/>
        </p:nvSpPr>
        <p:spPr>
          <a:xfrm>
            <a:off x="228600" y="1524000"/>
            <a:ext cx="8774373" cy="3877985"/>
          </a:xfrm>
          <a:prstGeom prst="rect">
            <a:avLst/>
          </a:prstGeom>
          <a:noFill/>
        </p:spPr>
        <p:txBody>
          <a:bodyPr wrap="square" lIns="91440" tIns="45720" rIns="91440" bIns="45720" rtlCol="0" anchor="t">
            <a:spAutoFit/>
          </a:bodyPr>
          <a:lstStyle/>
          <a:p>
            <a:endParaRPr lang="en-US" sz="2400" b="1"/>
          </a:p>
          <a:p>
            <a:r>
              <a:rPr lang="en-US" sz="2400" b="1"/>
              <a:t>State aid formula funding: </a:t>
            </a:r>
          </a:p>
          <a:p>
            <a:pPr marL="285750" indent="-285750">
              <a:buFont typeface="Arial" panose="020B0604020202020204" pitchFamily="34" charset="0"/>
              <a:buChar char="•"/>
            </a:pPr>
            <a:r>
              <a:rPr lang="en-US"/>
              <a:t>Department funding is determined by several factors including youth population, history of commitments, and various needs. </a:t>
            </a:r>
            <a:endParaRPr lang="en-US">
              <a:ea typeface="Calibri"/>
              <a:cs typeface="Calibri"/>
            </a:endParaRPr>
          </a:p>
          <a:p>
            <a:pPr marL="285750" indent="-285750">
              <a:buFont typeface="Arial" panose="020B0604020202020204" pitchFamily="34" charset="0"/>
              <a:buChar char="•"/>
            </a:pPr>
            <a:r>
              <a:rPr lang="en-US"/>
              <a:t>Each department receives 11 payments: Double the regular amount in September, and then regular</a:t>
            </a:r>
            <a:r>
              <a:rPr lang="en-US">
                <a:solidFill>
                  <a:srgbClr val="FF0000"/>
                </a:solidFill>
              </a:rPr>
              <a:t> </a:t>
            </a:r>
            <a:r>
              <a:rPr lang="en-US"/>
              <a:t>monthly payments from October until July. </a:t>
            </a:r>
            <a:endParaRPr lang="en-US">
              <a:ea typeface="Calibri"/>
              <a:cs typeface="Calibri"/>
            </a:endParaRPr>
          </a:p>
          <a:p>
            <a:pPr marL="285750" indent="-285750">
              <a:buFont typeface="Arial" panose="020B0604020202020204" pitchFamily="34" charset="0"/>
              <a:buChar char="•"/>
            </a:pPr>
            <a:r>
              <a:rPr lang="en-US"/>
              <a:t>Departments must have a signed state contract  and enter their State Aid and Local budgets into </a:t>
            </a:r>
            <a:r>
              <a:rPr lang="en-US" err="1"/>
              <a:t>Fluxx</a:t>
            </a:r>
            <a:r>
              <a:rPr lang="en-US"/>
              <a:t> prior to receiving funds. </a:t>
            </a:r>
            <a:endParaRPr lang="en-US">
              <a:ea typeface="Calibri"/>
              <a:cs typeface="Calibri"/>
            </a:endParaRPr>
          </a:p>
          <a:p>
            <a:pPr marL="285750" indent="-285750">
              <a:buFont typeface="Arial" panose="020B0604020202020204" pitchFamily="34" charset="0"/>
              <a:buChar char="•"/>
            </a:pPr>
            <a:r>
              <a:rPr lang="en-US"/>
              <a:t>Departments must report their expenditures, issue refunds of unused money, and maintain their Local Match Requirements to ensure timely payments. </a:t>
            </a:r>
            <a:endParaRPr lang="en-US">
              <a:ea typeface="Calibri"/>
              <a:cs typeface="Calibri"/>
            </a:endParaRPr>
          </a:p>
          <a:p>
            <a:pPr marL="285750" indent="-285750">
              <a:buFont typeface="Arial" panose="020B0604020202020204" pitchFamily="34" charset="0"/>
              <a:buChar char="•"/>
            </a:pPr>
            <a:r>
              <a:rPr lang="en-US">
                <a:ea typeface="Calibri"/>
                <a:cs typeface="Calibri"/>
              </a:rPr>
              <a:t>Your monthly payment will arrive in 5 checks as required by the state budget. </a:t>
            </a:r>
          </a:p>
          <a:p>
            <a:pPr marL="285750" indent="-285750">
              <a:buFont typeface="Arial,Sans-Serif" panose="020B0604020202020204" pitchFamily="34" charset="0"/>
              <a:buChar char="•"/>
            </a:pPr>
            <a:r>
              <a:rPr lang="en-US">
                <a:ea typeface="Calibri"/>
                <a:cs typeface="Calibri"/>
              </a:rPr>
              <a:t>The list of payments to departments is available on the TJJD Website. </a:t>
            </a:r>
          </a:p>
          <a:p>
            <a:pPr marL="285750" indent="-285750">
              <a:buFont typeface="Arial" panose="020B0604020202020204" pitchFamily="34" charset="0"/>
              <a:buChar char="•"/>
            </a:pPr>
            <a:endParaRPr lang="en-US" strike="sngStrike">
              <a:ea typeface="Calibri"/>
              <a:cs typeface="Calibri"/>
            </a:endParaRPr>
          </a:p>
        </p:txBody>
      </p:sp>
    </p:spTree>
    <p:extLst>
      <p:ext uri="{BB962C8B-B14F-4D97-AF65-F5344CB8AC3E}">
        <p14:creationId xmlns:p14="http://schemas.microsoft.com/office/powerpoint/2010/main" val="3301612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A2598A80-1434-7C7D-F3AC-55C4ADB5D541}"/>
              </a:ext>
            </a:extLst>
          </p:cNvPr>
          <p:cNvPicPr>
            <a:picLocks noGrp="1" noChangeAspect="1"/>
          </p:cNvPicPr>
          <p:nvPr>
            <p:ph idx="1"/>
          </p:nvPr>
        </p:nvPicPr>
        <p:blipFill>
          <a:blip r:embed="rId2"/>
          <a:stretch>
            <a:fillRect/>
          </a:stretch>
        </p:blipFill>
        <p:spPr>
          <a:xfrm>
            <a:off x="1976" y="1579428"/>
            <a:ext cx="5703858" cy="1850187"/>
          </a:xfrm>
          <a:prstGeom prst="rect">
            <a:avLst/>
          </a:prstGeom>
        </p:spPr>
      </p:pic>
      <p:sp>
        <p:nvSpPr>
          <p:cNvPr id="3" name="Title 2">
            <a:extLst>
              <a:ext uri="{FF2B5EF4-FFF2-40B4-BE49-F238E27FC236}">
                <a16:creationId xmlns:a16="http://schemas.microsoft.com/office/drawing/2014/main" id="{3220CE0A-0131-442D-BE30-E37407608FD4}"/>
              </a:ext>
            </a:extLst>
          </p:cNvPr>
          <p:cNvSpPr>
            <a:spLocks noGrp="1"/>
          </p:cNvSpPr>
          <p:nvPr>
            <p:ph type="title"/>
          </p:nvPr>
        </p:nvSpPr>
        <p:spPr/>
        <p:txBody>
          <a:bodyPr/>
          <a:lstStyle/>
          <a:p>
            <a:r>
              <a:rPr lang="en-US">
                <a:ea typeface="Calibri"/>
                <a:cs typeface="Calibri"/>
              </a:rPr>
              <a:t>Detention Reimbursements</a:t>
            </a:r>
            <a:endParaRPr lang="en-US"/>
          </a:p>
        </p:txBody>
      </p:sp>
      <p:pic>
        <p:nvPicPr>
          <p:cNvPr id="5" name="Picture 4" descr="A screenshot of a computer&#10;&#10;AI-generated content may be incorrect.">
            <a:extLst>
              <a:ext uri="{FF2B5EF4-FFF2-40B4-BE49-F238E27FC236}">
                <a16:creationId xmlns:a16="http://schemas.microsoft.com/office/drawing/2014/main" id="{81FAB13C-50A1-A8D2-CD0B-1A2AA8E9280F}"/>
              </a:ext>
            </a:extLst>
          </p:cNvPr>
          <p:cNvPicPr>
            <a:picLocks noChangeAspect="1"/>
          </p:cNvPicPr>
          <p:nvPr/>
        </p:nvPicPr>
        <p:blipFill>
          <a:blip r:embed="rId3"/>
          <a:stretch>
            <a:fillRect/>
          </a:stretch>
        </p:blipFill>
        <p:spPr>
          <a:xfrm>
            <a:off x="-3416" y="3434301"/>
            <a:ext cx="3054831" cy="3425585"/>
          </a:xfrm>
          <a:prstGeom prst="rect">
            <a:avLst/>
          </a:prstGeom>
        </p:spPr>
      </p:pic>
      <p:sp>
        <p:nvSpPr>
          <p:cNvPr id="6" name="TextBox 5">
            <a:extLst>
              <a:ext uri="{FF2B5EF4-FFF2-40B4-BE49-F238E27FC236}">
                <a16:creationId xmlns:a16="http://schemas.microsoft.com/office/drawing/2014/main" id="{3B54F094-5711-A9AB-23E2-4EB94444E47C}"/>
              </a:ext>
            </a:extLst>
          </p:cNvPr>
          <p:cNvSpPr txBox="1"/>
          <p:nvPr/>
        </p:nvSpPr>
        <p:spPr>
          <a:xfrm>
            <a:off x="5715910" y="1721460"/>
            <a:ext cx="32978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In the placement window click on the tiny green circle in the lower right </a:t>
            </a:r>
          </a:p>
        </p:txBody>
      </p:sp>
      <p:sp>
        <p:nvSpPr>
          <p:cNvPr id="7" name="Arrow: Left 6">
            <a:extLst>
              <a:ext uri="{FF2B5EF4-FFF2-40B4-BE49-F238E27FC236}">
                <a16:creationId xmlns:a16="http://schemas.microsoft.com/office/drawing/2014/main" id="{7CF5DB6B-3532-51CE-E902-B30F7A44764F}"/>
              </a:ext>
            </a:extLst>
          </p:cNvPr>
          <p:cNvSpPr/>
          <p:nvPr/>
        </p:nvSpPr>
        <p:spPr>
          <a:xfrm>
            <a:off x="5517447" y="2794212"/>
            <a:ext cx="1999200"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EE74A8-1598-5741-DFD4-B3D67318D412}"/>
              </a:ext>
            </a:extLst>
          </p:cNvPr>
          <p:cNvSpPr txBox="1"/>
          <p:nvPr/>
        </p:nvSpPr>
        <p:spPr>
          <a:xfrm>
            <a:off x="3216069" y="4581372"/>
            <a:ext cx="508758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When you do, you'll get a small pop-up window.</a:t>
            </a:r>
          </a:p>
          <a:p>
            <a:endParaRPr lang="en-US">
              <a:ea typeface="Calibri"/>
              <a:cs typeface="Calibri"/>
            </a:endParaRPr>
          </a:p>
          <a:p>
            <a:r>
              <a:rPr lang="en-US">
                <a:ea typeface="Calibri"/>
                <a:cs typeface="Calibri"/>
              </a:rPr>
              <a:t>Under </a:t>
            </a:r>
            <a:r>
              <a:rPr lang="en-US" b="1">
                <a:ea typeface="Calibri"/>
                <a:cs typeface="Calibri"/>
              </a:rPr>
              <a:t>Request Details</a:t>
            </a:r>
            <a:r>
              <a:rPr lang="en-US">
                <a:ea typeface="Calibri"/>
                <a:cs typeface="Calibri"/>
              </a:rPr>
              <a:t>, there is a drop down under </a:t>
            </a:r>
            <a:r>
              <a:rPr lang="en-US" b="1">
                <a:ea typeface="Calibri"/>
                <a:cs typeface="Calibri"/>
              </a:rPr>
              <a:t>Placement Request Type</a:t>
            </a:r>
            <a:r>
              <a:rPr lang="en-US">
                <a:ea typeface="Calibri"/>
                <a:cs typeface="Calibri"/>
              </a:rPr>
              <a:t>, choose the only option, PPA – Detention. </a:t>
            </a: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1738952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omputer&#10;&#10;AI-generated content may be incorrect.">
            <a:extLst>
              <a:ext uri="{FF2B5EF4-FFF2-40B4-BE49-F238E27FC236}">
                <a16:creationId xmlns:a16="http://schemas.microsoft.com/office/drawing/2014/main" id="{7079C32F-F7E2-4ACE-4705-04341EF0B100}"/>
              </a:ext>
            </a:extLst>
          </p:cNvPr>
          <p:cNvPicPr>
            <a:picLocks noGrp="1" noChangeAspect="1"/>
          </p:cNvPicPr>
          <p:nvPr>
            <p:ph idx="1"/>
          </p:nvPr>
        </p:nvPicPr>
        <p:blipFill>
          <a:blip r:embed="rId2"/>
          <a:stretch>
            <a:fillRect/>
          </a:stretch>
        </p:blipFill>
        <p:spPr>
          <a:xfrm>
            <a:off x="85186" y="1578800"/>
            <a:ext cx="3165175" cy="4166199"/>
          </a:xfrm>
          <a:prstGeom prst="rect">
            <a:avLst/>
          </a:prstGeom>
        </p:spPr>
      </p:pic>
      <p:sp>
        <p:nvSpPr>
          <p:cNvPr id="3" name="Title 2">
            <a:extLst>
              <a:ext uri="{FF2B5EF4-FFF2-40B4-BE49-F238E27FC236}">
                <a16:creationId xmlns:a16="http://schemas.microsoft.com/office/drawing/2014/main" id="{5B377715-CA19-15F0-D977-1ED24037810A}"/>
              </a:ext>
            </a:extLst>
          </p:cNvPr>
          <p:cNvSpPr>
            <a:spLocks noGrp="1"/>
          </p:cNvSpPr>
          <p:nvPr>
            <p:ph type="title"/>
          </p:nvPr>
        </p:nvSpPr>
        <p:spPr/>
        <p:txBody>
          <a:bodyPr/>
          <a:lstStyle/>
          <a:p>
            <a:r>
              <a:rPr lang="en-US">
                <a:ea typeface="Calibri"/>
                <a:cs typeface="Calibri"/>
              </a:rPr>
              <a:t>Detention Reimbursements</a:t>
            </a:r>
            <a:endParaRPr lang="en-US" b="0">
              <a:solidFill>
                <a:srgbClr val="000000"/>
              </a:solidFill>
              <a:ea typeface="Calibri"/>
              <a:cs typeface="Calibri"/>
            </a:endParaRPr>
          </a:p>
        </p:txBody>
      </p:sp>
      <p:sp>
        <p:nvSpPr>
          <p:cNvPr id="6" name="TextBox 5">
            <a:extLst>
              <a:ext uri="{FF2B5EF4-FFF2-40B4-BE49-F238E27FC236}">
                <a16:creationId xmlns:a16="http://schemas.microsoft.com/office/drawing/2014/main" id="{7A34AB5E-CF12-F5D6-40F6-E55430F38E80}"/>
              </a:ext>
            </a:extLst>
          </p:cNvPr>
          <p:cNvSpPr txBox="1"/>
          <p:nvPr/>
        </p:nvSpPr>
        <p:spPr>
          <a:xfrm>
            <a:off x="4379815" y="1895354"/>
            <a:ext cx="4473269"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Fill in each of the drop downs in the window. If you need to add additional placements just repeat the process. </a:t>
            </a:r>
            <a:br>
              <a:rPr lang="en-US" sz="2000">
                <a:ea typeface="Calibri"/>
                <a:cs typeface="Calibri"/>
              </a:rPr>
            </a:br>
            <a:endParaRPr lang="en-US">
              <a:ea typeface="Calibri"/>
              <a:cs typeface="Calibri"/>
            </a:endParaRPr>
          </a:p>
        </p:txBody>
      </p:sp>
      <p:pic>
        <p:nvPicPr>
          <p:cNvPr id="7" name="Picture 6" descr="A screenshot of a computer&#10;&#10;AI-generated content may be incorrect.">
            <a:extLst>
              <a:ext uri="{FF2B5EF4-FFF2-40B4-BE49-F238E27FC236}">
                <a16:creationId xmlns:a16="http://schemas.microsoft.com/office/drawing/2014/main" id="{B80F1619-2EBC-FA6B-379A-699E22135AA2}"/>
              </a:ext>
            </a:extLst>
          </p:cNvPr>
          <p:cNvPicPr>
            <a:picLocks noChangeAspect="1"/>
          </p:cNvPicPr>
          <p:nvPr/>
        </p:nvPicPr>
        <p:blipFill>
          <a:blip r:embed="rId3"/>
          <a:stretch>
            <a:fillRect/>
          </a:stretch>
        </p:blipFill>
        <p:spPr>
          <a:xfrm>
            <a:off x="4918494" y="3930500"/>
            <a:ext cx="3505200" cy="981075"/>
          </a:xfrm>
          <a:prstGeom prst="rect">
            <a:avLst/>
          </a:prstGeom>
        </p:spPr>
      </p:pic>
      <p:sp>
        <p:nvSpPr>
          <p:cNvPr id="8" name="Arrow: Left 7">
            <a:extLst>
              <a:ext uri="{FF2B5EF4-FFF2-40B4-BE49-F238E27FC236}">
                <a16:creationId xmlns:a16="http://schemas.microsoft.com/office/drawing/2014/main" id="{96AED8F9-6921-B17C-9C19-40F417D8FFD5}"/>
              </a:ext>
            </a:extLst>
          </p:cNvPr>
          <p:cNvSpPr/>
          <p:nvPr/>
        </p:nvSpPr>
        <p:spPr>
          <a:xfrm>
            <a:off x="2926429" y="2056689"/>
            <a:ext cx="113655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5D73E083-A48B-2267-9085-21A3DAE6CA9F}"/>
              </a:ext>
            </a:extLst>
          </p:cNvPr>
          <p:cNvSpPr/>
          <p:nvPr/>
        </p:nvSpPr>
        <p:spPr>
          <a:xfrm rot="19980000">
            <a:off x="2800708" y="3466448"/>
            <a:ext cx="1237200" cy="4127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99829B33-34D1-AE02-0DF8-D8A4A8126DA7}"/>
              </a:ext>
            </a:extLst>
          </p:cNvPr>
          <p:cNvSpPr/>
          <p:nvPr/>
        </p:nvSpPr>
        <p:spPr>
          <a:xfrm rot="-2460000">
            <a:off x="2761739" y="4508991"/>
            <a:ext cx="1309087" cy="47025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D81C1AD-E6F8-6FDE-3271-210425FBE911}"/>
              </a:ext>
            </a:extLst>
          </p:cNvPr>
          <p:cNvSpPr txBox="1"/>
          <p:nvPr/>
        </p:nvSpPr>
        <p:spPr>
          <a:xfrm>
            <a:off x="4919697" y="3158380"/>
            <a:ext cx="37615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When you have it set, choose the save and close option. </a:t>
            </a:r>
            <a:endParaRPr lang="en-US"/>
          </a:p>
        </p:txBody>
      </p:sp>
      <p:sp>
        <p:nvSpPr>
          <p:cNvPr id="14" name="Arrow: Down 13">
            <a:extLst>
              <a:ext uri="{FF2B5EF4-FFF2-40B4-BE49-F238E27FC236}">
                <a16:creationId xmlns:a16="http://schemas.microsoft.com/office/drawing/2014/main" id="{BE4171A7-8D92-00AE-A7F9-1EE385150AE8}"/>
              </a:ext>
            </a:extLst>
          </p:cNvPr>
          <p:cNvSpPr/>
          <p:nvPr/>
        </p:nvSpPr>
        <p:spPr>
          <a:xfrm>
            <a:off x="7423904" y="3665861"/>
            <a:ext cx="369614" cy="6477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computer&#10;&#10;AI-generated content may be incorrect.">
            <a:extLst>
              <a:ext uri="{FF2B5EF4-FFF2-40B4-BE49-F238E27FC236}">
                <a16:creationId xmlns:a16="http://schemas.microsoft.com/office/drawing/2014/main" id="{FCAC719F-5336-6EDD-A8B1-E360EC412AD3}"/>
              </a:ext>
            </a:extLst>
          </p:cNvPr>
          <p:cNvPicPr>
            <a:picLocks noChangeAspect="1"/>
          </p:cNvPicPr>
          <p:nvPr/>
        </p:nvPicPr>
        <p:blipFill>
          <a:blip r:embed="rId4"/>
          <a:stretch>
            <a:fillRect/>
          </a:stretch>
        </p:blipFill>
        <p:spPr>
          <a:xfrm>
            <a:off x="3618152" y="5162729"/>
            <a:ext cx="3000375" cy="1162050"/>
          </a:xfrm>
          <a:prstGeom prst="rect">
            <a:avLst/>
          </a:prstGeom>
        </p:spPr>
      </p:pic>
      <p:sp>
        <p:nvSpPr>
          <p:cNvPr id="17" name="TextBox 16">
            <a:extLst>
              <a:ext uri="{FF2B5EF4-FFF2-40B4-BE49-F238E27FC236}">
                <a16:creationId xmlns:a16="http://schemas.microsoft.com/office/drawing/2014/main" id="{C42E42B6-DD84-6A6D-CA98-60A3D35B2638}"/>
              </a:ext>
            </a:extLst>
          </p:cNvPr>
          <p:cNvSpPr txBox="1"/>
          <p:nvPr/>
        </p:nvSpPr>
        <p:spPr>
          <a:xfrm>
            <a:off x="6771554" y="5294598"/>
            <a:ext cx="205459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On the bottom left of the screen, click Submit. </a:t>
            </a:r>
            <a:endParaRPr lang="en-US"/>
          </a:p>
        </p:txBody>
      </p:sp>
      <p:sp>
        <p:nvSpPr>
          <p:cNvPr id="18" name="Arrow: Left 17">
            <a:extLst>
              <a:ext uri="{FF2B5EF4-FFF2-40B4-BE49-F238E27FC236}">
                <a16:creationId xmlns:a16="http://schemas.microsoft.com/office/drawing/2014/main" id="{7CC9CEB6-C994-A0CC-EEAD-DD316BB4D6B4}"/>
              </a:ext>
            </a:extLst>
          </p:cNvPr>
          <p:cNvSpPr/>
          <p:nvPr/>
        </p:nvSpPr>
        <p:spPr>
          <a:xfrm rot="2160000">
            <a:off x="5994302" y="6080871"/>
            <a:ext cx="719616" cy="4127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90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97149F-34D6-5FE4-5287-2A714EDC9151}"/>
              </a:ext>
            </a:extLst>
          </p:cNvPr>
          <p:cNvSpPr>
            <a:spLocks noGrp="1"/>
          </p:cNvSpPr>
          <p:nvPr>
            <p:ph idx="1"/>
          </p:nvPr>
        </p:nvSpPr>
        <p:spPr/>
        <p:txBody>
          <a:bodyPr vert="horz" lIns="91440" tIns="45720" rIns="91440" bIns="45720" rtlCol="0" anchor="t">
            <a:normAutofit/>
          </a:bodyPr>
          <a:lstStyle/>
          <a:p>
            <a:r>
              <a:rPr lang="en-US">
                <a:ea typeface="Calibri"/>
                <a:cs typeface="Calibri"/>
              </a:rPr>
              <a:t>RDA placements must be applied for with a requested reimbursement rate, number of days, and supporting documentation</a:t>
            </a:r>
          </a:p>
          <a:p>
            <a:pPr lvl="1">
              <a:buFont typeface="Courier New" panose="020B0604020202020204" pitchFamily="34" charset="0"/>
              <a:buChar char="o"/>
            </a:pPr>
            <a:r>
              <a:rPr lang="en-US">
                <a:ea typeface="Calibri"/>
                <a:cs typeface="Calibri"/>
              </a:rPr>
              <a:t>The application, review, and verification process happens prior to submitting reimbursement reports</a:t>
            </a:r>
          </a:p>
          <a:p>
            <a:r>
              <a:rPr lang="en-US">
                <a:ea typeface="Calibri"/>
                <a:cs typeface="Calibri"/>
              </a:rPr>
              <a:t>Today, we will focus on the reimbursement process that happens once a placement is approved</a:t>
            </a:r>
          </a:p>
        </p:txBody>
      </p:sp>
      <p:sp>
        <p:nvSpPr>
          <p:cNvPr id="3" name="Title 2">
            <a:extLst>
              <a:ext uri="{FF2B5EF4-FFF2-40B4-BE49-F238E27FC236}">
                <a16:creationId xmlns:a16="http://schemas.microsoft.com/office/drawing/2014/main" id="{5BF20B01-0039-02C0-8C0D-9178CAC4EF87}"/>
              </a:ext>
            </a:extLst>
          </p:cNvPr>
          <p:cNvSpPr>
            <a:spLocks noGrp="1"/>
          </p:cNvSpPr>
          <p:nvPr>
            <p:ph type="title"/>
          </p:nvPr>
        </p:nvSpPr>
        <p:spPr/>
        <p:txBody>
          <a:bodyPr/>
          <a:lstStyle/>
          <a:p>
            <a:r>
              <a:rPr lang="en-US">
                <a:ea typeface="Calibri"/>
                <a:cs typeface="Calibri"/>
              </a:rPr>
              <a:t>RDA Process</a:t>
            </a:r>
            <a:endParaRPr lang="en-US"/>
          </a:p>
        </p:txBody>
      </p:sp>
    </p:spTree>
    <p:extLst>
      <p:ext uri="{BB962C8B-B14F-4D97-AF65-F5344CB8AC3E}">
        <p14:creationId xmlns:p14="http://schemas.microsoft.com/office/powerpoint/2010/main" val="2203196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C7A9FD-1101-2EE2-E379-49602DFCC6B8}"/>
              </a:ext>
            </a:extLst>
          </p:cNvPr>
          <p:cNvSpPr>
            <a:spLocks noGrp="1"/>
          </p:cNvSpPr>
          <p:nvPr>
            <p:ph idx="1"/>
          </p:nvPr>
        </p:nvSpPr>
        <p:spPr>
          <a:xfrm>
            <a:off x="457200" y="4110653"/>
            <a:ext cx="4818877" cy="2100628"/>
          </a:xfrm>
        </p:spPr>
        <p:txBody>
          <a:bodyPr vert="horz" lIns="91440" tIns="45720" rIns="91440" bIns="45720" rtlCol="0" anchor="t">
            <a:normAutofit/>
          </a:bodyPr>
          <a:lstStyle/>
          <a:p>
            <a:r>
              <a:rPr lang="en-US" sz="2400">
                <a:ea typeface="Calibri"/>
                <a:cs typeface="Calibri"/>
              </a:rPr>
              <a:t>Navigate to the </a:t>
            </a:r>
            <a:r>
              <a:rPr lang="en-US" sz="2400" b="1">
                <a:ea typeface="Calibri"/>
                <a:cs typeface="Calibri"/>
              </a:rPr>
              <a:t>Reimbursement Request</a:t>
            </a:r>
            <a:r>
              <a:rPr lang="en-US" sz="2400">
                <a:ea typeface="Calibri"/>
                <a:cs typeface="Calibri"/>
              </a:rPr>
              <a:t> menu under </a:t>
            </a:r>
            <a:r>
              <a:rPr lang="en-US" sz="2400" b="1">
                <a:ea typeface="Calibri"/>
                <a:cs typeface="Calibri"/>
              </a:rPr>
              <a:t>Assigned</a:t>
            </a:r>
            <a:r>
              <a:rPr lang="en-US" sz="2400">
                <a:ea typeface="Calibri"/>
                <a:cs typeface="Calibri"/>
              </a:rPr>
              <a:t> and/or </a:t>
            </a:r>
            <a:r>
              <a:rPr lang="en-US" sz="2400" b="1">
                <a:ea typeface="Calibri"/>
                <a:cs typeface="Calibri"/>
              </a:rPr>
              <a:t>Overdue</a:t>
            </a:r>
          </a:p>
          <a:p>
            <a:r>
              <a:rPr lang="en-US" sz="2400">
                <a:ea typeface="Calibri"/>
                <a:cs typeface="Calibri"/>
              </a:rPr>
              <a:t>Select the relevant report and select</a:t>
            </a:r>
            <a:r>
              <a:rPr lang="en-US" sz="2400" b="1">
                <a:ea typeface="Calibri"/>
                <a:cs typeface="Calibri"/>
              </a:rPr>
              <a:t> Edit</a:t>
            </a:r>
          </a:p>
          <a:p>
            <a:pPr marL="0" indent="0">
              <a:buNone/>
            </a:pPr>
            <a:endParaRPr lang="en-US">
              <a:ea typeface="Calibri"/>
              <a:cs typeface="Calibri"/>
            </a:endParaRPr>
          </a:p>
        </p:txBody>
      </p:sp>
      <p:sp>
        <p:nvSpPr>
          <p:cNvPr id="3" name="Title 2">
            <a:extLst>
              <a:ext uri="{FF2B5EF4-FFF2-40B4-BE49-F238E27FC236}">
                <a16:creationId xmlns:a16="http://schemas.microsoft.com/office/drawing/2014/main" id="{387B07CF-0364-45AB-C9A6-F862629D2BA0}"/>
              </a:ext>
            </a:extLst>
          </p:cNvPr>
          <p:cNvSpPr>
            <a:spLocks noGrp="1"/>
          </p:cNvSpPr>
          <p:nvPr>
            <p:ph type="title"/>
          </p:nvPr>
        </p:nvSpPr>
        <p:spPr/>
        <p:txBody>
          <a:bodyPr/>
          <a:lstStyle/>
          <a:p>
            <a:r>
              <a:rPr lang="en-US">
                <a:ea typeface="Calibri"/>
                <a:cs typeface="Calibri"/>
              </a:rPr>
              <a:t>RDA Reporting – Service Days</a:t>
            </a:r>
            <a:endParaRPr lang="en-US"/>
          </a:p>
        </p:txBody>
      </p:sp>
      <p:pic>
        <p:nvPicPr>
          <p:cNvPr id="4" name="Picture 3" descr="A screenshot of a computer&#10;&#10;AI-generated content may be incorrect.">
            <a:extLst>
              <a:ext uri="{FF2B5EF4-FFF2-40B4-BE49-F238E27FC236}">
                <a16:creationId xmlns:a16="http://schemas.microsoft.com/office/drawing/2014/main" id="{ED4B3947-CBE1-B42D-2653-553A5158D592}"/>
              </a:ext>
            </a:extLst>
          </p:cNvPr>
          <p:cNvPicPr>
            <a:picLocks noChangeAspect="1"/>
          </p:cNvPicPr>
          <p:nvPr/>
        </p:nvPicPr>
        <p:blipFill>
          <a:blip r:embed="rId3"/>
          <a:stretch>
            <a:fillRect/>
          </a:stretch>
        </p:blipFill>
        <p:spPr>
          <a:xfrm>
            <a:off x="5468768" y="4324856"/>
            <a:ext cx="2000250" cy="1685925"/>
          </a:xfrm>
          <a:prstGeom prst="rect">
            <a:avLst/>
          </a:prstGeom>
        </p:spPr>
      </p:pic>
      <p:sp>
        <p:nvSpPr>
          <p:cNvPr id="6" name="TextBox 5">
            <a:extLst>
              <a:ext uri="{FF2B5EF4-FFF2-40B4-BE49-F238E27FC236}">
                <a16:creationId xmlns:a16="http://schemas.microsoft.com/office/drawing/2014/main" id="{034061A3-AC4F-50CA-D24B-260432BF7D9D}"/>
              </a:ext>
            </a:extLst>
          </p:cNvPr>
          <p:cNvSpPr txBox="1"/>
          <p:nvPr/>
        </p:nvSpPr>
        <p:spPr>
          <a:xfrm>
            <a:off x="456771" y="1715753"/>
            <a:ext cx="5345351"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2400">
                <a:ea typeface="Calibri"/>
                <a:cs typeface="Calibri"/>
              </a:rPr>
              <a:t>Monthly reports must be submitted to receive reimbursement. These open on the first, are due by the 10th of the month, and are for the service days from the previous month</a:t>
            </a:r>
            <a:endParaRPr lang="en-US"/>
          </a:p>
          <a:p>
            <a:endParaRPr lang="en-US">
              <a:ea typeface="Calibri"/>
              <a:cs typeface="Calibri"/>
            </a:endParaRPr>
          </a:p>
        </p:txBody>
      </p:sp>
      <p:pic>
        <p:nvPicPr>
          <p:cNvPr id="9" name="Picture 8" descr="A screenshot of a computer&#10;&#10;AI-generated content may be incorrect.">
            <a:extLst>
              <a:ext uri="{FF2B5EF4-FFF2-40B4-BE49-F238E27FC236}">
                <a16:creationId xmlns:a16="http://schemas.microsoft.com/office/drawing/2014/main" id="{EF0C6D3D-D100-B992-ABEE-C25149274F25}"/>
              </a:ext>
            </a:extLst>
          </p:cNvPr>
          <p:cNvPicPr>
            <a:picLocks noChangeAspect="1"/>
          </p:cNvPicPr>
          <p:nvPr/>
        </p:nvPicPr>
        <p:blipFill>
          <a:blip r:embed="rId4"/>
          <a:stretch>
            <a:fillRect/>
          </a:stretch>
        </p:blipFill>
        <p:spPr>
          <a:xfrm>
            <a:off x="5988590" y="1924354"/>
            <a:ext cx="2419755" cy="1683898"/>
          </a:xfrm>
          <a:prstGeom prst="rect">
            <a:avLst/>
          </a:prstGeom>
        </p:spPr>
      </p:pic>
    </p:spTree>
    <p:extLst>
      <p:ext uri="{BB962C8B-B14F-4D97-AF65-F5344CB8AC3E}">
        <p14:creationId xmlns:p14="http://schemas.microsoft.com/office/powerpoint/2010/main" val="784046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4613-C4D0-F679-B7D4-E8D963FE21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DDD76-5F11-8794-05C1-42B1BD555084}"/>
              </a:ext>
            </a:extLst>
          </p:cNvPr>
          <p:cNvSpPr>
            <a:spLocks noGrp="1"/>
          </p:cNvSpPr>
          <p:nvPr>
            <p:ph idx="1"/>
          </p:nvPr>
        </p:nvSpPr>
        <p:spPr>
          <a:xfrm>
            <a:off x="457200" y="1600200"/>
            <a:ext cx="3768894" cy="4525963"/>
          </a:xfrm>
        </p:spPr>
        <p:txBody>
          <a:bodyPr vert="horz" lIns="91440" tIns="45720" rIns="91440" bIns="45720" rtlCol="0" anchor="t">
            <a:normAutofit/>
          </a:bodyPr>
          <a:lstStyle/>
          <a:p>
            <a:pPr>
              <a:lnSpc>
                <a:spcPct val="90000"/>
              </a:lnSpc>
            </a:pPr>
            <a:r>
              <a:rPr lang="en-US" sz="2500"/>
              <a:t>Input Reimbursement Begin and End Date</a:t>
            </a:r>
            <a:endParaRPr lang="en-US" sz="2500" b="1"/>
          </a:p>
          <a:p>
            <a:pPr>
              <a:lnSpc>
                <a:spcPct val="90000"/>
              </a:lnSpc>
            </a:pPr>
            <a:r>
              <a:rPr lang="en-US" sz="2500"/>
              <a:t>Input Actual Daily Rate</a:t>
            </a:r>
            <a:endParaRPr lang="en-US" sz="2500">
              <a:ea typeface="Calibri"/>
              <a:cs typeface="Calibri"/>
            </a:endParaRPr>
          </a:p>
          <a:p>
            <a:pPr lvl="1">
              <a:lnSpc>
                <a:spcPct val="90000"/>
              </a:lnSpc>
              <a:buFont typeface="Courier New" panose="020B0604020202020204" pitchFamily="34" charset="0"/>
              <a:buChar char="o"/>
            </a:pPr>
            <a:r>
              <a:rPr lang="en-US" sz="2100">
                <a:ea typeface="Calibri"/>
                <a:cs typeface="Calibri"/>
              </a:rPr>
              <a:t>See next slide if you're requesting a daily rate change</a:t>
            </a:r>
          </a:p>
          <a:p>
            <a:pPr>
              <a:lnSpc>
                <a:spcPct val="90000"/>
              </a:lnSpc>
            </a:pPr>
            <a:r>
              <a:rPr lang="en-US" sz="2500" b="1"/>
              <a:t>Save</a:t>
            </a:r>
            <a:r>
              <a:rPr lang="en-US" sz="2500"/>
              <a:t> the report, verify all information for accuracy, then click </a:t>
            </a:r>
            <a:r>
              <a:rPr lang="en-US" sz="2500" b="1"/>
              <a:t>Submit for Reimbursement </a:t>
            </a:r>
            <a:r>
              <a:rPr lang="en-US" sz="2500"/>
              <a:t>  </a:t>
            </a:r>
            <a:endParaRPr lang="en-US" sz="2500">
              <a:ea typeface="Calibri"/>
              <a:cs typeface="Calibri"/>
            </a:endParaRPr>
          </a:p>
          <a:p>
            <a:pPr marL="0" indent="0">
              <a:lnSpc>
                <a:spcPct val="90000"/>
              </a:lnSpc>
              <a:buNone/>
            </a:pPr>
            <a:endParaRPr lang="en-US" sz="2500"/>
          </a:p>
        </p:txBody>
      </p:sp>
      <p:sp>
        <p:nvSpPr>
          <p:cNvPr id="3" name="Title 2">
            <a:extLst>
              <a:ext uri="{FF2B5EF4-FFF2-40B4-BE49-F238E27FC236}">
                <a16:creationId xmlns:a16="http://schemas.microsoft.com/office/drawing/2014/main" id="{57445E94-F03D-5294-E681-623D2FE9FD4D}"/>
              </a:ext>
            </a:extLst>
          </p:cNvPr>
          <p:cNvSpPr>
            <a:spLocks noGrp="1"/>
          </p:cNvSpPr>
          <p:nvPr>
            <p:ph type="title"/>
          </p:nvPr>
        </p:nvSpPr>
        <p:spPr>
          <a:xfrm>
            <a:off x="457200" y="152400"/>
            <a:ext cx="8229600" cy="1143000"/>
          </a:xfrm>
        </p:spPr>
        <p:txBody>
          <a:bodyPr anchor="ctr">
            <a:normAutofit fontScale="90000"/>
          </a:bodyPr>
          <a:lstStyle/>
          <a:p>
            <a:r>
              <a:rPr lang="en-US"/>
              <a:t>RDA Reporting – Service Days, no Amendments</a:t>
            </a:r>
          </a:p>
        </p:txBody>
      </p:sp>
      <p:pic>
        <p:nvPicPr>
          <p:cNvPr id="4" name="Picture 3" descr="A screenshot of a computer screen&#10;&#10;AI-generated content may be incorrect.">
            <a:extLst>
              <a:ext uri="{FF2B5EF4-FFF2-40B4-BE49-F238E27FC236}">
                <a16:creationId xmlns:a16="http://schemas.microsoft.com/office/drawing/2014/main" id="{A27FA66E-81F3-D7AB-DC77-A8B9ACE493A4}"/>
              </a:ext>
            </a:extLst>
          </p:cNvPr>
          <p:cNvPicPr>
            <a:picLocks noChangeAspect="1"/>
          </p:cNvPicPr>
          <p:nvPr/>
        </p:nvPicPr>
        <p:blipFill>
          <a:blip r:embed="rId3"/>
          <a:stretch>
            <a:fillRect/>
          </a:stretch>
        </p:blipFill>
        <p:spPr>
          <a:xfrm>
            <a:off x="4241132" y="1996845"/>
            <a:ext cx="4712369" cy="3114968"/>
          </a:xfrm>
          <a:prstGeom prst="rect">
            <a:avLst/>
          </a:prstGeom>
        </p:spPr>
      </p:pic>
    </p:spTree>
    <p:extLst>
      <p:ext uri="{BB962C8B-B14F-4D97-AF65-F5344CB8AC3E}">
        <p14:creationId xmlns:p14="http://schemas.microsoft.com/office/powerpoint/2010/main" val="2253708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8B16D-4FFB-6954-6972-17FC0CF40D8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61202-C128-1C0D-AD70-7EC85D1AB6BA}"/>
              </a:ext>
            </a:extLst>
          </p:cNvPr>
          <p:cNvSpPr>
            <a:spLocks noGrp="1"/>
          </p:cNvSpPr>
          <p:nvPr>
            <p:ph idx="1"/>
          </p:nvPr>
        </p:nvSpPr>
        <p:spPr>
          <a:xfrm>
            <a:off x="457200" y="1600200"/>
            <a:ext cx="4550945" cy="5247857"/>
          </a:xfrm>
        </p:spPr>
        <p:txBody>
          <a:bodyPr vert="horz" lIns="91440" tIns="45720" rIns="91440" bIns="45720" rtlCol="0" anchor="t">
            <a:normAutofit fontScale="70000" lnSpcReduction="20000"/>
          </a:bodyPr>
          <a:lstStyle/>
          <a:p>
            <a:pPr>
              <a:lnSpc>
                <a:spcPct val="90000"/>
              </a:lnSpc>
            </a:pPr>
            <a:r>
              <a:rPr lang="en-US" sz="2500">
                <a:ea typeface="Calibri"/>
                <a:cs typeface="Calibri"/>
              </a:rPr>
              <a:t>If you answer Yes to the Daily Rate Amendment Request, there are a few extra steps before submitting for reimbursement</a:t>
            </a:r>
          </a:p>
          <a:p>
            <a:pPr lvl="1">
              <a:lnSpc>
                <a:spcPct val="90000"/>
              </a:lnSpc>
              <a:buFont typeface="Courier New" panose="020B0604020202020204" pitchFamily="34" charset="0"/>
              <a:buChar char="o"/>
            </a:pPr>
            <a:r>
              <a:rPr lang="en-US" sz="2100">
                <a:ea typeface="Calibri"/>
                <a:cs typeface="Calibri"/>
              </a:rPr>
              <a:t>Save this report</a:t>
            </a:r>
          </a:p>
          <a:p>
            <a:pPr lvl="1">
              <a:lnSpc>
                <a:spcPct val="90000"/>
              </a:lnSpc>
              <a:buFont typeface="Courier New" panose="020B0604020202020204" pitchFamily="34" charset="0"/>
              <a:buChar char="o"/>
            </a:pPr>
            <a:r>
              <a:rPr lang="en-US" sz="2100">
                <a:ea typeface="Calibri"/>
                <a:cs typeface="Calibri"/>
              </a:rPr>
              <a:t>Go to Approved Grants - Approved-With PID and select the placement you'd like to amend</a:t>
            </a:r>
          </a:p>
          <a:p>
            <a:pPr lvl="1">
              <a:lnSpc>
                <a:spcPct val="90000"/>
              </a:lnSpc>
              <a:buFont typeface="Courier New" panose="020B0604020202020204" pitchFamily="34" charset="0"/>
              <a:buChar char="o"/>
            </a:pPr>
            <a:r>
              <a:rPr lang="en-US" sz="2100">
                <a:ea typeface="Calibri"/>
                <a:cs typeface="Calibri"/>
              </a:rPr>
              <a:t>Click </a:t>
            </a:r>
            <a:r>
              <a:rPr lang="en-US" sz="2100" b="1">
                <a:ea typeface="Calibri"/>
                <a:cs typeface="Calibri"/>
              </a:rPr>
              <a:t>Request Amendmen</a:t>
            </a:r>
            <a:r>
              <a:rPr lang="en-US" sz="2100">
                <a:ea typeface="Calibri"/>
                <a:cs typeface="Calibri"/>
              </a:rPr>
              <a:t>t at top right corner, click</a:t>
            </a:r>
            <a:r>
              <a:rPr lang="en-US" sz="2100" b="1">
                <a:ea typeface="Calibri"/>
                <a:cs typeface="Calibri"/>
              </a:rPr>
              <a:t> RDA Amendment</a:t>
            </a:r>
          </a:p>
          <a:p>
            <a:pPr lvl="1">
              <a:lnSpc>
                <a:spcPct val="90000"/>
              </a:lnSpc>
              <a:buFont typeface="Courier New" panose="020B0604020202020204" pitchFamily="34" charset="0"/>
              <a:buChar char="o"/>
            </a:pPr>
            <a:r>
              <a:rPr lang="en-US" sz="2100">
                <a:ea typeface="Calibri"/>
                <a:cs typeface="Calibri"/>
              </a:rPr>
              <a:t>Select Rate Change and write an explanation, then</a:t>
            </a:r>
            <a:r>
              <a:rPr lang="en-US" sz="2100" b="1">
                <a:ea typeface="Calibri"/>
                <a:cs typeface="Calibri"/>
              </a:rPr>
              <a:t> Save</a:t>
            </a:r>
          </a:p>
          <a:p>
            <a:pPr lvl="1">
              <a:lnSpc>
                <a:spcPct val="90000"/>
              </a:lnSpc>
              <a:buFont typeface="Courier New" panose="020B0604020202020204" pitchFamily="34" charset="0"/>
              <a:buChar char="o"/>
            </a:pPr>
            <a:r>
              <a:rPr lang="en-US" sz="2100">
                <a:ea typeface="Calibri"/>
                <a:cs typeface="Calibri"/>
              </a:rPr>
              <a:t>Submit by the 5th of the month to allow time for approval before reports are due on the 10th</a:t>
            </a:r>
          </a:p>
          <a:p>
            <a:pPr marL="457200" lvl="1" indent="0">
              <a:lnSpc>
                <a:spcPct val="90000"/>
              </a:lnSpc>
              <a:buNone/>
            </a:pPr>
            <a:endParaRPr lang="en-US" sz="2100">
              <a:ea typeface="Calibri"/>
              <a:cs typeface="Calibri"/>
            </a:endParaRPr>
          </a:p>
          <a:p>
            <a:pPr>
              <a:lnSpc>
                <a:spcPct val="90000"/>
              </a:lnSpc>
            </a:pPr>
            <a:r>
              <a:rPr lang="en-US" sz="2500">
                <a:ea typeface="Calibri"/>
                <a:cs typeface="Calibri"/>
              </a:rPr>
              <a:t>Once approved, go back into the Reimbursement Report</a:t>
            </a:r>
            <a:endParaRPr lang="en-US" sz="2500" b="1">
              <a:ea typeface="Calibri"/>
              <a:cs typeface="Calibri"/>
            </a:endParaRPr>
          </a:p>
          <a:p>
            <a:pPr lvl="1">
              <a:lnSpc>
                <a:spcPct val="90000"/>
              </a:lnSpc>
              <a:buFont typeface="Courier New" panose="020B0604020202020204" pitchFamily="34" charset="0"/>
              <a:buChar char="o"/>
            </a:pPr>
            <a:r>
              <a:rPr lang="en-US" sz="2100">
                <a:ea typeface="Calibri"/>
                <a:cs typeface="Calibri"/>
              </a:rPr>
              <a:t>You should see the new Approved Daily Rate updated to match the Actual Daily Rate</a:t>
            </a:r>
          </a:p>
          <a:p>
            <a:pPr lvl="1">
              <a:lnSpc>
                <a:spcPct val="90000"/>
              </a:lnSpc>
              <a:buFont typeface="Courier New" panose="020B0604020202020204" pitchFamily="34" charset="0"/>
              <a:buChar char="o"/>
            </a:pPr>
            <a:r>
              <a:rPr lang="en-US" sz="2100">
                <a:ea typeface="Calibri"/>
                <a:cs typeface="Calibri"/>
              </a:rPr>
              <a:t> </a:t>
            </a:r>
            <a:r>
              <a:rPr lang="en-US" sz="2100" b="1">
                <a:ea typeface="Calibri"/>
                <a:cs typeface="Calibri"/>
              </a:rPr>
              <a:t>Submit Reimbursement</a:t>
            </a:r>
          </a:p>
          <a:p>
            <a:pPr lvl="1">
              <a:lnSpc>
                <a:spcPct val="90000"/>
              </a:lnSpc>
              <a:buFont typeface="Courier New" panose="020B0604020202020204" pitchFamily="34" charset="0"/>
              <a:buChar char="o"/>
            </a:pPr>
            <a:endParaRPr lang="en-US" sz="2100">
              <a:ea typeface="Calibri"/>
              <a:cs typeface="Calibri"/>
            </a:endParaRPr>
          </a:p>
          <a:p>
            <a:pPr>
              <a:lnSpc>
                <a:spcPct val="90000"/>
              </a:lnSpc>
            </a:pPr>
            <a:endParaRPr lang="en-US" sz="2500">
              <a:ea typeface="Calibri"/>
              <a:cs typeface="Calibri"/>
            </a:endParaRPr>
          </a:p>
          <a:p>
            <a:pPr marL="0" indent="0">
              <a:lnSpc>
                <a:spcPct val="90000"/>
              </a:lnSpc>
              <a:buNone/>
            </a:pPr>
            <a:endParaRPr lang="en-US" sz="2500">
              <a:ea typeface="Calibri"/>
              <a:cs typeface="Calibri"/>
            </a:endParaRPr>
          </a:p>
          <a:p>
            <a:pPr marL="0" indent="0">
              <a:lnSpc>
                <a:spcPct val="90000"/>
              </a:lnSpc>
              <a:buNone/>
            </a:pPr>
            <a:r>
              <a:rPr lang="en-US" sz="2500">
                <a:ea typeface="Calibri"/>
                <a:cs typeface="Calibri"/>
              </a:rPr>
              <a:t> </a:t>
            </a:r>
          </a:p>
        </p:txBody>
      </p:sp>
      <p:sp>
        <p:nvSpPr>
          <p:cNvPr id="3" name="Title 2">
            <a:extLst>
              <a:ext uri="{FF2B5EF4-FFF2-40B4-BE49-F238E27FC236}">
                <a16:creationId xmlns:a16="http://schemas.microsoft.com/office/drawing/2014/main" id="{77F60271-6468-0A93-08BD-94CEE942CF4E}"/>
              </a:ext>
            </a:extLst>
          </p:cNvPr>
          <p:cNvSpPr>
            <a:spLocks noGrp="1"/>
          </p:cNvSpPr>
          <p:nvPr>
            <p:ph type="title"/>
          </p:nvPr>
        </p:nvSpPr>
        <p:spPr>
          <a:xfrm>
            <a:off x="457200" y="152400"/>
            <a:ext cx="8229600" cy="1143000"/>
          </a:xfrm>
        </p:spPr>
        <p:txBody>
          <a:bodyPr anchor="ctr">
            <a:normAutofit fontScale="90000"/>
          </a:bodyPr>
          <a:lstStyle/>
          <a:p>
            <a:r>
              <a:rPr lang="en-US"/>
              <a:t>RDA Reporting – Service Days, with Amendments</a:t>
            </a:r>
            <a:endParaRPr lang="en-US">
              <a:ea typeface="Calibri"/>
              <a:cs typeface="Calibri"/>
            </a:endParaRPr>
          </a:p>
        </p:txBody>
      </p:sp>
      <p:pic>
        <p:nvPicPr>
          <p:cNvPr id="4" name="Picture 3" descr="A screenshot of a computer screen&#10;&#10;AI-generated content may be incorrect.">
            <a:extLst>
              <a:ext uri="{FF2B5EF4-FFF2-40B4-BE49-F238E27FC236}">
                <a16:creationId xmlns:a16="http://schemas.microsoft.com/office/drawing/2014/main" id="{3AFE7D55-EB48-5F0F-584E-80A07BB1C2EB}"/>
              </a:ext>
            </a:extLst>
          </p:cNvPr>
          <p:cNvPicPr>
            <a:picLocks noChangeAspect="1"/>
          </p:cNvPicPr>
          <p:nvPr/>
        </p:nvPicPr>
        <p:blipFill>
          <a:blip r:embed="rId3"/>
          <a:stretch>
            <a:fillRect/>
          </a:stretch>
        </p:blipFill>
        <p:spPr>
          <a:xfrm>
            <a:off x="5501256" y="1710715"/>
            <a:ext cx="3276887" cy="1433844"/>
          </a:xfrm>
          <a:prstGeom prst="rect">
            <a:avLst/>
          </a:prstGeom>
        </p:spPr>
      </p:pic>
      <p:pic>
        <p:nvPicPr>
          <p:cNvPr id="5" name="Picture 4" descr="A screenshot of a computer screen&#10;&#10;AI-generated content may be incorrect.">
            <a:extLst>
              <a:ext uri="{FF2B5EF4-FFF2-40B4-BE49-F238E27FC236}">
                <a16:creationId xmlns:a16="http://schemas.microsoft.com/office/drawing/2014/main" id="{A4F3AED2-325D-350B-0344-B6A1FF228B30}"/>
              </a:ext>
            </a:extLst>
          </p:cNvPr>
          <p:cNvPicPr>
            <a:picLocks noChangeAspect="1"/>
          </p:cNvPicPr>
          <p:nvPr/>
        </p:nvPicPr>
        <p:blipFill>
          <a:blip r:embed="rId4"/>
          <a:stretch>
            <a:fillRect/>
          </a:stretch>
        </p:blipFill>
        <p:spPr>
          <a:xfrm>
            <a:off x="6201020" y="3272760"/>
            <a:ext cx="1878626" cy="1134602"/>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4D6F3BD1-6655-3EC2-785C-63F4B4E0B79C}"/>
              </a:ext>
            </a:extLst>
          </p:cNvPr>
          <p:cNvPicPr>
            <a:picLocks noChangeAspect="1"/>
          </p:cNvPicPr>
          <p:nvPr/>
        </p:nvPicPr>
        <p:blipFill>
          <a:blip r:embed="rId5"/>
          <a:stretch>
            <a:fillRect/>
          </a:stretch>
        </p:blipFill>
        <p:spPr>
          <a:xfrm>
            <a:off x="5970660" y="4448487"/>
            <a:ext cx="2343929" cy="1678540"/>
          </a:xfrm>
          <a:prstGeom prst="rect">
            <a:avLst/>
          </a:prstGeom>
        </p:spPr>
      </p:pic>
    </p:spTree>
    <p:extLst>
      <p:ext uri="{BB962C8B-B14F-4D97-AF65-F5344CB8AC3E}">
        <p14:creationId xmlns:p14="http://schemas.microsoft.com/office/powerpoint/2010/main" val="3120783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0EB3-CEFC-8B2C-861D-FD6BE6679B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27C7D9-226F-305B-B5CC-ACE78EFC2F23}"/>
              </a:ext>
            </a:extLst>
          </p:cNvPr>
          <p:cNvSpPr>
            <a:spLocks noGrp="1"/>
          </p:cNvSpPr>
          <p:nvPr>
            <p:ph idx="1"/>
          </p:nvPr>
        </p:nvSpPr>
        <p:spPr>
          <a:xfrm>
            <a:off x="457200" y="1600200"/>
            <a:ext cx="4019550" cy="4525963"/>
          </a:xfrm>
        </p:spPr>
        <p:txBody>
          <a:bodyPr vert="horz" lIns="91440" tIns="45720" rIns="91440" bIns="45720" rtlCol="0" anchor="t">
            <a:normAutofit lnSpcReduction="10000"/>
          </a:bodyPr>
          <a:lstStyle/>
          <a:p>
            <a:pPr>
              <a:lnSpc>
                <a:spcPct val="90000"/>
              </a:lnSpc>
            </a:pPr>
            <a:r>
              <a:rPr lang="en-US" sz="2500"/>
              <a:t>Request an amendment using the same steps for:</a:t>
            </a:r>
          </a:p>
          <a:p>
            <a:pPr lvl="1">
              <a:lnSpc>
                <a:spcPct val="90000"/>
              </a:lnSpc>
              <a:buFont typeface="Courier New" panose="020B0604020202020204" pitchFamily="34" charset="0"/>
              <a:buChar char="o"/>
            </a:pPr>
            <a:r>
              <a:rPr lang="en-US" sz="2100"/>
              <a:t>Placement extension</a:t>
            </a:r>
          </a:p>
          <a:p>
            <a:pPr lvl="1">
              <a:lnSpc>
                <a:spcPct val="90000"/>
              </a:lnSpc>
              <a:buFont typeface="Courier New" panose="020B0604020202020204" pitchFamily="34" charset="0"/>
              <a:buChar char="o"/>
            </a:pPr>
            <a:r>
              <a:rPr lang="en-US" sz="2100"/>
              <a:t>Placement change</a:t>
            </a:r>
            <a:endParaRPr lang="en-US" sz="2100">
              <a:ea typeface="Calibri"/>
              <a:cs typeface="Calibri"/>
            </a:endParaRPr>
          </a:p>
          <a:p>
            <a:pPr lvl="1">
              <a:lnSpc>
                <a:spcPct val="90000"/>
              </a:lnSpc>
              <a:buFont typeface="Courier New" panose="020B0604020202020204" pitchFamily="34" charset="0"/>
              <a:buChar char="o"/>
            </a:pPr>
            <a:r>
              <a:rPr lang="en-US" sz="1900"/>
              <a:t>Aftercare</a:t>
            </a:r>
            <a:endParaRPr lang="en-US" sz="2100">
              <a:ea typeface="Calibri"/>
              <a:cs typeface="Calibri"/>
            </a:endParaRPr>
          </a:p>
          <a:p>
            <a:pPr lvl="1">
              <a:lnSpc>
                <a:spcPct val="90000"/>
              </a:lnSpc>
              <a:buFont typeface="Courier New" panose="020B0604020202020204" pitchFamily="34" charset="0"/>
              <a:buChar char="o"/>
            </a:pPr>
            <a:r>
              <a:rPr lang="en-US" sz="2100"/>
              <a:t>Travel</a:t>
            </a:r>
          </a:p>
          <a:p>
            <a:pPr lvl="1">
              <a:lnSpc>
                <a:spcPct val="90000"/>
              </a:lnSpc>
              <a:buFont typeface="Courier New" panose="020B0604020202020204" pitchFamily="34" charset="0"/>
              <a:buChar char="o"/>
            </a:pPr>
            <a:r>
              <a:rPr lang="en-US" sz="2100"/>
              <a:t>Medical services</a:t>
            </a:r>
            <a:endParaRPr lang="en-US" sz="2100">
              <a:ea typeface="Calibri"/>
              <a:cs typeface="Calibri"/>
            </a:endParaRPr>
          </a:p>
          <a:p>
            <a:pPr>
              <a:lnSpc>
                <a:spcPct val="90000"/>
              </a:lnSpc>
            </a:pPr>
            <a:r>
              <a:rPr lang="en-US" sz="2500">
                <a:ea typeface="Calibri"/>
                <a:cs typeface="Calibri"/>
              </a:rPr>
              <a:t>Select the appropriate Amendment Type and write an explanation</a:t>
            </a:r>
          </a:p>
          <a:p>
            <a:pPr>
              <a:lnSpc>
                <a:spcPct val="90000"/>
              </a:lnSpc>
            </a:pPr>
            <a:r>
              <a:rPr lang="en-US" sz="2500">
                <a:ea typeface="Calibri"/>
                <a:cs typeface="Calibri"/>
              </a:rPr>
              <a:t>If applicable, select if this is a one-time or recurring charge</a:t>
            </a:r>
            <a:endParaRPr lang="en-US" sz="2100">
              <a:ea typeface="Calibri"/>
              <a:cs typeface="Calibri"/>
            </a:endParaRPr>
          </a:p>
          <a:p>
            <a:pPr marL="0" indent="0">
              <a:lnSpc>
                <a:spcPct val="90000"/>
              </a:lnSpc>
              <a:buNone/>
            </a:pPr>
            <a:endParaRPr lang="en-US" sz="2500">
              <a:ea typeface="Calibri"/>
              <a:cs typeface="Calibri"/>
            </a:endParaRPr>
          </a:p>
        </p:txBody>
      </p:sp>
      <p:sp>
        <p:nvSpPr>
          <p:cNvPr id="3" name="Title 2">
            <a:extLst>
              <a:ext uri="{FF2B5EF4-FFF2-40B4-BE49-F238E27FC236}">
                <a16:creationId xmlns:a16="http://schemas.microsoft.com/office/drawing/2014/main" id="{B064D201-C436-B85B-A5A4-0ECB4FE21790}"/>
              </a:ext>
            </a:extLst>
          </p:cNvPr>
          <p:cNvSpPr>
            <a:spLocks noGrp="1"/>
          </p:cNvSpPr>
          <p:nvPr>
            <p:ph type="title"/>
          </p:nvPr>
        </p:nvSpPr>
        <p:spPr>
          <a:xfrm>
            <a:off x="457200" y="152400"/>
            <a:ext cx="8229600" cy="1143000"/>
          </a:xfrm>
        </p:spPr>
        <p:txBody>
          <a:bodyPr anchor="ctr">
            <a:normAutofit fontScale="90000"/>
          </a:bodyPr>
          <a:lstStyle/>
          <a:p>
            <a:r>
              <a:rPr lang="en-US"/>
              <a:t>RDA Reporting – Other Amendments</a:t>
            </a:r>
            <a:endParaRPr lang="en-US">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B6894F16-70D3-F69D-77F6-F5E5065B5E67}"/>
              </a:ext>
            </a:extLst>
          </p:cNvPr>
          <p:cNvPicPr>
            <a:picLocks noChangeAspect="1"/>
          </p:cNvPicPr>
          <p:nvPr/>
        </p:nvPicPr>
        <p:blipFill>
          <a:blip r:embed="rId3"/>
          <a:stretch>
            <a:fillRect/>
          </a:stretch>
        </p:blipFill>
        <p:spPr>
          <a:xfrm>
            <a:off x="4435480" y="1627654"/>
            <a:ext cx="3768849" cy="2823852"/>
          </a:xfrm>
          <a:prstGeom prst="rect">
            <a:avLst/>
          </a:prstGeom>
        </p:spPr>
      </p:pic>
      <p:pic>
        <p:nvPicPr>
          <p:cNvPr id="5" name="Picture 4" descr="A screenshot of a computer screen&#10;&#10;AI-generated content may be incorrect.">
            <a:extLst>
              <a:ext uri="{FF2B5EF4-FFF2-40B4-BE49-F238E27FC236}">
                <a16:creationId xmlns:a16="http://schemas.microsoft.com/office/drawing/2014/main" id="{93398B50-6202-910C-AE27-FC0D9806A9D2}"/>
              </a:ext>
            </a:extLst>
          </p:cNvPr>
          <p:cNvPicPr>
            <a:picLocks noChangeAspect="1"/>
          </p:cNvPicPr>
          <p:nvPr/>
        </p:nvPicPr>
        <p:blipFill>
          <a:blip r:embed="rId4"/>
          <a:stretch>
            <a:fillRect/>
          </a:stretch>
        </p:blipFill>
        <p:spPr>
          <a:xfrm>
            <a:off x="5065773" y="4509909"/>
            <a:ext cx="1729776" cy="1317506"/>
          </a:xfrm>
          <a:prstGeom prst="rect">
            <a:avLst/>
          </a:prstGeom>
        </p:spPr>
      </p:pic>
    </p:spTree>
    <p:extLst>
      <p:ext uri="{BB962C8B-B14F-4D97-AF65-F5344CB8AC3E}">
        <p14:creationId xmlns:p14="http://schemas.microsoft.com/office/powerpoint/2010/main" val="3559693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C662B-29B7-A200-34AE-A2F54B871F65}"/>
              </a:ext>
            </a:extLst>
          </p:cNvPr>
          <p:cNvSpPr>
            <a:spLocks noGrp="1"/>
          </p:cNvSpPr>
          <p:nvPr>
            <p:ph idx="1"/>
          </p:nvPr>
        </p:nvSpPr>
        <p:spPr/>
        <p:txBody>
          <a:bodyPr vert="horz" lIns="91440" tIns="45720" rIns="91440" bIns="45720" rtlCol="0" anchor="t">
            <a:normAutofit fontScale="85000" lnSpcReduction="10000"/>
          </a:bodyPr>
          <a:lstStyle/>
          <a:p>
            <a:r>
              <a:rPr lang="en-US">
                <a:ea typeface="Calibri"/>
                <a:cs typeface="Calibri"/>
              </a:rPr>
              <a:t>Once an approved amendment is in place, medical, mental health, or other non-service day charges for an RDA placement are added to a continuous report</a:t>
            </a:r>
          </a:p>
          <a:p>
            <a:r>
              <a:rPr lang="en-US">
                <a:ea typeface="Calibri"/>
                <a:cs typeface="Calibri"/>
              </a:rPr>
              <a:t>Once the sum of charges reaches $500, the report will be eligible to submit </a:t>
            </a:r>
          </a:p>
          <a:p>
            <a:pPr lvl="1">
              <a:buFont typeface="Courier New" panose="020B0604020202020204" pitchFamily="34" charset="0"/>
              <a:buChar char="o"/>
            </a:pPr>
            <a:r>
              <a:rPr lang="en-US">
                <a:ea typeface="Calibri"/>
                <a:cs typeface="Calibri"/>
              </a:rPr>
              <a:t>Other eligible situations, regardless of total $: </a:t>
            </a:r>
          </a:p>
          <a:p>
            <a:pPr lvl="2">
              <a:buFont typeface="Wingdings" panose="020B0604020202020204" pitchFamily="34" charset="0"/>
              <a:buChar char="§"/>
            </a:pPr>
            <a:r>
              <a:rPr lang="en-US">
                <a:ea typeface="Calibri"/>
                <a:cs typeface="Calibri"/>
              </a:rPr>
              <a:t>Final report for a youth who has been discharged</a:t>
            </a:r>
          </a:p>
          <a:p>
            <a:pPr lvl="2">
              <a:buFont typeface="Wingdings" panose="020B0604020202020204" pitchFamily="34" charset="0"/>
              <a:buChar char="§"/>
            </a:pPr>
            <a:r>
              <a:rPr lang="en-US">
                <a:ea typeface="Calibri"/>
                <a:cs typeface="Calibri"/>
              </a:rPr>
              <a:t>End of the fiscal year (September 10th report for August dates of service)</a:t>
            </a:r>
          </a:p>
          <a:p>
            <a:r>
              <a:rPr lang="en-US">
                <a:ea typeface="Calibri"/>
                <a:cs typeface="Calibri"/>
              </a:rPr>
              <a:t>Submit these by the 5th of the month for prompt reimbursement</a:t>
            </a:r>
          </a:p>
          <a:p>
            <a:endParaRPr lang="en-US">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F171CEB2-7CA9-5886-6BD6-9AB49DD8CBE3}"/>
              </a:ext>
            </a:extLst>
          </p:cNvPr>
          <p:cNvSpPr>
            <a:spLocks noGrp="1"/>
          </p:cNvSpPr>
          <p:nvPr>
            <p:ph type="title"/>
          </p:nvPr>
        </p:nvSpPr>
        <p:spPr/>
        <p:txBody>
          <a:bodyPr/>
          <a:lstStyle/>
          <a:p>
            <a:r>
              <a:rPr lang="en-US">
                <a:ea typeface="Calibri"/>
                <a:cs typeface="Calibri"/>
              </a:rPr>
              <a:t>RDA Reporting – Non-service Days</a:t>
            </a:r>
            <a:endParaRPr lang="en-US"/>
          </a:p>
        </p:txBody>
      </p:sp>
    </p:spTree>
    <p:extLst>
      <p:ext uri="{BB962C8B-B14F-4D97-AF65-F5344CB8AC3E}">
        <p14:creationId xmlns:p14="http://schemas.microsoft.com/office/powerpoint/2010/main" val="233262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C86F7-BEAA-490C-9C95-A5FEC112E1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277940-E325-8134-7D0E-2C646B25CC4A}"/>
              </a:ext>
            </a:extLst>
          </p:cNvPr>
          <p:cNvSpPr>
            <a:spLocks noGrp="1"/>
          </p:cNvSpPr>
          <p:nvPr>
            <p:ph idx="1"/>
          </p:nvPr>
        </p:nvSpPr>
        <p:spPr>
          <a:xfrm>
            <a:off x="457200" y="1700840"/>
            <a:ext cx="4117676" cy="4425323"/>
          </a:xfrm>
        </p:spPr>
        <p:txBody>
          <a:bodyPr vert="horz" lIns="91440" tIns="45720" rIns="91440" bIns="45720" rtlCol="0" anchor="t">
            <a:normAutofit/>
          </a:bodyPr>
          <a:lstStyle/>
          <a:p>
            <a:r>
              <a:rPr lang="en-US" b="1">
                <a:ea typeface="Calibri"/>
                <a:cs typeface="Calibri"/>
              </a:rPr>
              <a:t>Reimbursement Request </a:t>
            </a:r>
            <a:r>
              <a:rPr lang="en-US">
                <a:ea typeface="Calibri"/>
                <a:cs typeface="Calibri"/>
              </a:rPr>
              <a:t>menu</a:t>
            </a:r>
          </a:p>
          <a:p>
            <a:pPr marL="0" indent="0">
              <a:buNone/>
            </a:pPr>
            <a:endParaRPr lang="en-US">
              <a:ea typeface="Calibri"/>
              <a:cs typeface="Calibri"/>
            </a:endParaRPr>
          </a:p>
          <a:p>
            <a:pPr marL="0" indent="0">
              <a:buNone/>
            </a:pPr>
            <a:endParaRPr lang="en-US">
              <a:ea typeface="Calibri"/>
              <a:cs typeface="Calibri"/>
            </a:endParaRPr>
          </a:p>
          <a:p>
            <a:r>
              <a:rPr lang="en-US" b="1">
                <a:ea typeface="Calibri"/>
                <a:cs typeface="Calibri"/>
              </a:rPr>
              <a:t>Non-Service Days Reimbursement Request </a:t>
            </a:r>
          </a:p>
          <a:p>
            <a:r>
              <a:rPr lang="en-US" b="1">
                <a:ea typeface="Calibri"/>
                <a:cs typeface="Calibri"/>
              </a:rPr>
              <a:t>Edit</a:t>
            </a:r>
            <a:endParaRPr lang="en-US"/>
          </a:p>
          <a:p>
            <a:endParaRPr lang="en-US">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ADEAEC7F-CF1C-148E-7CDA-D5E06D853478}"/>
              </a:ext>
            </a:extLst>
          </p:cNvPr>
          <p:cNvSpPr>
            <a:spLocks noGrp="1"/>
          </p:cNvSpPr>
          <p:nvPr>
            <p:ph type="title"/>
          </p:nvPr>
        </p:nvSpPr>
        <p:spPr/>
        <p:txBody>
          <a:bodyPr/>
          <a:lstStyle/>
          <a:p>
            <a:r>
              <a:rPr lang="en-US">
                <a:ea typeface="Calibri"/>
                <a:cs typeface="Calibri"/>
              </a:rPr>
              <a:t>RDA Reporting – Non-service Days</a:t>
            </a:r>
            <a:endParaRPr lang="en-US"/>
          </a:p>
        </p:txBody>
      </p:sp>
      <p:pic>
        <p:nvPicPr>
          <p:cNvPr id="4" name="Picture 3" descr="A screenshot of a computer&#10;&#10;AI-generated content may be incorrect.">
            <a:extLst>
              <a:ext uri="{FF2B5EF4-FFF2-40B4-BE49-F238E27FC236}">
                <a16:creationId xmlns:a16="http://schemas.microsoft.com/office/drawing/2014/main" id="{36CDAFB6-DC49-17F1-6338-6602C7044084}"/>
              </a:ext>
            </a:extLst>
          </p:cNvPr>
          <p:cNvPicPr>
            <a:picLocks noChangeAspect="1"/>
          </p:cNvPicPr>
          <p:nvPr/>
        </p:nvPicPr>
        <p:blipFill>
          <a:blip r:embed="rId3"/>
          <a:stretch>
            <a:fillRect/>
          </a:stretch>
        </p:blipFill>
        <p:spPr>
          <a:xfrm>
            <a:off x="4790087" y="1703366"/>
            <a:ext cx="2586222" cy="1961666"/>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F858F6EE-8104-0420-1ACE-6A6D2095396E}"/>
              </a:ext>
            </a:extLst>
          </p:cNvPr>
          <p:cNvPicPr>
            <a:picLocks noChangeAspect="1"/>
          </p:cNvPicPr>
          <p:nvPr/>
        </p:nvPicPr>
        <p:blipFill>
          <a:blip r:embed="rId4"/>
          <a:stretch>
            <a:fillRect/>
          </a:stretch>
        </p:blipFill>
        <p:spPr>
          <a:xfrm>
            <a:off x="4786049" y="3912967"/>
            <a:ext cx="2726126" cy="1751881"/>
          </a:xfrm>
          <a:prstGeom prst="rect">
            <a:avLst/>
          </a:prstGeom>
        </p:spPr>
      </p:pic>
    </p:spTree>
    <p:extLst>
      <p:ext uri="{BB962C8B-B14F-4D97-AF65-F5344CB8AC3E}">
        <p14:creationId xmlns:p14="http://schemas.microsoft.com/office/powerpoint/2010/main" val="33080788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3DA2-1A16-82D8-320C-7CAC6433415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36974-9403-C1A5-0ED1-7D16E7FC0A3C}"/>
              </a:ext>
            </a:extLst>
          </p:cNvPr>
          <p:cNvSpPr>
            <a:spLocks noGrp="1"/>
          </p:cNvSpPr>
          <p:nvPr>
            <p:ph idx="1"/>
          </p:nvPr>
        </p:nvSpPr>
        <p:spPr>
          <a:xfrm>
            <a:off x="457200" y="1710286"/>
            <a:ext cx="3957088" cy="4415877"/>
          </a:xfrm>
        </p:spPr>
        <p:txBody>
          <a:bodyPr vert="horz" lIns="91440" tIns="45720" rIns="91440" bIns="45720" rtlCol="0" anchor="t">
            <a:normAutofit fontScale="92500"/>
          </a:bodyPr>
          <a:lstStyle/>
          <a:p>
            <a:r>
              <a:rPr lang="en-US" b="1">
                <a:ea typeface="Calibri"/>
                <a:cs typeface="Calibri"/>
              </a:rPr>
              <a:t>Add Expense</a:t>
            </a:r>
          </a:p>
          <a:p>
            <a:pPr lvl="1">
              <a:buFont typeface="Courier New" panose="020B0604020202020204" pitchFamily="34" charset="0"/>
              <a:buChar char="o"/>
            </a:pPr>
            <a:r>
              <a:rPr lang="en-US">
                <a:ea typeface="Calibri"/>
                <a:cs typeface="Calibri"/>
              </a:rPr>
              <a:t>Choose category that fits best</a:t>
            </a:r>
          </a:p>
          <a:p>
            <a:pPr lvl="1">
              <a:buFont typeface="Courier New" panose="020B0604020202020204" pitchFamily="34" charset="0"/>
              <a:buChar char="o"/>
            </a:pPr>
            <a:r>
              <a:rPr lang="en-US">
                <a:ea typeface="Calibri"/>
                <a:cs typeface="Calibri"/>
              </a:rPr>
              <a:t>Enter brief description for charges</a:t>
            </a:r>
          </a:p>
          <a:p>
            <a:r>
              <a:rPr lang="en-US" b="1">
                <a:ea typeface="Calibri"/>
                <a:cs typeface="Calibri"/>
              </a:rPr>
              <a:t>Save </a:t>
            </a:r>
            <a:r>
              <a:rPr lang="en-US">
                <a:ea typeface="Calibri"/>
                <a:cs typeface="Calibri"/>
              </a:rPr>
              <a:t>pop-up, confirm that you see it added to the running list</a:t>
            </a:r>
          </a:p>
          <a:p>
            <a:r>
              <a:rPr lang="en-US" b="1">
                <a:ea typeface="Calibri"/>
                <a:cs typeface="Calibri"/>
              </a:rPr>
              <a:t>Submit</a:t>
            </a:r>
            <a:r>
              <a:rPr lang="en-US">
                <a:ea typeface="Calibri"/>
                <a:cs typeface="Calibri"/>
              </a:rPr>
              <a:t> if eligible </a:t>
            </a:r>
          </a:p>
          <a:p>
            <a:endParaRPr lang="en-US">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A5FF6909-4370-332E-9CF4-F53FC105FACC}"/>
              </a:ext>
            </a:extLst>
          </p:cNvPr>
          <p:cNvSpPr>
            <a:spLocks noGrp="1"/>
          </p:cNvSpPr>
          <p:nvPr>
            <p:ph type="title"/>
          </p:nvPr>
        </p:nvSpPr>
        <p:spPr/>
        <p:txBody>
          <a:bodyPr/>
          <a:lstStyle/>
          <a:p>
            <a:r>
              <a:rPr lang="en-US">
                <a:ea typeface="Calibri"/>
                <a:cs typeface="Calibri"/>
              </a:rPr>
              <a:t>RDA Reporting – Non-service Days</a:t>
            </a:r>
            <a:endParaRPr lang="en-US"/>
          </a:p>
        </p:txBody>
      </p:sp>
      <p:pic>
        <p:nvPicPr>
          <p:cNvPr id="5" name="Picture 4" descr="A screenshot of a computer&#10;&#10;AI-generated content may be incorrect.">
            <a:extLst>
              <a:ext uri="{FF2B5EF4-FFF2-40B4-BE49-F238E27FC236}">
                <a16:creationId xmlns:a16="http://schemas.microsoft.com/office/drawing/2014/main" id="{087CA602-0791-26C1-744F-1288259D0D6A}"/>
              </a:ext>
            </a:extLst>
          </p:cNvPr>
          <p:cNvPicPr>
            <a:picLocks noChangeAspect="1"/>
          </p:cNvPicPr>
          <p:nvPr/>
        </p:nvPicPr>
        <p:blipFill>
          <a:blip r:embed="rId3"/>
          <a:stretch>
            <a:fillRect/>
          </a:stretch>
        </p:blipFill>
        <p:spPr>
          <a:xfrm>
            <a:off x="4907237" y="1702277"/>
            <a:ext cx="2182304" cy="2382869"/>
          </a:xfrm>
          <a:prstGeom prst="rect">
            <a:avLst/>
          </a:prstGeom>
        </p:spPr>
      </p:pic>
      <p:pic>
        <p:nvPicPr>
          <p:cNvPr id="6" name="Picture 5" descr="A screenshot of a computer screen&#10;&#10;AI-generated content may be incorrect.">
            <a:extLst>
              <a:ext uri="{FF2B5EF4-FFF2-40B4-BE49-F238E27FC236}">
                <a16:creationId xmlns:a16="http://schemas.microsoft.com/office/drawing/2014/main" id="{8D254E7B-7227-1DAE-384A-BF99A6E28F5E}"/>
              </a:ext>
            </a:extLst>
          </p:cNvPr>
          <p:cNvPicPr>
            <a:picLocks noChangeAspect="1"/>
          </p:cNvPicPr>
          <p:nvPr/>
        </p:nvPicPr>
        <p:blipFill>
          <a:blip r:embed="rId4"/>
          <a:stretch>
            <a:fillRect/>
          </a:stretch>
        </p:blipFill>
        <p:spPr>
          <a:xfrm>
            <a:off x="4572593" y="4182875"/>
            <a:ext cx="3781246" cy="2069246"/>
          </a:xfrm>
          <a:prstGeom prst="rect">
            <a:avLst/>
          </a:prstGeom>
        </p:spPr>
      </p:pic>
    </p:spTree>
    <p:extLst>
      <p:ext uri="{BB962C8B-B14F-4D97-AF65-F5344CB8AC3E}">
        <p14:creationId xmlns:p14="http://schemas.microsoft.com/office/powerpoint/2010/main" val="65554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State Aid Grant: Sources</a:t>
            </a:r>
          </a:p>
        </p:txBody>
      </p:sp>
      <p:sp>
        <p:nvSpPr>
          <p:cNvPr id="3" name="Content Placeholder 2"/>
          <p:cNvSpPr>
            <a:spLocks noGrp="1"/>
          </p:cNvSpPr>
          <p:nvPr>
            <p:ph idx="1"/>
          </p:nvPr>
        </p:nvSpPr>
        <p:spPr>
          <a:xfrm>
            <a:off x="457200" y="1966823"/>
            <a:ext cx="8229600" cy="4121516"/>
          </a:xfrm>
        </p:spPr>
        <p:txBody>
          <a:bodyPr vert="horz" lIns="91440" tIns="45720" rIns="91440" bIns="45720" rtlCol="0" anchor="t">
            <a:normAutofit fontScale="92500" lnSpcReduction="20000"/>
          </a:bodyPr>
          <a:lstStyle/>
          <a:p>
            <a:pPr marL="0" indent="0">
              <a:buNone/>
            </a:pPr>
            <a:r>
              <a:rPr lang="en-US">
                <a:ea typeface="Calibri"/>
                <a:cs typeface="Calibri"/>
              </a:rPr>
              <a:t>The Five Funding Sources:</a:t>
            </a:r>
          </a:p>
          <a:p>
            <a:r>
              <a:rPr lang="en-US" sz="3100"/>
              <a:t>Basic Probation Services (BPS)</a:t>
            </a:r>
            <a:endParaRPr lang="en-US" sz="3100">
              <a:ea typeface="Calibri"/>
              <a:cs typeface="Calibri"/>
            </a:endParaRPr>
          </a:p>
          <a:p>
            <a:r>
              <a:rPr lang="en-US" sz="3100"/>
              <a:t>Community Programs (CP)</a:t>
            </a:r>
            <a:endParaRPr lang="en-US" sz="3100">
              <a:ea typeface="Calibri"/>
              <a:cs typeface="Calibri"/>
            </a:endParaRPr>
          </a:p>
          <a:p>
            <a:r>
              <a:rPr lang="en-US" sz="3100"/>
              <a:t>Pre &amp; Post Adjudication (PPA)</a:t>
            </a:r>
            <a:endParaRPr lang="en-US" sz="3100">
              <a:ea typeface="Calibri"/>
              <a:cs typeface="Calibri"/>
            </a:endParaRPr>
          </a:p>
          <a:p>
            <a:r>
              <a:rPr lang="en-US" sz="3100"/>
              <a:t>Commitment Diversion (CD)</a:t>
            </a:r>
            <a:endParaRPr lang="en-US" sz="3100">
              <a:ea typeface="Calibri"/>
              <a:cs typeface="Calibri"/>
            </a:endParaRPr>
          </a:p>
          <a:p>
            <a:r>
              <a:rPr lang="en-US" sz="3100"/>
              <a:t>Mental Health (MHS)</a:t>
            </a:r>
            <a:br>
              <a:rPr lang="en-US"/>
            </a:br>
            <a:endParaRPr lang="en-US" sz="3100"/>
          </a:p>
          <a:p>
            <a:pPr marL="0" indent="0">
              <a:buNone/>
            </a:pPr>
            <a:r>
              <a:rPr lang="en-US"/>
              <a:t>Funds are allocated from appropriations approved by the State Legislature</a:t>
            </a:r>
            <a:endParaRPr lang="en-US">
              <a:ea typeface="Calibri"/>
              <a:cs typeface="Calibri"/>
            </a:endParaRPr>
          </a:p>
          <a:p>
            <a:pPr marL="457200" lvl="1" indent="0">
              <a:buNone/>
            </a:pPr>
            <a:endParaRPr lang="en-US"/>
          </a:p>
          <a:p>
            <a:endParaRPr lang="en-US"/>
          </a:p>
          <a:p>
            <a:endParaRPr lang="en-US"/>
          </a:p>
        </p:txBody>
      </p:sp>
    </p:spTree>
    <p:extLst>
      <p:ext uri="{BB962C8B-B14F-4D97-AF65-F5344CB8AC3E}">
        <p14:creationId xmlns:p14="http://schemas.microsoft.com/office/powerpoint/2010/main" val="16190193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7E3ED-1325-9D6A-8AD8-5C18B4700F8F}"/>
              </a:ext>
            </a:extLst>
          </p:cNvPr>
          <p:cNvSpPr>
            <a:spLocks noGrp="1"/>
          </p:cNvSpPr>
          <p:nvPr>
            <p:ph idx="1"/>
          </p:nvPr>
        </p:nvSpPr>
        <p:spPr/>
        <p:txBody>
          <a:bodyPr vert="horz" lIns="91440" tIns="45720" rIns="91440" bIns="45720" rtlCol="0" anchor="t">
            <a:normAutofit/>
          </a:bodyPr>
          <a:lstStyle/>
          <a:p>
            <a:r>
              <a:rPr lang="en-US">
                <a:ea typeface="Calibri"/>
                <a:cs typeface="Calibri"/>
              </a:rPr>
              <a:t>Some common mistakes that can delay reimbursement include:</a:t>
            </a:r>
            <a:endParaRPr lang="en-US"/>
          </a:p>
          <a:p>
            <a:pPr lvl="1">
              <a:buFont typeface="Courier New" panose="020B0604020202020204" pitchFamily="34" charset="0"/>
              <a:buChar char="o"/>
            </a:pPr>
            <a:r>
              <a:rPr lang="en-US">
                <a:ea typeface="Calibri"/>
                <a:cs typeface="Calibri"/>
              </a:rPr>
              <a:t>Entering the wrong dates </a:t>
            </a:r>
          </a:p>
          <a:p>
            <a:pPr lvl="1">
              <a:buFont typeface="Courier New" panose="020B0604020202020204" pitchFamily="34" charset="0"/>
              <a:buChar char="o"/>
            </a:pPr>
            <a:r>
              <a:rPr lang="en-US">
                <a:ea typeface="Calibri"/>
                <a:cs typeface="Calibri"/>
              </a:rPr>
              <a:t>Submitting after the 10th of the month </a:t>
            </a:r>
          </a:p>
          <a:p>
            <a:pPr lvl="2">
              <a:buFont typeface="Wingdings" panose="020B0604020202020204" pitchFamily="34" charset="0"/>
              <a:buChar char="§"/>
            </a:pPr>
            <a:r>
              <a:rPr lang="en-US">
                <a:ea typeface="Calibri"/>
                <a:cs typeface="Calibri"/>
              </a:rPr>
              <a:t>5th for Daily Rate Changes or Non-Service Day reports</a:t>
            </a:r>
          </a:p>
          <a:p>
            <a:pPr lvl="1">
              <a:buFont typeface="Courier New" panose="020B0604020202020204" pitchFamily="34" charset="0"/>
              <a:buChar char="o"/>
            </a:pPr>
            <a:r>
              <a:rPr lang="en-US">
                <a:ea typeface="Calibri"/>
                <a:cs typeface="Calibri"/>
              </a:rPr>
              <a:t>Not entering the Actual Daily Rate or leaving items blank</a:t>
            </a:r>
          </a:p>
        </p:txBody>
      </p:sp>
      <p:sp>
        <p:nvSpPr>
          <p:cNvPr id="3" name="Title 2">
            <a:extLst>
              <a:ext uri="{FF2B5EF4-FFF2-40B4-BE49-F238E27FC236}">
                <a16:creationId xmlns:a16="http://schemas.microsoft.com/office/drawing/2014/main" id="{26A53CB4-A900-17C0-0DBC-A93DBA777B5E}"/>
              </a:ext>
            </a:extLst>
          </p:cNvPr>
          <p:cNvSpPr>
            <a:spLocks noGrp="1"/>
          </p:cNvSpPr>
          <p:nvPr>
            <p:ph type="title"/>
          </p:nvPr>
        </p:nvSpPr>
        <p:spPr/>
        <p:txBody>
          <a:bodyPr/>
          <a:lstStyle/>
          <a:p>
            <a:r>
              <a:rPr lang="en-US">
                <a:ea typeface="Calibri"/>
                <a:cs typeface="Calibri"/>
              </a:rPr>
              <a:t>Tips for RDA Reports</a:t>
            </a:r>
          </a:p>
        </p:txBody>
      </p:sp>
    </p:spTree>
    <p:extLst>
      <p:ext uri="{BB962C8B-B14F-4D97-AF65-F5344CB8AC3E}">
        <p14:creationId xmlns:p14="http://schemas.microsoft.com/office/powerpoint/2010/main" val="320330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09306" y="76200"/>
            <a:ext cx="6525388" cy="387054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18986" y="3685309"/>
            <a:ext cx="2919514" cy="3172691"/>
          </a:xfrm>
        </p:spPr>
        <p:txBody>
          <a:bodyPr anchor="ctr">
            <a:normAutofit/>
          </a:bodyPr>
          <a:lstStyle/>
          <a:p>
            <a:pPr marL="36576" indent="0" algn="ctr">
              <a:buNone/>
            </a:pPr>
            <a:r>
              <a:rPr lang="en-US" sz="1600" b="1"/>
              <a:t>Brandi Wagner</a:t>
            </a:r>
            <a:br>
              <a:rPr lang="en-US" sz="1600"/>
            </a:br>
            <a:r>
              <a:rPr lang="en-US" sz="1600"/>
              <a:t>County Grants Fiscal Manager </a:t>
            </a:r>
          </a:p>
          <a:p>
            <a:pPr marL="36576" indent="0" algn="ctr">
              <a:buNone/>
            </a:pPr>
            <a:r>
              <a:rPr lang="en-US" sz="1600"/>
              <a:t>512-596-7982</a:t>
            </a:r>
          </a:p>
          <a:p>
            <a:pPr marL="36576" indent="0" algn="ctr">
              <a:buNone/>
            </a:pPr>
            <a:r>
              <a:rPr lang="en-US" sz="1600"/>
              <a:t>Brandi.Wagner@TJJD.Texas.gov</a:t>
            </a:r>
          </a:p>
        </p:txBody>
      </p:sp>
      <p:sp>
        <p:nvSpPr>
          <p:cNvPr id="6" name="Content Placeholder 2"/>
          <p:cNvSpPr txBox="1">
            <a:spLocks/>
          </p:cNvSpPr>
          <p:nvPr/>
        </p:nvSpPr>
        <p:spPr>
          <a:xfrm>
            <a:off x="3238500" y="3584863"/>
            <a:ext cx="2667000" cy="3373582"/>
          </a:xfrm>
          <a:prstGeom prst="rect">
            <a:avLst/>
          </a:prstGeom>
        </p:spPr>
        <p:txBody>
          <a:bodyPr vert="horz" anchor="ctr">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endParaRPr lang="en-US" sz="1400"/>
          </a:p>
        </p:txBody>
      </p:sp>
      <p:sp>
        <p:nvSpPr>
          <p:cNvPr id="7" name="Content Placeholder 2">
            <a:extLst>
              <a:ext uri="{FF2B5EF4-FFF2-40B4-BE49-F238E27FC236}">
                <a16:creationId xmlns:a16="http://schemas.microsoft.com/office/drawing/2014/main" id="{9AC87347-A842-4A00-A187-BF18423D91D1}"/>
              </a:ext>
            </a:extLst>
          </p:cNvPr>
          <p:cNvSpPr txBox="1">
            <a:spLocks/>
          </p:cNvSpPr>
          <p:nvPr/>
        </p:nvSpPr>
        <p:spPr>
          <a:xfrm>
            <a:off x="5562600" y="3733800"/>
            <a:ext cx="3200400" cy="3124200"/>
          </a:xfrm>
          <a:prstGeom prst="rect">
            <a:avLst/>
          </a:prstGeom>
        </p:spPr>
        <p:txBody>
          <a:bodyPr vert="horz" anchor="ctr">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gn="ctr">
              <a:buNone/>
            </a:pPr>
            <a:r>
              <a:rPr lang="en-US" sz="1600" b="1"/>
              <a:t>Kristin Hammock</a:t>
            </a:r>
          </a:p>
          <a:p>
            <a:pPr marL="36576" indent="0" algn="ctr">
              <a:buNone/>
            </a:pPr>
            <a:r>
              <a:rPr lang="en-US" sz="1600"/>
              <a:t>County Grants Fiscal Administrator</a:t>
            </a:r>
          </a:p>
          <a:p>
            <a:pPr marL="36576" indent="0" algn="ctr">
              <a:buNone/>
            </a:pPr>
            <a:r>
              <a:rPr lang="en-US" sz="1600"/>
              <a:t>512-466-2229</a:t>
            </a:r>
          </a:p>
          <a:p>
            <a:pPr marL="36576" indent="0" algn="ctr">
              <a:buNone/>
            </a:pPr>
            <a:r>
              <a:rPr lang="en-US" sz="1600"/>
              <a:t>Kristin.M.Hammock@TJJD.Texas.gov</a:t>
            </a:r>
          </a:p>
        </p:txBody>
      </p:sp>
    </p:spTree>
    <p:extLst>
      <p:ext uri="{BB962C8B-B14F-4D97-AF65-F5344CB8AC3E}">
        <p14:creationId xmlns:p14="http://schemas.microsoft.com/office/powerpoint/2010/main" val="141353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818D93-8885-3BCE-27A4-6A5E1A4F3A7B}"/>
              </a:ext>
            </a:extLst>
          </p:cNvPr>
          <p:cNvSpPr>
            <a:spLocks noGrp="1"/>
          </p:cNvSpPr>
          <p:nvPr>
            <p:ph idx="1"/>
          </p:nvPr>
        </p:nvSpPr>
        <p:spPr/>
        <p:txBody>
          <a:bodyPr vert="horz" lIns="91440" tIns="45720" rIns="91440" bIns="45720" rtlCol="0" anchor="t">
            <a:normAutofit lnSpcReduction="10000"/>
          </a:bodyPr>
          <a:lstStyle/>
          <a:p>
            <a:r>
              <a:rPr lang="en-US" sz="2000" b="1">
                <a:ea typeface="Calibri"/>
                <a:cs typeface="Calibri"/>
              </a:rPr>
              <a:t>Discretionary State Aid (DSA) Grant</a:t>
            </a:r>
          </a:p>
          <a:p>
            <a:pPr lvl="1"/>
            <a:r>
              <a:rPr lang="en-US" sz="2000">
                <a:ea typeface="Calibri"/>
                <a:cs typeface="Calibri"/>
              </a:rPr>
              <a:t>Requires a detailed grant proposal submitted to the Regionalization Team at TJJD. </a:t>
            </a:r>
            <a:endParaRPr lang="en-US" sz="1700">
              <a:ea typeface="Calibri"/>
              <a:cs typeface="Calibri"/>
            </a:endParaRPr>
          </a:p>
          <a:p>
            <a:pPr lvl="1"/>
            <a:r>
              <a:rPr lang="en-US" sz="2000">
                <a:ea typeface="Calibri"/>
                <a:cs typeface="Calibri"/>
              </a:rPr>
              <a:t>DSA grants are intended to meet a specific need, can focus on prevention &amp; intervention, residential services, detention services, or community programs.</a:t>
            </a:r>
            <a:endParaRPr lang="en-US" sz="1700">
              <a:ea typeface="Calibri"/>
              <a:cs typeface="Calibri"/>
            </a:endParaRPr>
          </a:p>
          <a:p>
            <a:pPr lvl="1"/>
            <a:r>
              <a:rPr lang="en-US" sz="2000">
                <a:ea typeface="Calibri"/>
                <a:cs typeface="Calibri"/>
              </a:rPr>
              <a:t>Lump sum payments typically made at the start of the fiscal year. </a:t>
            </a:r>
          </a:p>
          <a:p>
            <a:r>
              <a:rPr lang="en-US" sz="2000" b="1">
                <a:ea typeface="Calibri"/>
                <a:cs typeface="Calibri"/>
              </a:rPr>
              <a:t>Supplemental and Emergent Grant (S&amp;E)</a:t>
            </a:r>
          </a:p>
          <a:p>
            <a:pPr lvl="1"/>
            <a:r>
              <a:rPr lang="en-US" sz="2000">
                <a:ea typeface="Calibri"/>
                <a:cs typeface="Calibri"/>
              </a:rPr>
              <a:t>Apply with your Regional Council. </a:t>
            </a:r>
          </a:p>
          <a:p>
            <a:pPr lvl="1"/>
            <a:r>
              <a:rPr lang="en-US" sz="2000">
                <a:ea typeface="Calibri"/>
                <a:cs typeface="Calibri"/>
              </a:rPr>
              <a:t>Used to cover unexpected or expanding costs. </a:t>
            </a:r>
          </a:p>
          <a:p>
            <a:pPr lvl="1"/>
            <a:r>
              <a:rPr lang="en-US" sz="2000">
                <a:ea typeface="Calibri"/>
                <a:cs typeface="Calibri"/>
              </a:rPr>
              <a:t>Paid in a lump sum by TJJD, after approval </a:t>
            </a:r>
          </a:p>
          <a:p>
            <a:pPr lvl="1"/>
            <a:endParaRPr lang="en-US" sz="2000">
              <a:ea typeface="Calibri"/>
              <a:cs typeface="Calibri"/>
            </a:endParaRPr>
          </a:p>
          <a:p>
            <a:pPr marL="57150" indent="0">
              <a:buNone/>
            </a:pPr>
            <a:r>
              <a:rPr lang="en-US" sz="2000">
                <a:ea typeface="Calibri"/>
                <a:cs typeface="Calibri"/>
              </a:rPr>
              <a:t>All grant details can be found under Targeted Grants forms at </a:t>
            </a:r>
            <a:r>
              <a:rPr lang="en-US" sz="2000">
                <a:ea typeface="+mn-lt"/>
                <a:cs typeface="+mn-lt"/>
                <a:hlinkClick r:id="rId3"/>
              </a:rPr>
              <a:t>https://www.tjjd.texas.gov/continuum-of-care/documents/</a:t>
            </a:r>
            <a:r>
              <a:rPr lang="en-US" sz="2000">
                <a:ea typeface="+mn-lt"/>
                <a:cs typeface="+mn-lt"/>
              </a:rPr>
              <a:t> </a:t>
            </a:r>
          </a:p>
          <a:p>
            <a:pPr marL="57150" indent="0">
              <a:buNone/>
            </a:pPr>
            <a:endParaRPr lang="en-US" sz="2400">
              <a:ea typeface="Calibri"/>
              <a:cs typeface="Calibri"/>
            </a:endParaRPr>
          </a:p>
          <a:p>
            <a:pPr lvl="1"/>
            <a:endParaRPr lang="en-US" sz="2000">
              <a:ea typeface="Calibri"/>
              <a:cs typeface="Calibri"/>
            </a:endParaRPr>
          </a:p>
          <a:p>
            <a:pPr lvl="1"/>
            <a:endParaRPr lang="en-US">
              <a:ea typeface="Calibri"/>
              <a:cs typeface="Calibri"/>
            </a:endParaRPr>
          </a:p>
          <a:p>
            <a:pPr lvl="1"/>
            <a:endParaRPr lang="en-US" sz="2000">
              <a:ea typeface="Calibri"/>
              <a:cs typeface="Calibri"/>
            </a:endParaRPr>
          </a:p>
        </p:txBody>
      </p:sp>
      <p:sp>
        <p:nvSpPr>
          <p:cNvPr id="3" name="Title 2">
            <a:extLst>
              <a:ext uri="{FF2B5EF4-FFF2-40B4-BE49-F238E27FC236}">
                <a16:creationId xmlns:a16="http://schemas.microsoft.com/office/drawing/2014/main" id="{711E5F79-01E4-EE29-867B-E87DC293F746}"/>
              </a:ext>
            </a:extLst>
          </p:cNvPr>
          <p:cNvSpPr>
            <a:spLocks noGrp="1"/>
          </p:cNvSpPr>
          <p:nvPr>
            <p:ph type="title"/>
          </p:nvPr>
        </p:nvSpPr>
        <p:spPr/>
        <p:txBody>
          <a:bodyPr>
            <a:normAutofit fontScale="90000"/>
          </a:bodyPr>
          <a:lstStyle/>
          <a:p>
            <a:r>
              <a:rPr lang="en-US">
                <a:ea typeface="Calibri"/>
                <a:cs typeface="Calibri"/>
              </a:rPr>
              <a:t>Discretionary Grants and other funding sources</a:t>
            </a:r>
            <a:endParaRPr lang="en-US"/>
          </a:p>
        </p:txBody>
      </p:sp>
    </p:spTree>
    <p:extLst>
      <p:ext uri="{BB962C8B-B14F-4D97-AF65-F5344CB8AC3E}">
        <p14:creationId xmlns:p14="http://schemas.microsoft.com/office/powerpoint/2010/main" val="4105952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a:t>Grants: Additional Funds &amp; Programs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sz="2000" b="1"/>
              <a:t>Salary Adjustment Grant  (SAG in FLUXX, SALADJ on payments)</a:t>
            </a:r>
            <a:endParaRPr lang="en-US" sz="2000" b="1">
              <a:ea typeface="Calibri"/>
              <a:cs typeface="Calibri"/>
            </a:endParaRPr>
          </a:p>
          <a:p>
            <a:r>
              <a:rPr lang="en-US" sz="2000"/>
              <a:t>Paid in a lump sum at the beginning of the fiscal year. </a:t>
            </a:r>
            <a:endParaRPr lang="en-US" sz="2000">
              <a:ea typeface="Calibri"/>
              <a:cs typeface="Calibri"/>
            </a:endParaRPr>
          </a:p>
          <a:p>
            <a:r>
              <a:rPr lang="en-US" sz="2000"/>
              <a:t>Increases funding for the salaries of Caseload Carrying employees, and Mental Health Professionals. </a:t>
            </a:r>
            <a:endParaRPr lang="en-US" sz="2000">
              <a:ea typeface="Calibri"/>
              <a:cs typeface="Calibri"/>
            </a:endParaRPr>
          </a:p>
          <a:p>
            <a:r>
              <a:rPr lang="en-US" sz="2000"/>
              <a:t>20% of this funding can be applied toward fringe costs. </a:t>
            </a:r>
            <a:endParaRPr lang="en-US" sz="2000">
              <a:ea typeface="Calibri"/>
              <a:cs typeface="Calibri"/>
            </a:endParaRPr>
          </a:p>
          <a:p>
            <a:pPr marL="0" indent="0">
              <a:buNone/>
            </a:pPr>
            <a:endParaRPr lang="en-US" sz="2000" b="1">
              <a:ea typeface="Calibri"/>
              <a:cs typeface="Calibri"/>
            </a:endParaRPr>
          </a:p>
          <a:p>
            <a:pPr marL="0" indent="0">
              <a:buNone/>
            </a:pPr>
            <a:r>
              <a:rPr lang="en-US" sz="2000" b="1">
                <a:ea typeface="Calibri"/>
                <a:cs typeface="Calibri"/>
              </a:rPr>
              <a:t>PREA Audit Assistance</a:t>
            </a:r>
          </a:p>
          <a:p>
            <a:r>
              <a:rPr lang="en-US" sz="2000">
                <a:ea typeface="Calibri"/>
                <a:cs typeface="Calibri"/>
              </a:rPr>
              <a:t>Pays the entire cost of a PREA Audit. </a:t>
            </a:r>
          </a:p>
          <a:p>
            <a:r>
              <a:rPr lang="en-US" sz="2000">
                <a:ea typeface="Calibri"/>
                <a:cs typeface="Calibri"/>
              </a:rPr>
              <a:t>Available whenever you need to renew </a:t>
            </a:r>
          </a:p>
          <a:p>
            <a:r>
              <a:rPr lang="en-US" sz="2000">
                <a:ea typeface="Calibri"/>
                <a:cs typeface="Calibri"/>
              </a:rPr>
              <a:t>Apply for these funds in </a:t>
            </a:r>
            <a:r>
              <a:rPr lang="en-US" sz="2000" err="1">
                <a:ea typeface="Calibri"/>
                <a:cs typeface="Calibri"/>
              </a:rPr>
              <a:t>Fluxx</a:t>
            </a:r>
            <a:r>
              <a:rPr lang="en-US" sz="2000">
                <a:ea typeface="Calibri"/>
                <a:cs typeface="Calibri"/>
              </a:rPr>
              <a:t>. </a:t>
            </a:r>
          </a:p>
          <a:p>
            <a:pPr marL="0" indent="0">
              <a:buNone/>
            </a:pPr>
            <a:endParaRPr lang="en-US" sz="2000" b="1">
              <a:solidFill>
                <a:srgbClr val="000000"/>
              </a:solidFill>
              <a:ea typeface="Calibri"/>
              <a:cs typeface="Calibri"/>
            </a:endParaRPr>
          </a:p>
          <a:p>
            <a:pPr marL="0" indent="0">
              <a:buNone/>
            </a:pPr>
            <a:endParaRPr lang="en-US" sz="2000" b="1">
              <a:ea typeface="Calibri"/>
              <a:cs typeface="Calibri"/>
            </a:endParaRPr>
          </a:p>
        </p:txBody>
      </p:sp>
    </p:spTree>
    <p:extLst>
      <p:ext uri="{BB962C8B-B14F-4D97-AF65-F5344CB8AC3E}">
        <p14:creationId xmlns:p14="http://schemas.microsoft.com/office/powerpoint/2010/main" val="100579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7D52C6-387D-8268-4424-85195081BB5F}"/>
              </a:ext>
            </a:extLst>
          </p:cNvPr>
          <p:cNvSpPr>
            <a:spLocks noGrp="1"/>
          </p:cNvSpPr>
          <p:nvPr>
            <p:ph idx="1"/>
          </p:nvPr>
        </p:nvSpPr>
        <p:spPr/>
        <p:txBody>
          <a:bodyPr vert="horz" lIns="91440" tIns="45720" rIns="91440" bIns="45720" rtlCol="0" anchor="t">
            <a:normAutofit/>
          </a:bodyPr>
          <a:lstStyle/>
          <a:p>
            <a:pPr marL="0" indent="0">
              <a:buNone/>
            </a:pPr>
            <a:r>
              <a:rPr lang="en-US" sz="2000" b="1">
                <a:ea typeface="Calibri"/>
                <a:cs typeface="Calibri"/>
              </a:rPr>
              <a:t>Juvenile Justice Alternative Education Program (JJAEP)</a:t>
            </a:r>
            <a:endParaRPr lang="en-US" sz="2000">
              <a:ea typeface="Calibri"/>
              <a:cs typeface="Calibri"/>
            </a:endParaRPr>
          </a:p>
          <a:p>
            <a:pPr marL="0" indent="0">
              <a:buNone/>
            </a:pPr>
            <a:r>
              <a:rPr lang="en-US" sz="2000">
                <a:ea typeface="Calibri"/>
                <a:cs typeface="Calibri"/>
              </a:rPr>
              <a:t>Helps reimburse departments that run a JJAEP for the education of kids that have been expelled from their home campus. </a:t>
            </a:r>
            <a:endParaRPr lang="en-US" sz="1600" b="1">
              <a:ea typeface="Calibri"/>
              <a:cs typeface="Calibri"/>
            </a:endParaRPr>
          </a:p>
          <a:p>
            <a:r>
              <a:rPr lang="en-US" sz="1800">
                <a:ea typeface="Calibri"/>
                <a:cs typeface="Calibri"/>
              </a:rPr>
              <a:t>Students are assigned to a JJAEP program as a result of violating Texas Education Code Chapter 37 listed offenses</a:t>
            </a:r>
          </a:p>
          <a:p>
            <a:pPr marL="0" indent="0">
              <a:buNone/>
            </a:pPr>
            <a:endParaRPr lang="en-US" sz="1600">
              <a:ea typeface="Calibri"/>
              <a:cs typeface="Calibri"/>
            </a:endParaRPr>
          </a:p>
          <a:p>
            <a:pPr marL="57150" indent="0">
              <a:spcBef>
                <a:spcPts val="0"/>
              </a:spcBef>
              <a:spcAft>
                <a:spcPts val="300"/>
              </a:spcAft>
              <a:buNone/>
            </a:pPr>
            <a:r>
              <a:rPr lang="en-US" sz="2200" b="1">
                <a:ea typeface="Calibri"/>
                <a:cs typeface="Calibri"/>
              </a:rPr>
              <a:t>Two Program Types:</a:t>
            </a:r>
          </a:p>
          <a:p>
            <a:pPr>
              <a:buFont typeface="Arial"/>
              <a:buChar char="•"/>
            </a:pPr>
            <a:r>
              <a:rPr lang="en-US" sz="2000" b="1">
                <a:ea typeface="Calibri"/>
                <a:cs typeface="Calibri"/>
              </a:rPr>
              <a:t>Mandatory</a:t>
            </a:r>
            <a:r>
              <a:rPr lang="en-US" sz="2000">
                <a:ea typeface="Calibri"/>
                <a:cs typeface="Calibri"/>
              </a:rPr>
              <a:t>: Counties with population of more than 125,000</a:t>
            </a:r>
          </a:p>
          <a:p>
            <a:pPr lvl="1">
              <a:buFont typeface="Courier New"/>
              <a:buChar char="o"/>
            </a:pPr>
            <a:r>
              <a:rPr lang="en-US" sz="1600">
                <a:ea typeface="Calibri"/>
                <a:cs typeface="Calibri"/>
              </a:rPr>
              <a:t>Monthly/quarterly</a:t>
            </a:r>
          </a:p>
          <a:p>
            <a:pPr>
              <a:buFont typeface="Arial"/>
              <a:buChar char="•"/>
            </a:pPr>
            <a:r>
              <a:rPr lang="en-US" sz="2000" b="1">
                <a:ea typeface="Calibri"/>
                <a:cs typeface="Calibri"/>
              </a:rPr>
              <a:t>Discretionary</a:t>
            </a:r>
            <a:r>
              <a:rPr lang="en-US" sz="2000">
                <a:ea typeface="Calibri"/>
                <a:cs typeface="Calibri"/>
              </a:rPr>
              <a:t>: Smaller counties may work with their Board and TJJD to create a JJAEP program</a:t>
            </a:r>
          </a:p>
          <a:p>
            <a:pPr marL="0" indent="0">
              <a:buNone/>
            </a:pPr>
            <a:endParaRPr lang="en-US">
              <a:ea typeface="Calibri"/>
              <a:cs typeface="Calibri"/>
            </a:endParaRPr>
          </a:p>
        </p:txBody>
      </p:sp>
      <p:sp>
        <p:nvSpPr>
          <p:cNvPr id="3" name="Title 2">
            <a:extLst>
              <a:ext uri="{FF2B5EF4-FFF2-40B4-BE49-F238E27FC236}">
                <a16:creationId xmlns:a16="http://schemas.microsoft.com/office/drawing/2014/main" id="{531E2068-50FF-A454-CD46-2E698DC3AE9F}"/>
              </a:ext>
            </a:extLst>
          </p:cNvPr>
          <p:cNvSpPr>
            <a:spLocks noGrp="1"/>
          </p:cNvSpPr>
          <p:nvPr>
            <p:ph type="title"/>
          </p:nvPr>
        </p:nvSpPr>
        <p:spPr/>
        <p:txBody>
          <a:bodyPr/>
          <a:lstStyle/>
          <a:p>
            <a:r>
              <a:rPr lang="en-US">
                <a:ea typeface="Calibri"/>
                <a:cs typeface="Calibri"/>
              </a:rPr>
              <a:t>JJAEP</a:t>
            </a:r>
            <a:endParaRPr lang="en-US"/>
          </a:p>
        </p:txBody>
      </p:sp>
    </p:spTree>
    <p:extLst>
      <p:ext uri="{BB962C8B-B14F-4D97-AF65-F5344CB8AC3E}">
        <p14:creationId xmlns:p14="http://schemas.microsoft.com/office/powerpoint/2010/main" val="32357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AB9D6E2813524DA999B1D3625FB8D2" ma:contentTypeVersion="10" ma:contentTypeDescription="Create a new document." ma:contentTypeScope="" ma:versionID="8f60f9e8ca1091e2faddddd1ad97e2a0">
  <xsd:schema xmlns:xsd="http://www.w3.org/2001/XMLSchema" xmlns:xs="http://www.w3.org/2001/XMLSchema" xmlns:p="http://schemas.microsoft.com/office/2006/metadata/properties" xmlns:ns2="2780daf6-01d6-47fc-98d1-e0f2e13b7bb7" xmlns:ns3="3448ba59-41a2-45b5-bc19-ab207c8f80cb" targetNamespace="http://schemas.microsoft.com/office/2006/metadata/properties" ma:root="true" ma:fieldsID="e9c2da4148a75b404a8ca4be5b8198fd" ns2:_="" ns3:_="">
    <xsd:import namespace="2780daf6-01d6-47fc-98d1-e0f2e13b7bb7"/>
    <xsd:import namespace="3448ba59-41a2-45b5-bc19-ab207c8f80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0daf6-01d6-47fc-98d1-e0f2e13b7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fb12f3-392d-47ba-a81a-ba3bd870478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48ba59-41a2-45b5-bc19-ab207c8f80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a4ca3e-759c-41ee-b36b-a22c114fead1}" ma:internalName="TaxCatchAll" ma:showField="CatchAllData" ma:web="3448ba59-41a2-45b5-bc19-ab207c8f80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80daf6-01d6-47fc-98d1-e0f2e13b7bb7">
      <Terms xmlns="http://schemas.microsoft.com/office/infopath/2007/PartnerControls"/>
    </lcf76f155ced4ddcb4097134ff3c332f>
    <TaxCatchAll xmlns="3448ba59-41a2-45b5-bc19-ab207c8f80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E33D07-D2B2-4B4D-8229-DBB77688A540}">
  <ds:schemaRefs>
    <ds:schemaRef ds:uri="2780daf6-01d6-47fc-98d1-e0f2e13b7bb7"/>
    <ds:schemaRef ds:uri="3448ba59-41a2-45b5-bc19-ab207c8f80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FF441B-3FA0-4829-9E3A-741DD8B17E67}">
  <ds:schemaRefs>
    <ds:schemaRef ds:uri="2780daf6-01d6-47fc-98d1-e0f2e13b7bb7"/>
    <ds:schemaRef ds:uri="3448ba59-41a2-45b5-bc19-ab207c8f80cb"/>
    <ds:schemaRef ds:uri="a488a3a4-ceb6-4fde-b30b-a1b3b53dde9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760F07-58B1-45E4-A741-E0D5436C33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3943</Words>
  <Application>Microsoft Office PowerPoint</Application>
  <PresentationFormat>On-screen Show (4:3)</PresentationFormat>
  <Paragraphs>445</Paragraphs>
  <Slides>61</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Arial,Sans-Serif</vt:lpstr>
      <vt:lpstr>Calibri</vt:lpstr>
      <vt:lpstr>Courier New</vt:lpstr>
      <vt:lpstr>Helvetica</vt:lpstr>
      <vt:lpstr>Segoe UI</vt:lpstr>
      <vt:lpstr>Wingdings</vt:lpstr>
      <vt:lpstr>Wingdings 2</vt:lpstr>
      <vt:lpstr>Office Theme</vt:lpstr>
      <vt:lpstr>Welcome New Chiefs! </vt:lpstr>
      <vt:lpstr>AGENDA</vt:lpstr>
      <vt:lpstr>The Contract</vt:lpstr>
      <vt:lpstr>Types of Grants</vt:lpstr>
      <vt:lpstr>State Aid Grant</vt:lpstr>
      <vt:lpstr>State Aid Grant: Sources</vt:lpstr>
      <vt:lpstr>Discretionary Grants and other funding sources</vt:lpstr>
      <vt:lpstr>Grants: Additional Funds &amp; Programs</vt:lpstr>
      <vt:lpstr>JJAEP</vt:lpstr>
      <vt:lpstr>Reimbursement Programs</vt:lpstr>
      <vt:lpstr>General Payment Info</vt:lpstr>
      <vt:lpstr>Grant Payments</vt:lpstr>
      <vt:lpstr>Grant Payments </vt:lpstr>
      <vt:lpstr>RDA Payments</vt:lpstr>
      <vt:lpstr>Budget Categories</vt:lpstr>
      <vt:lpstr>Budget Category Examples </vt:lpstr>
      <vt:lpstr>FYI</vt:lpstr>
      <vt:lpstr>Expenditure Reporting</vt:lpstr>
      <vt:lpstr>Expenditure Adjustments</vt:lpstr>
      <vt:lpstr>Other reports we collect</vt:lpstr>
      <vt:lpstr>Local match</vt:lpstr>
      <vt:lpstr>Refunds</vt:lpstr>
      <vt:lpstr>Independent Audits:  Checks and Balances </vt:lpstr>
      <vt:lpstr>Regional Community Service Managers</vt:lpstr>
      <vt:lpstr>Questions</vt:lpstr>
      <vt:lpstr>PowerPoint Presentation</vt:lpstr>
      <vt:lpstr>What Can I Do In Fluxx?</vt:lpstr>
      <vt:lpstr>How to request Access to Fluxx </vt:lpstr>
      <vt:lpstr>Logging in to Fluxx</vt:lpstr>
      <vt:lpstr>Navigating Fluxx</vt:lpstr>
      <vt:lpstr>Dashboard</vt:lpstr>
      <vt:lpstr>Cards and Card Details</vt:lpstr>
      <vt:lpstr>Statuses</vt:lpstr>
      <vt:lpstr>Budgets</vt:lpstr>
      <vt:lpstr>Reports</vt:lpstr>
      <vt:lpstr>Expenditure Reports</vt:lpstr>
      <vt:lpstr>How to report Expenditures</vt:lpstr>
      <vt:lpstr>How to report Expenditures</vt:lpstr>
      <vt:lpstr>How to report Expenditures</vt:lpstr>
      <vt:lpstr>How to edit Expenditures</vt:lpstr>
      <vt:lpstr>Special Requests</vt:lpstr>
      <vt:lpstr>Special Requests</vt:lpstr>
      <vt:lpstr>How Request a Budget Adjustment</vt:lpstr>
      <vt:lpstr>Budget Adjustment Requests</vt:lpstr>
      <vt:lpstr>Budget Adjustment Requests</vt:lpstr>
      <vt:lpstr>Budget Adjustment Requests</vt:lpstr>
      <vt:lpstr>New: Budget Adjustment Request Policy</vt:lpstr>
      <vt:lpstr>Detention Reimbursements </vt:lpstr>
      <vt:lpstr>Detention Reimbursements </vt:lpstr>
      <vt:lpstr>Detention Reimbursements</vt:lpstr>
      <vt:lpstr>Detention Reimbursements</vt:lpstr>
      <vt:lpstr>RDA Process</vt:lpstr>
      <vt:lpstr>RDA Reporting – Service Days</vt:lpstr>
      <vt:lpstr>RDA Reporting – Service Days, no Amendments</vt:lpstr>
      <vt:lpstr>RDA Reporting – Service Days, with Amendments</vt:lpstr>
      <vt:lpstr>RDA Reporting – Other Amendments</vt:lpstr>
      <vt:lpstr>RDA Reporting – Non-service Days</vt:lpstr>
      <vt:lpstr>RDA Reporting – Non-service Days</vt:lpstr>
      <vt:lpstr>RDA Reporting – Non-service Days</vt:lpstr>
      <vt:lpstr>Tips for RDA Reports</vt:lpstr>
      <vt:lpstr>PowerPoint Presentation</vt:lpstr>
    </vt:vector>
  </TitlesOfParts>
  <Company>Texas Youth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Justice and Family Issues Committee Hearing</dc:title>
  <dc:creator>Alba Pena</dc:creator>
  <cp:lastModifiedBy>Brandi Wagner</cp:lastModifiedBy>
  <cp:revision>71</cp:revision>
  <dcterms:created xsi:type="dcterms:W3CDTF">2016-09-20T19:11:33Z</dcterms:created>
  <dcterms:modified xsi:type="dcterms:W3CDTF">2026-05-07T14:21:07Z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0x01010021AB9D6E2813524DA999B1D3625FB8D2</vt:lpwstr>
  </property>
  <property fmtid="{D5CDD505-2E9C-101B-9397-08002B2CF9AE}" pid="3" name="MediaServiceImageTags">
    <vt:lpwstr/>
  </property>
</Properties>
</file>