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7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3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9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0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11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6" r:id="rId5"/>
    <p:sldId id="327" r:id="rId6"/>
    <p:sldId id="328" r:id="rId7"/>
    <p:sldId id="334" r:id="rId8"/>
    <p:sldId id="309" r:id="rId9"/>
    <p:sldId id="333" r:id="rId10"/>
    <p:sldId id="330" r:id="rId11"/>
    <p:sldId id="331" r:id="rId12"/>
    <p:sldId id="332" r:id="rId13"/>
    <p:sldId id="335" r:id="rId14"/>
    <p:sldId id="336" r:id="rId15"/>
    <p:sldId id="337" r:id="rId16"/>
    <p:sldId id="29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ah Wright" initials="NW" lastIdx="3" clrIdx="0">
    <p:extLst>
      <p:ext uri="{19B8F6BF-5375-455C-9EA6-DF929625EA0E}">
        <p15:presenceInfo xmlns:p15="http://schemas.microsoft.com/office/powerpoint/2012/main" userId="S::Noah.Wright@tjjd.texas.gov::a1f7e311-98b3-41e5-bee0-5062401cc2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99CFFF"/>
    <a:srgbClr val="737373"/>
    <a:srgbClr val="E6E6E6"/>
    <a:srgbClr val="007033"/>
    <a:srgbClr val="006C31"/>
    <a:srgbClr val="013D73"/>
    <a:srgbClr val="FF8181"/>
    <a:srgbClr val="595959"/>
    <a:srgbClr val="A9D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94" autoAdjust="0"/>
    <p:restoredTop sz="85496" autoAdjust="0"/>
  </p:normalViewPr>
  <p:slideViewPr>
    <p:cSldViewPr snapToGrid="0">
      <p:cViewPr varScale="1">
        <p:scale>
          <a:sx n="53" d="100"/>
          <a:sy n="53" d="100"/>
        </p:scale>
        <p:origin x="2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ah Wright" userId="a1f7e311-98b3-41e5-bee0-5062401cc269" providerId="ADAL" clId="{BCB46549-14E4-46F5-A7D1-8491838FBB2A}"/>
    <pc:docChg chg="undo custSel addSld delSld modSld">
      <pc:chgData name="Noah Wright" userId="a1f7e311-98b3-41e5-bee0-5062401cc269" providerId="ADAL" clId="{BCB46549-14E4-46F5-A7D1-8491838FBB2A}" dt="2026-05-04T21:12:25.430" v="1105" actId="20577"/>
      <pc:docMkLst>
        <pc:docMk/>
      </pc:docMkLst>
      <pc:sldChg chg="modSp mod">
        <pc:chgData name="Noah Wright" userId="a1f7e311-98b3-41e5-bee0-5062401cc269" providerId="ADAL" clId="{BCB46549-14E4-46F5-A7D1-8491838FBB2A}" dt="2026-05-04T21:01:40.290" v="705" actId="20577"/>
        <pc:sldMkLst>
          <pc:docMk/>
          <pc:sldMk cId="509526132" sldId="256"/>
        </pc:sldMkLst>
        <pc:spChg chg="mod">
          <ac:chgData name="Noah Wright" userId="a1f7e311-98b3-41e5-bee0-5062401cc269" providerId="ADAL" clId="{BCB46549-14E4-46F5-A7D1-8491838FBB2A}" dt="2026-05-04T21:01:40.290" v="705" actId="20577"/>
          <ac:spMkLst>
            <pc:docMk/>
            <pc:sldMk cId="509526132" sldId="256"/>
            <ac:spMk id="2" creationId="{696C4D5C-B07A-A0AC-D90E-90A313FCC9E0}"/>
          </ac:spMkLst>
        </pc:spChg>
      </pc:sldChg>
      <pc:sldChg chg="modNotesTx">
        <pc:chgData name="Noah Wright" userId="a1f7e311-98b3-41e5-bee0-5062401cc269" providerId="ADAL" clId="{BCB46549-14E4-46F5-A7D1-8491838FBB2A}" dt="2026-05-04T21:09:23.921" v="1028" actId="20577"/>
        <pc:sldMkLst>
          <pc:docMk/>
          <pc:sldMk cId="551471285" sldId="298"/>
        </pc:sldMkLst>
      </pc:sldChg>
      <pc:sldChg chg="add del">
        <pc:chgData name="Noah Wright" userId="a1f7e311-98b3-41e5-bee0-5062401cc269" providerId="ADAL" clId="{BCB46549-14E4-46F5-A7D1-8491838FBB2A}" dt="2026-05-04T18:46:51.791" v="304" actId="47"/>
        <pc:sldMkLst>
          <pc:docMk/>
          <pc:sldMk cId="3749546520" sldId="305"/>
        </pc:sldMkLst>
      </pc:sldChg>
      <pc:sldChg chg="modSp">
        <pc:chgData name="Noah Wright" userId="a1f7e311-98b3-41e5-bee0-5062401cc269" providerId="ADAL" clId="{BCB46549-14E4-46F5-A7D1-8491838FBB2A}" dt="2026-05-04T21:03:24.748" v="711" actId="692"/>
        <pc:sldMkLst>
          <pc:docMk/>
          <pc:sldMk cId="2375352643" sldId="309"/>
        </pc:sldMkLst>
        <pc:graphicFrameChg chg="mod">
          <ac:chgData name="Noah Wright" userId="a1f7e311-98b3-41e5-bee0-5062401cc269" providerId="ADAL" clId="{BCB46549-14E4-46F5-A7D1-8491838FBB2A}" dt="2026-05-04T21:03:24.748" v="711" actId="692"/>
          <ac:graphicFrameMkLst>
            <pc:docMk/>
            <pc:sldMk cId="2375352643" sldId="309"/>
            <ac:graphicFrameMk id="6" creationId="{00000000-0000-0000-0000-000000000000}"/>
          </ac:graphicFrameMkLst>
        </pc:graphicFrameChg>
      </pc:sldChg>
      <pc:sldChg chg="modSp mod">
        <pc:chgData name="Noah Wright" userId="a1f7e311-98b3-41e5-bee0-5062401cc269" providerId="ADAL" clId="{BCB46549-14E4-46F5-A7D1-8491838FBB2A}" dt="2026-05-04T21:05:47.887" v="764" actId="255"/>
        <pc:sldMkLst>
          <pc:docMk/>
          <pc:sldMk cId="557237642" sldId="327"/>
        </pc:sldMkLst>
        <pc:graphicFrameChg chg="mod">
          <ac:chgData name="Noah Wright" userId="a1f7e311-98b3-41e5-bee0-5062401cc269" providerId="ADAL" clId="{BCB46549-14E4-46F5-A7D1-8491838FBB2A}" dt="2026-05-04T21:05:47.887" v="764" actId="255"/>
          <ac:graphicFrameMkLst>
            <pc:docMk/>
            <pc:sldMk cId="557237642" sldId="327"/>
            <ac:graphicFrameMk id="9" creationId="{BDE06FF3-30CD-4CFD-823E-D1B9E7CE0F08}"/>
          </ac:graphicFrameMkLst>
        </pc:graphicFrameChg>
      </pc:sldChg>
      <pc:sldChg chg="modSp mod">
        <pc:chgData name="Noah Wright" userId="a1f7e311-98b3-41e5-bee0-5062401cc269" providerId="ADAL" clId="{BCB46549-14E4-46F5-A7D1-8491838FBB2A}" dt="2026-05-04T21:06:36.656" v="772" actId="27918"/>
        <pc:sldMkLst>
          <pc:docMk/>
          <pc:sldMk cId="1695138965" sldId="328"/>
        </pc:sldMkLst>
        <pc:graphicFrameChg chg="mod">
          <ac:chgData name="Noah Wright" userId="a1f7e311-98b3-41e5-bee0-5062401cc269" providerId="ADAL" clId="{BCB46549-14E4-46F5-A7D1-8491838FBB2A}" dt="2026-05-04T21:06:06.260" v="767" actId="255"/>
          <ac:graphicFrameMkLst>
            <pc:docMk/>
            <pc:sldMk cId="1695138965" sldId="328"/>
            <ac:graphicFrameMk id="15" creationId="{67C3BB61-184A-44B9-97CB-EE4023B920FD}"/>
          </ac:graphicFrameMkLst>
        </pc:graphicFrameChg>
        <pc:graphicFrameChg chg="mod">
          <ac:chgData name="Noah Wright" userId="a1f7e311-98b3-41e5-bee0-5062401cc269" providerId="ADAL" clId="{BCB46549-14E4-46F5-A7D1-8491838FBB2A}" dt="2026-05-04T21:06:09.997" v="768" actId="255"/>
          <ac:graphicFrameMkLst>
            <pc:docMk/>
            <pc:sldMk cId="1695138965" sldId="328"/>
            <ac:graphicFrameMk id="18" creationId="{F3C95323-6ED7-406D-BA4F-6B43C076A184}"/>
          </ac:graphicFrameMkLst>
        </pc:graphicFrameChg>
      </pc:sldChg>
      <pc:sldChg chg="modSp mod modNotesTx">
        <pc:chgData name="Noah Wright" userId="a1f7e311-98b3-41e5-bee0-5062401cc269" providerId="ADAL" clId="{BCB46549-14E4-46F5-A7D1-8491838FBB2A}" dt="2026-05-04T21:10:32.409" v="1044" actId="20577"/>
        <pc:sldMkLst>
          <pc:docMk/>
          <pc:sldMk cId="3946660060" sldId="330"/>
        </pc:sldMkLst>
        <pc:spChg chg="mod">
          <ac:chgData name="Noah Wright" userId="a1f7e311-98b3-41e5-bee0-5062401cc269" providerId="ADAL" clId="{BCB46549-14E4-46F5-A7D1-8491838FBB2A}" dt="2026-05-04T21:10:32.409" v="1044" actId="20577"/>
          <ac:spMkLst>
            <pc:docMk/>
            <pc:sldMk cId="3946660060" sldId="330"/>
            <ac:spMk id="12" creationId="{B8226EDE-7400-4C3F-8E21-13F357DC5B61}"/>
          </ac:spMkLst>
        </pc:spChg>
      </pc:sldChg>
      <pc:sldChg chg="delSp modSp mod modNotesTx">
        <pc:chgData name="Noah Wright" userId="a1f7e311-98b3-41e5-bee0-5062401cc269" providerId="ADAL" clId="{BCB46549-14E4-46F5-A7D1-8491838FBB2A}" dt="2026-05-04T21:11:05.808" v="1083" actId="20577"/>
        <pc:sldMkLst>
          <pc:docMk/>
          <pc:sldMk cId="2884139154" sldId="331"/>
        </pc:sldMkLst>
        <pc:spChg chg="mod">
          <ac:chgData name="Noah Wright" userId="a1f7e311-98b3-41e5-bee0-5062401cc269" providerId="ADAL" clId="{BCB46549-14E4-46F5-A7D1-8491838FBB2A}" dt="2026-05-04T21:11:05.808" v="1083" actId="20577"/>
          <ac:spMkLst>
            <pc:docMk/>
            <pc:sldMk cId="2884139154" sldId="331"/>
            <ac:spMk id="2" creationId="{00000000-0000-0000-0000-000000000000}"/>
          </ac:spMkLst>
        </pc:spChg>
        <pc:spChg chg="del">
          <ac:chgData name="Noah Wright" userId="a1f7e311-98b3-41e5-bee0-5062401cc269" providerId="ADAL" clId="{BCB46549-14E4-46F5-A7D1-8491838FBB2A}" dt="2026-05-04T21:08:16.468" v="964" actId="478"/>
          <ac:spMkLst>
            <pc:docMk/>
            <pc:sldMk cId="2884139154" sldId="331"/>
            <ac:spMk id="14" creationId="{6D0ED201-3C30-4719-977B-7B35FC5A8B7F}"/>
          </ac:spMkLst>
        </pc:spChg>
      </pc:sldChg>
      <pc:sldChg chg="modSp modNotesTx">
        <pc:chgData name="Noah Wright" userId="a1f7e311-98b3-41e5-bee0-5062401cc269" providerId="ADAL" clId="{BCB46549-14E4-46F5-A7D1-8491838FBB2A}" dt="2026-05-04T21:08:34.825" v="990" actId="20577"/>
        <pc:sldMkLst>
          <pc:docMk/>
          <pc:sldMk cId="2721287360" sldId="332"/>
        </pc:sldMkLst>
        <pc:graphicFrameChg chg="mod">
          <ac:chgData name="Noah Wright" userId="a1f7e311-98b3-41e5-bee0-5062401cc269" providerId="ADAL" clId="{BCB46549-14E4-46F5-A7D1-8491838FBB2A}" dt="2026-05-04T21:03:53.782" v="714" actId="692"/>
          <ac:graphicFrameMkLst>
            <pc:docMk/>
            <pc:sldMk cId="2721287360" sldId="332"/>
            <ac:graphicFrameMk id="11" creationId="{A15DC8AE-69CF-44D1-94C2-D8A2969976DC}"/>
          </ac:graphicFrameMkLst>
        </pc:graphicFrameChg>
      </pc:sldChg>
      <pc:sldChg chg="modSp">
        <pc:chgData name="Noah Wright" userId="a1f7e311-98b3-41e5-bee0-5062401cc269" providerId="ADAL" clId="{BCB46549-14E4-46F5-A7D1-8491838FBB2A}" dt="2026-05-04T21:06:18.228" v="769" actId="255"/>
        <pc:sldMkLst>
          <pc:docMk/>
          <pc:sldMk cId="2407386841" sldId="334"/>
        </pc:sldMkLst>
        <pc:graphicFrameChg chg="mod">
          <ac:chgData name="Noah Wright" userId="a1f7e311-98b3-41e5-bee0-5062401cc269" providerId="ADAL" clId="{BCB46549-14E4-46F5-A7D1-8491838FBB2A}" dt="2026-05-04T21:06:18.228" v="769" actId="255"/>
          <ac:graphicFrameMkLst>
            <pc:docMk/>
            <pc:sldMk cId="2407386841" sldId="334"/>
            <ac:graphicFrameMk id="6" creationId="{00000000-0000-0000-0000-000000000000}"/>
          </ac:graphicFrameMkLst>
        </pc:graphicFrameChg>
      </pc:sldChg>
      <pc:sldChg chg="modSp mod modNotesTx">
        <pc:chgData name="Noah Wright" userId="a1f7e311-98b3-41e5-bee0-5062401cc269" providerId="ADAL" clId="{BCB46549-14E4-46F5-A7D1-8491838FBB2A}" dt="2026-05-04T21:12:00.836" v="1098"/>
        <pc:sldMkLst>
          <pc:docMk/>
          <pc:sldMk cId="2291284795" sldId="335"/>
        </pc:sldMkLst>
        <pc:spChg chg="mod">
          <ac:chgData name="Noah Wright" userId="a1f7e311-98b3-41e5-bee0-5062401cc269" providerId="ADAL" clId="{BCB46549-14E4-46F5-A7D1-8491838FBB2A}" dt="2026-05-04T21:11:24.673" v="1094" actId="20577"/>
          <ac:spMkLst>
            <pc:docMk/>
            <pc:sldMk cId="2291284795" sldId="335"/>
            <ac:spMk id="2" creationId="{4444A80A-B222-4CA4-83F9-DEF0804023EB}"/>
          </ac:spMkLst>
        </pc:spChg>
        <pc:graphicFrameChg chg="mod">
          <ac:chgData name="Noah Wright" userId="a1f7e311-98b3-41e5-bee0-5062401cc269" providerId="ADAL" clId="{BCB46549-14E4-46F5-A7D1-8491838FBB2A}" dt="2026-05-04T21:11:44.790" v="1097" actId="14100"/>
          <ac:graphicFrameMkLst>
            <pc:docMk/>
            <pc:sldMk cId="2291284795" sldId="335"/>
            <ac:graphicFrameMk id="7" creationId="{78BD92AE-D62C-46C9-8848-6F35C2D66F18}"/>
          </ac:graphicFrameMkLst>
        </pc:graphicFrameChg>
        <pc:graphicFrameChg chg="mod">
          <ac:chgData name="Noah Wright" userId="a1f7e311-98b3-41e5-bee0-5062401cc269" providerId="ADAL" clId="{BCB46549-14E4-46F5-A7D1-8491838FBB2A}" dt="2026-05-04T21:12:00.836" v="1098"/>
          <ac:graphicFrameMkLst>
            <pc:docMk/>
            <pc:sldMk cId="2291284795" sldId="335"/>
            <ac:graphicFrameMk id="8" creationId="{EFD0DD20-B046-41B0-AFA9-01FD2527991F}"/>
          </ac:graphicFrameMkLst>
        </pc:graphicFrameChg>
      </pc:sldChg>
      <pc:sldChg chg="modSp add del mod modShow">
        <pc:chgData name="Noah Wright" userId="a1f7e311-98b3-41e5-bee0-5062401cc269" providerId="ADAL" clId="{BCB46549-14E4-46F5-A7D1-8491838FBB2A}" dt="2026-05-04T18:44:10.462" v="111" actId="47"/>
        <pc:sldMkLst>
          <pc:docMk/>
          <pc:sldMk cId="2917880824" sldId="336"/>
        </pc:sldMkLst>
        <pc:graphicFrameChg chg="mod">
          <ac:chgData name="Noah Wright" userId="a1f7e311-98b3-41e5-bee0-5062401cc269" providerId="ADAL" clId="{BCB46549-14E4-46F5-A7D1-8491838FBB2A}" dt="2026-05-01T18:01:12.796" v="44" actId="20577"/>
          <ac:graphicFrameMkLst>
            <pc:docMk/>
            <pc:sldMk cId="2917880824" sldId="336"/>
            <ac:graphicFrameMk id="15" creationId="{67C3BB61-184A-44B9-97CB-EE4023B920FD}"/>
          </ac:graphicFrameMkLst>
        </pc:graphicFrameChg>
        <pc:graphicFrameChg chg="mod">
          <ac:chgData name="Noah Wright" userId="a1f7e311-98b3-41e5-bee0-5062401cc269" providerId="ADAL" clId="{BCB46549-14E4-46F5-A7D1-8491838FBB2A}" dt="2026-05-01T18:02:36.554" v="100"/>
          <ac:graphicFrameMkLst>
            <pc:docMk/>
            <pc:sldMk cId="2917880824" sldId="336"/>
            <ac:graphicFrameMk id="18" creationId="{F3C95323-6ED7-406D-BA4F-6B43C076A184}"/>
          </ac:graphicFrameMkLst>
        </pc:graphicFrameChg>
      </pc:sldChg>
      <pc:sldChg chg="addSp delSp modSp add mod">
        <pc:chgData name="Noah Wright" userId="a1f7e311-98b3-41e5-bee0-5062401cc269" providerId="ADAL" clId="{BCB46549-14E4-46F5-A7D1-8491838FBB2A}" dt="2026-05-04T21:12:25.430" v="1105" actId="20577"/>
        <pc:sldMkLst>
          <pc:docMk/>
          <pc:sldMk cId="3387020784" sldId="336"/>
        </pc:sldMkLst>
        <pc:spChg chg="mod">
          <ac:chgData name="Noah Wright" userId="a1f7e311-98b3-41e5-bee0-5062401cc269" providerId="ADAL" clId="{BCB46549-14E4-46F5-A7D1-8491838FBB2A}" dt="2026-05-04T21:12:25.430" v="1105" actId="20577"/>
          <ac:spMkLst>
            <pc:docMk/>
            <pc:sldMk cId="3387020784" sldId="336"/>
            <ac:spMk id="2" creationId="{4444A80A-B222-4CA4-83F9-DEF0804023EB}"/>
          </ac:spMkLst>
        </pc:spChg>
        <pc:spChg chg="del">
          <ac:chgData name="Noah Wright" userId="a1f7e311-98b3-41e5-bee0-5062401cc269" providerId="ADAL" clId="{BCB46549-14E4-46F5-A7D1-8491838FBB2A}" dt="2026-05-04T18:45:50.341" v="223" actId="478"/>
          <ac:spMkLst>
            <pc:docMk/>
            <pc:sldMk cId="3387020784" sldId="336"/>
            <ac:spMk id="3" creationId="{BEA7AB33-10EF-496A-A8D2-B616F0074A8E}"/>
          </ac:spMkLst>
        </pc:spChg>
        <pc:spChg chg="del">
          <ac:chgData name="Noah Wright" userId="a1f7e311-98b3-41e5-bee0-5062401cc269" providerId="ADAL" clId="{BCB46549-14E4-46F5-A7D1-8491838FBB2A}" dt="2026-05-04T18:45:52.635" v="225" actId="478"/>
          <ac:spMkLst>
            <pc:docMk/>
            <pc:sldMk cId="3387020784" sldId="336"/>
            <ac:spMk id="9" creationId="{449D14BE-D748-4E9D-A8D0-3F6569D456BA}"/>
          </ac:spMkLst>
        </pc:spChg>
        <pc:spChg chg="add del mod">
          <ac:chgData name="Noah Wright" userId="a1f7e311-98b3-41e5-bee0-5062401cc269" providerId="ADAL" clId="{BCB46549-14E4-46F5-A7D1-8491838FBB2A}" dt="2026-05-04T18:45:48.356" v="222"/>
          <ac:spMkLst>
            <pc:docMk/>
            <pc:sldMk cId="3387020784" sldId="336"/>
            <ac:spMk id="11" creationId="{FE178427-F01F-4D17-9B5E-7C7D36028F3E}"/>
          </ac:spMkLst>
        </pc:spChg>
        <pc:spChg chg="del">
          <ac:chgData name="Noah Wright" userId="a1f7e311-98b3-41e5-bee0-5062401cc269" providerId="ADAL" clId="{BCB46549-14E4-46F5-A7D1-8491838FBB2A}" dt="2026-05-04T18:45:54.526" v="226" actId="478"/>
          <ac:spMkLst>
            <pc:docMk/>
            <pc:sldMk cId="3387020784" sldId="336"/>
            <ac:spMk id="13" creationId="{E2A3BDDB-DC8C-425D-A59D-886B605F6AAA}"/>
          </ac:spMkLst>
        </pc:spChg>
        <pc:spChg chg="add mod">
          <ac:chgData name="Noah Wright" userId="a1f7e311-98b3-41e5-bee0-5062401cc269" providerId="ADAL" clId="{BCB46549-14E4-46F5-A7D1-8491838FBB2A}" dt="2026-05-04T21:04:27.985" v="738" actId="1076"/>
          <ac:spMkLst>
            <pc:docMk/>
            <pc:sldMk cId="3387020784" sldId="336"/>
            <ac:spMk id="14" creationId="{53D62EAB-02DE-4734-8FE9-8D0142C8E520}"/>
          </ac:spMkLst>
        </pc:spChg>
        <pc:graphicFrameChg chg="del">
          <ac:chgData name="Noah Wright" userId="a1f7e311-98b3-41e5-bee0-5062401cc269" providerId="ADAL" clId="{BCB46549-14E4-46F5-A7D1-8491838FBB2A}" dt="2026-05-04T18:45:51.082" v="224" actId="478"/>
          <ac:graphicFrameMkLst>
            <pc:docMk/>
            <pc:sldMk cId="3387020784" sldId="336"/>
            <ac:graphicFrameMk id="7" creationId="{78BD92AE-D62C-46C9-8848-6F35C2D66F18}"/>
          </ac:graphicFrameMkLst>
        </pc:graphicFrameChg>
        <pc:graphicFrameChg chg="del">
          <ac:chgData name="Noah Wright" userId="a1f7e311-98b3-41e5-bee0-5062401cc269" providerId="ADAL" clId="{BCB46549-14E4-46F5-A7D1-8491838FBB2A}" dt="2026-05-04T18:45:55.728" v="227" actId="478"/>
          <ac:graphicFrameMkLst>
            <pc:docMk/>
            <pc:sldMk cId="3387020784" sldId="336"/>
            <ac:graphicFrameMk id="8" creationId="{EFD0DD20-B046-41B0-AFA9-01FD2527991F}"/>
          </ac:graphicFrameMkLst>
        </pc:graphicFrameChg>
        <pc:graphicFrameChg chg="add del mod">
          <ac:chgData name="Noah Wright" userId="a1f7e311-98b3-41e5-bee0-5062401cc269" providerId="ADAL" clId="{BCB46549-14E4-46F5-A7D1-8491838FBB2A}" dt="2026-05-04T18:45:48.356" v="222"/>
          <ac:graphicFrameMkLst>
            <pc:docMk/>
            <pc:sldMk cId="3387020784" sldId="336"/>
            <ac:graphicFrameMk id="10" creationId="{8F4AA8A3-8551-444D-854E-2CD988890EEE}"/>
          </ac:graphicFrameMkLst>
        </pc:graphicFrameChg>
        <pc:graphicFrameChg chg="add mod">
          <ac:chgData name="Noah Wright" userId="a1f7e311-98b3-41e5-bee0-5062401cc269" providerId="ADAL" clId="{BCB46549-14E4-46F5-A7D1-8491838FBB2A}" dt="2026-05-04T19:43:32.315" v="485" actId="692"/>
          <ac:graphicFrameMkLst>
            <pc:docMk/>
            <pc:sldMk cId="3387020784" sldId="336"/>
            <ac:graphicFrameMk id="12" creationId="{D5B5B294-23E2-4B6A-9404-B8BC8F90C4E1}"/>
          </ac:graphicFrameMkLst>
        </pc:graphicFrameChg>
      </pc:sldChg>
      <pc:sldChg chg="addSp delSp modSp add del mod">
        <pc:chgData name="Noah Wright" userId="a1f7e311-98b3-41e5-bee0-5062401cc269" providerId="ADAL" clId="{BCB46549-14E4-46F5-A7D1-8491838FBB2A}" dt="2026-05-04T18:46:51.013" v="303" actId="47"/>
        <pc:sldMkLst>
          <pc:docMk/>
          <pc:sldMk cId="496180305" sldId="337"/>
        </pc:sldMkLst>
        <pc:spChg chg="del">
          <ac:chgData name="Noah Wright" userId="a1f7e311-98b3-41e5-bee0-5062401cc269" providerId="ADAL" clId="{BCB46549-14E4-46F5-A7D1-8491838FBB2A}" dt="2026-05-04T18:46:36.538" v="300" actId="478"/>
          <ac:spMkLst>
            <pc:docMk/>
            <pc:sldMk cId="496180305" sldId="337"/>
            <ac:spMk id="2" creationId="{696C4D5C-B07A-A0AC-D90E-90A313FCC9E0}"/>
          </ac:spMkLst>
        </pc:spChg>
        <pc:spChg chg="add del mod">
          <ac:chgData name="Noah Wright" userId="a1f7e311-98b3-41e5-bee0-5062401cc269" providerId="ADAL" clId="{BCB46549-14E4-46F5-A7D1-8491838FBB2A}" dt="2026-05-04T18:46:47.560" v="302" actId="478"/>
          <ac:spMkLst>
            <pc:docMk/>
            <pc:sldMk cId="496180305" sldId="337"/>
            <ac:spMk id="4" creationId="{C5AD819A-E412-4F79-AEB6-0514016CFCA2}"/>
          </ac:spMkLst>
        </pc:spChg>
      </pc:sldChg>
      <pc:sldChg chg="addSp modSp add mod">
        <pc:chgData name="Noah Wright" userId="a1f7e311-98b3-41e5-bee0-5062401cc269" providerId="ADAL" clId="{BCB46549-14E4-46F5-A7D1-8491838FBB2A}" dt="2026-05-04T21:05:28.615" v="763" actId="1038"/>
        <pc:sldMkLst>
          <pc:docMk/>
          <pc:sldMk cId="742138364" sldId="337"/>
        </pc:sldMkLst>
        <pc:spChg chg="mod">
          <ac:chgData name="Noah Wright" userId="a1f7e311-98b3-41e5-bee0-5062401cc269" providerId="ADAL" clId="{BCB46549-14E4-46F5-A7D1-8491838FBB2A}" dt="2026-05-04T20:01:09.625" v="673" actId="20577"/>
          <ac:spMkLst>
            <pc:docMk/>
            <pc:sldMk cId="742138364" sldId="337"/>
            <ac:spMk id="2" creationId="{4444A80A-B222-4CA4-83F9-DEF0804023EB}"/>
          </ac:spMkLst>
        </pc:spChg>
        <pc:spChg chg="add mod">
          <ac:chgData name="Noah Wright" userId="a1f7e311-98b3-41e5-bee0-5062401cc269" providerId="ADAL" clId="{BCB46549-14E4-46F5-A7D1-8491838FBB2A}" dt="2026-05-04T21:05:24.360" v="749" actId="1037"/>
          <ac:spMkLst>
            <pc:docMk/>
            <pc:sldMk cId="742138364" sldId="337"/>
            <ac:spMk id="6" creationId="{198DE874-833D-427B-80CD-A271B4813995}"/>
          </ac:spMkLst>
        </pc:spChg>
        <pc:spChg chg="mod">
          <ac:chgData name="Noah Wright" userId="a1f7e311-98b3-41e5-bee0-5062401cc269" providerId="ADAL" clId="{BCB46549-14E4-46F5-A7D1-8491838FBB2A}" dt="2026-05-04T21:05:28.615" v="763" actId="1038"/>
          <ac:spMkLst>
            <pc:docMk/>
            <pc:sldMk cId="742138364" sldId="337"/>
            <ac:spMk id="14" creationId="{53D62EAB-02DE-4734-8FE9-8D0142C8E520}"/>
          </ac:spMkLst>
        </pc:spChg>
        <pc:graphicFrameChg chg="add mod">
          <ac:chgData name="Noah Wright" userId="a1f7e311-98b3-41e5-bee0-5062401cc269" providerId="ADAL" clId="{BCB46549-14E4-46F5-A7D1-8491838FBB2A}" dt="2026-05-04T21:05:24.360" v="749" actId="1037"/>
          <ac:graphicFrameMkLst>
            <pc:docMk/>
            <pc:sldMk cId="742138364" sldId="337"/>
            <ac:graphicFrameMk id="5" creationId="{EE02CD8B-B9F5-4D84-ACFC-EFFF24499FA2}"/>
          </ac:graphicFrameMkLst>
        </pc:graphicFrameChg>
        <pc:graphicFrameChg chg="mod">
          <ac:chgData name="Noah Wright" userId="a1f7e311-98b3-41e5-bee0-5062401cc269" providerId="ADAL" clId="{BCB46549-14E4-46F5-A7D1-8491838FBB2A}" dt="2026-05-04T21:05:28.615" v="763" actId="1038"/>
          <ac:graphicFrameMkLst>
            <pc:docMk/>
            <pc:sldMk cId="742138364" sldId="337"/>
            <ac:graphicFrameMk id="12" creationId="{D5B5B294-23E2-4B6A-9404-B8BC8F90C4E1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3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2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All Referrals</a:t>
            </a:r>
            <a:r>
              <a:rPr lang="en-US" baseline="0"/>
              <a:t> by FY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FYTD Total Referrals</c:v>
                </c:pt>
              </c:strCache>
            </c:strRef>
          </c:tx>
          <c:spPr>
            <a:ln w="28575" cap="rnd">
              <a:solidFill>
                <a:srgbClr val="73737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7571086075304126E-2"/>
                  <c:y val="-4.17510659939540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F9D-4864-80C2-4E3F1BEE8A98}"/>
                </c:ext>
              </c:extLst>
            </c:dLbl>
            <c:dLbl>
              <c:idx val="1"/>
              <c:layout>
                <c:manualLayout>
                  <c:x val="-7.0257270941930822E-2"/>
                  <c:y val="-5.34256359767961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F9D-4864-80C2-4E3F1BEE8A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Sheet1!$A$3:$A$9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strCache>
            </c:strRef>
          </c:cat>
          <c:val>
            <c:numRef>
              <c:f>Sheet1!$B$3:$B$9</c:f>
              <c:numCache>
                <c:formatCode>#,##0</c:formatCode>
                <c:ptCount val="7"/>
                <c:pt idx="0">
                  <c:v>53775</c:v>
                </c:pt>
                <c:pt idx="1">
                  <c:v>40732</c:v>
                </c:pt>
                <c:pt idx="2">
                  <c:v>29706</c:v>
                </c:pt>
                <c:pt idx="3">
                  <c:v>42797</c:v>
                </c:pt>
                <c:pt idx="4">
                  <c:v>52075</c:v>
                </c:pt>
                <c:pt idx="5">
                  <c:v>50852</c:v>
                </c:pt>
                <c:pt idx="6">
                  <c:v>48452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0D5-416D-91B8-810008744C02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097560496"/>
        <c:axId val="1097560912"/>
      </c:lineChart>
      <c:catAx>
        <c:axId val="1097560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7560912"/>
        <c:crosses val="autoZero"/>
        <c:auto val="1"/>
        <c:lblAlgn val="ctr"/>
        <c:lblOffset val="100"/>
        <c:noMultiLvlLbl val="0"/>
      </c:catAx>
      <c:valAx>
        <c:axId val="1097560912"/>
        <c:scaling>
          <c:orientation val="minMax"/>
          <c:max val="55000"/>
          <c:min val="0"/>
        </c:scaling>
        <c:delete val="1"/>
        <c:axPos val="l"/>
        <c:numFmt formatCode="#,##0" sourceLinked="1"/>
        <c:majorTickMark val="out"/>
        <c:minorTickMark val="none"/>
        <c:tickLblPos val="nextTo"/>
        <c:crossAx val="1097560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2">
          <a:lumMod val="50000"/>
        </a:schemeClr>
      </a:solidFill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957024034531804E-2"/>
          <c:y val="2.2458502745190727E-2"/>
          <c:w val="0.93624606057225479"/>
          <c:h val="0.8789013700934440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With Injury</c:v>
                </c:pt>
              </c:strCache>
            </c:strRef>
          </c:tx>
          <c:spPr>
            <a:ln w="28575" cap="rnd">
              <a:solidFill>
                <a:srgbClr val="A4000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240</c:v>
                </c:pt>
                <c:pt idx="1">
                  <c:v>185</c:v>
                </c:pt>
                <c:pt idx="2">
                  <c:v>288</c:v>
                </c:pt>
                <c:pt idx="3">
                  <c:v>222</c:v>
                </c:pt>
                <c:pt idx="4">
                  <c:v>269</c:v>
                </c:pt>
                <c:pt idx="5">
                  <c:v>232</c:v>
                </c:pt>
                <c:pt idx="6">
                  <c:v>399</c:v>
                </c:pt>
                <c:pt idx="7">
                  <c:v>294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FA5-46D2-9675-FA6752CC0AF6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With No Injury</c:v>
                </c:pt>
              </c:strCache>
            </c:strRef>
          </c:tx>
          <c:spPr>
            <a:ln w="28575" cap="rnd">
              <a:solidFill>
                <a:srgbClr val="99CFFF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669778877158506E-2"/>
                  <c:y val="-3.32750971755996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FA5-46D2-9675-FA6752CC0A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540</c:v>
                </c:pt>
                <c:pt idx="1">
                  <c:v>707</c:v>
                </c:pt>
                <c:pt idx="2">
                  <c:v>941</c:v>
                </c:pt>
                <c:pt idx="3">
                  <c:v>554</c:v>
                </c:pt>
                <c:pt idx="4">
                  <c:v>682</c:v>
                </c:pt>
                <c:pt idx="5">
                  <c:v>644</c:v>
                </c:pt>
                <c:pt idx="6">
                  <c:v>1006</c:v>
                </c:pt>
                <c:pt idx="7">
                  <c:v>803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FA5-46D2-9675-FA6752CC0AF6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03008888"/>
        <c:axId val="503010856"/>
      </c:lineChart>
      <c:catAx>
        <c:axId val="503008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3010856"/>
        <c:crosses val="autoZero"/>
        <c:auto val="1"/>
        <c:lblAlgn val="ctr"/>
        <c:lblOffset val="100"/>
        <c:noMultiLvlLbl val="0"/>
      </c:catAx>
      <c:valAx>
        <c:axId val="503010856"/>
        <c:scaling>
          <c:orientation val="minMax"/>
          <c:max val="1100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503008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2">
          <a:lumMod val="50000"/>
        </a:schemeClr>
      </a:solidFill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572148876651852E-2"/>
          <c:y val="9.4322934179201415E-2"/>
          <c:w val="0.89534730975370502"/>
          <c:h val="0.811354131641597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Youth with 0 Assaults on Staff</c:v>
                </c:pt>
              </c:strCache>
            </c:strRef>
          </c:tx>
          <c:spPr>
            <a:solidFill>
              <a:schemeClr val="bg2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4144143125197126E-3"/>
                  <c:y val="-4.2874060990546097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25DAFA5-6175-4B7E-9289-AE8DA6B89F08}" type="SERIESNAME">
                      <a:rPr lang="en-US" smtClean="0"/>
                      <a:pPr>
                        <a:defRPr sz="1400"/>
                      </a:pPr>
                      <a:t>[SERIES NAME]</a:t>
                    </a:fld>
                    <a:endParaRPr lang="en-US" dirty="0"/>
                  </a:p>
                  <a:p>
                    <a:pPr>
                      <a:defRPr sz="1400"/>
                    </a:pPr>
                    <a:endParaRPr lang="en-US" baseline="0" dirty="0"/>
                  </a:p>
                  <a:p>
                    <a:pPr>
                      <a:defRPr sz="1400"/>
                    </a:pPr>
                    <a:fld id="{CA6597CB-81F8-4A5D-A7AB-354D5E83AE20}" type="VALUE">
                      <a:rPr lang="en-US"/>
                      <a:pPr>
                        <a:defRPr sz="1400"/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53410198904996486"/>
                      <c:h val="0.5301806382090931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C88-4E83-9556-4550F40D5A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</c:f>
              <c:strCache>
                <c:ptCount val="1"/>
                <c:pt idx="0">
                  <c:v>Assaults on Staff (DSO)</c:v>
                </c:pt>
              </c:strCache>
            </c:strRef>
          </c:cat>
          <c:val>
            <c:numRef>
              <c:f>Sheet1!$B$3</c:f>
              <c:numCache>
                <c:formatCode>0%</c:formatCode>
                <c:ptCount val="1"/>
                <c:pt idx="0">
                  <c:v>0.71666666666666601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07-4FB3-8750-EECBB01EE08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 assault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5858532571191484E-3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C276448-BE13-4940-BEA4-60B9C0B61C5A}" type="SERIESNAME">
                      <a:rPr lang="en-US"/>
                      <a:pPr>
                        <a:defRPr sz="1400"/>
                      </a:pPr>
                      <a:t>[SERIES NAME]</a:t>
                    </a:fld>
                    <a:endParaRPr lang="en-US" baseline="0" dirty="0"/>
                  </a:p>
                  <a:p>
                    <a:pPr>
                      <a:defRPr sz="1400"/>
                    </a:pPr>
                    <a:endParaRPr lang="en-US"/>
                  </a:p>
                  <a:p>
                    <a:pPr>
                      <a:defRPr sz="1400"/>
                    </a:pPr>
                    <a:fld id="{712F4193-22BB-444F-A6F8-F232D5D54072}" type="VALUE">
                      <a:rPr lang="en-US" smtClean="0"/>
                      <a:pPr>
                        <a:defRPr sz="1400"/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C88-4E83-9556-4550F40D5A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</c:f>
              <c:strCache>
                <c:ptCount val="1"/>
                <c:pt idx="0">
                  <c:v>Assaults on Staff (DSO)</c:v>
                </c:pt>
              </c:strCache>
            </c:strRef>
          </c:cat>
          <c:val>
            <c:numRef>
              <c:f>Sheet1!$C$3</c:f>
              <c:numCache>
                <c:formatCode>0%</c:formatCode>
                <c:ptCount val="1"/>
                <c:pt idx="0">
                  <c:v>0.15277777777777701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707-4FB3-8750-EECBB01EE08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2-5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93B2D1AB-0378-475E-A2A7-091C04180ED9}" type="SERIESNAME">
                      <a:rPr lang="en-US"/>
                      <a:pPr/>
                      <a:t>[SERIES NAME]</a:t>
                    </a:fld>
                    <a:endParaRPr lang="en-US" baseline="0" dirty="0"/>
                  </a:p>
                  <a:p>
                    <a:endParaRPr lang="en-US" dirty="0"/>
                  </a:p>
                  <a:p>
                    <a:fld id="{FC9E672F-9034-44CC-A203-7442FDD3FAB6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CC88-4E83-9556-4550F40D5A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</c:f>
              <c:strCache>
                <c:ptCount val="1"/>
                <c:pt idx="0">
                  <c:v>Assaults on Staff (DSO)</c:v>
                </c:pt>
              </c:strCache>
            </c:strRef>
          </c:cat>
          <c:val>
            <c:numRef>
              <c:f>Sheet1!$D$3</c:f>
              <c:numCache>
                <c:formatCode>0%</c:formatCode>
                <c:ptCount val="1"/>
                <c:pt idx="0">
                  <c:v>7.4999999999999997E-2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707-4FB3-8750-EECBB01EE08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5+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A4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CC88-4E83-9556-4550F40D5AED}"/>
              </c:ext>
            </c:extLst>
          </c:dPt>
          <c:dLbls>
            <c:dLbl>
              <c:idx val="0"/>
              <c:layout>
                <c:manualLayout>
                  <c:x val="-4.1040270684821545E-3"/>
                  <c:y val="0"/>
                </c:manualLayout>
              </c:layout>
              <c:tx>
                <c:rich>
                  <a:bodyPr/>
                  <a:lstStyle/>
                  <a:p>
                    <a:fld id="{9E7041EF-9B5C-4201-B107-5A91CE1F7A8D}" type="SERIESNAME">
                      <a:rPr lang="en-US" smtClean="0">
                        <a:solidFill>
                          <a:schemeClr val="bg1"/>
                        </a:solidFill>
                      </a:rPr>
                      <a:pPr/>
                      <a:t>[SERIES NAME]</a:t>
                    </a:fld>
                    <a:endParaRPr lang="en-US" dirty="0">
                      <a:solidFill>
                        <a:schemeClr val="bg1"/>
                      </a:solidFill>
                    </a:endParaRPr>
                  </a:p>
                  <a:p>
                    <a:endParaRPr lang="en-US" baseline="0" dirty="0">
                      <a:solidFill>
                        <a:schemeClr val="bg1"/>
                      </a:solidFill>
                    </a:endParaRPr>
                  </a:p>
                  <a:p>
                    <a:fld id="{0799D9A6-42DA-404A-9260-C50554972F70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CC88-4E83-9556-4550F40D5A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</c:f>
              <c:strCache>
                <c:ptCount val="1"/>
                <c:pt idx="0">
                  <c:v>Assaults on Staff (DSO)</c:v>
                </c:pt>
              </c:strCache>
            </c:strRef>
          </c:cat>
          <c:val>
            <c:numRef>
              <c:f>Sheet1!$E$3</c:f>
              <c:numCache>
                <c:formatCode>0%</c:formatCode>
                <c:ptCount val="1"/>
                <c:pt idx="0">
                  <c:v>5.5555555555555497E-2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707-4FB3-8750-EECBB01EE0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328773216"/>
        <c:axId val="328779872"/>
      </c:barChart>
      <c:catAx>
        <c:axId val="3287732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28779872"/>
        <c:crosses val="autoZero"/>
        <c:auto val="1"/>
        <c:lblAlgn val="ctr"/>
        <c:lblOffset val="100"/>
        <c:noMultiLvlLbl val="0"/>
      </c:catAx>
      <c:valAx>
        <c:axId val="328779872"/>
        <c:scaling>
          <c:orientation val="minMax"/>
          <c:max val="1"/>
        </c:scaling>
        <c:delete val="1"/>
        <c:axPos val="b"/>
        <c:numFmt formatCode="0%" sourceLinked="1"/>
        <c:majorTickMark val="out"/>
        <c:minorTickMark val="none"/>
        <c:tickLblPos val="nextTo"/>
        <c:crossAx val="328773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141706924315621E-2"/>
          <c:y val="9.4322934179201415E-2"/>
          <c:w val="0.8812399355877617"/>
          <c:h val="0.811354131641597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Youth with 0 Assaults on Staff</c:v>
                </c:pt>
              </c:strCache>
            </c:strRef>
          </c:tx>
          <c:spPr>
            <a:solidFill>
              <a:schemeClr val="bg2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DF25FD8-0290-4A9A-AAFC-682F73D55260}" type="SERIESNAME">
                      <a:rPr lang="en-US" sz="1400" smtClean="0"/>
                      <a:pPr>
                        <a:defRPr sz="1400"/>
                      </a:pPr>
                      <a:t>[SERIES NAME]</a:t>
                    </a:fld>
                    <a:endParaRPr lang="en-US" sz="1400" dirty="0"/>
                  </a:p>
                  <a:p>
                    <a:pPr>
                      <a:defRPr sz="1400"/>
                    </a:pPr>
                    <a:endParaRPr lang="en-US" sz="1400" baseline="0" dirty="0"/>
                  </a:p>
                  <a:p>
                    <a:pPr>
                      <a:defRPr sz="1400"/>
                    </a:pPr>
                    <a:fld id="{729BAB00-D816-4764-9B86-DA09940D6911}" type="VALUE">
                      <a:rPr lang="en-US" sz="1400"/>
                      <a:pPr>
                        <a:defRPr sz="1400"/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44928717918206224"/>
                      <c:h val="0.667377633378840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29B-44EE-8E88-C5F5C87A9A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</c:f>
              <c:strCache>
                <c:ptCount val="1"/>
                <c:pt idx="0">
                  <c:v>Assaults on Staff (ISO)</c:v>
                </c:pt>
              </c:strCache>
            </c:strRef>
          </c:cat>
          <c:val>
            <c:numRef>
              <c:f>Sheet1!$B$4</c:f>
              <c:numCache>
                <c:formatCode>0%</c:formatCode>
                <c:ptCount val="1"/>
                <c:pt idx="0">
                  <c:v>0.49532710280373798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56-4233-9FC8-EAB635CEFBA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 assault</c:v>
                </c:pt>
              </c:strCache>
            </c:strRef>
          </c:tx>
          <c:spPr>
            <a:solidFill>
              <a:srgbClr val="99CFFF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67B1F0D6-AFB2-4165-B854-AC6F83C5A67F}" type="SERIESNAME">
                      <a:rPr lang="en-US" smtClean="0"/>
                      <a:pPr/>
                      <a:t>[SERIES NAME]</a:t>
                    </a:fld>
                    <a:endParaRPr lang="en-US"/>
                  </a:p>
                  <a:p>
                    <a:endParaRPr lang="en-US" baseline="0"/>
                  </a:p>
                  <a:p>
                    <a:fld id="{2F177211-B094-496E-A14F-66F950DED574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29B-44EE-8E88-C5F5C87A9A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</c:f>
              <c:strCache>
                <c:ptCount val="1"/>
                <c:pt idx="0">
                  <c:v>Assaults on Staff (ISO)</c:v>
                </c:pt>
              </c:strCache>
            </c:strRef>
          </c:cat>
          <c:val>
            <c:numRef>
              <c:f>Sheet1!$C$4</c:f>
              <c:numCache>
                <c:formatCode>0%</c:formatCode>
                <c:ptCount val="1"/>
                <c:pt idx="0">
                  <c:v>0.135514018691588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756-4233-9FC8-EAB635CEFBA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2-5</c:v>
                </c:pt>
              </c:strCache>
            </c:strRef>
          </c:tx>
          <c:spPr>
            <a:solidFill>
              <a:srgbClr val="013D7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F84A1DA8-14D3-4635-B863-1F5124C859A2}" type="SERIESNAME">
                      <a:rPr lang="en-US" smtClean="0"/>
                      <a:pPr/>
                      <a:t>[SERIES NAME]</a:t>
                    </a:fld>
                    <a:endParaRPr lang="en-US"/>
                  </a:p>
                  <a:p>
                    <a:endParaRPr lang="en-US" baseline="0" dirty="0"/>
                  </a:p>
                  <a:p>
                    <a:fld id="{FB6BC0CE-253F-4542-9705-8B7B8717730A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929B-44EE-8E88-C5F5C87A9A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</c:f>
              <c:strCache>
                <c:ptCount val="1"/>
                <c:pt idx="0">
                  <c:v>Assaults on Staff (ISO)</c:v>
                </c:pt>
              </c:strCache>
            </c:strRef>
          </c:cat>
          <c:val>
            <c:numRef>
              <c:f>Sheet1!$D$4</c:f>
              <c:numCache>
                <c:formatCode>0%</c:formatCode>
                <c:ptCount val="1"/>
                <c:pt idx="0">
                  <c:v>0.170560747663551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756-4233-9FC8-EAB635CEFBA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5+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A4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929B-44EE-8E88-C5F5C87A9A6A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DC115001-947E-4073-B708-0850C854A503}" type="SERIESNAME">
                      <a:rPr lang="en-US" smtClean="0"/>
                      <a:pPr/>
                      <a:t>[SERIES NAME]</a:t>
                    </a:fld>
                    <a:endParaRPr lang="en-US"/>
                  </a:p>
                  <a:p>
                    <a:endParaRPr lang="en-US" baseline="0"/>
                  </a:p>
                  <a:p>
                    <a:fld id="{E95E6D88-6D2E-4AFE-BCBB-EC1E40C17CE9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929B-44EE-8E88-C5F5C87A9A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</c:f>
              <c:strCache>
                <c:ptCount val="1"/>
                <c:pt idx="0">
                  <c:v>Assaults on Staff (ISO)</c:v>
                </c:pt>
              </c:strCache>
            </c:strRef>
          </c:cat>
          <c:val>
            <c:numRef>
              <c:f>Sheet1!$E$4</c:f>
              <c:numCache>
                <c:formatCode>0%</c:formatCode>
                <c:ptCount val="1"/>
                <c:pt idx="0">
                  <c:v>0.19859813084112099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756-4233-9FC8-EAB635CEFB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328773216"/>
        <c:axId val="328779872"/>
      </c:barChart>
      <c:catAx>
        <c:axId val="3287732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28779872"/>
        <c:crosses val="autoZero"/>
        <c:auto val="1"/>
        <c:lblAlgn val="ctr"/>
        <c:lblOffset val="100"/>
        <c:noMultiLvlLbl val="0"/>
      </c:catAx>
      <c:valAx>
        <c:axId val="328779872"/>
        <c:scaling>
          <c:orientation val="minMax"/>
          <c:max val="1"/>
        </c:scaling>
        <c:delete val="1"/>
        <c:axPos val="b"/>
        <c:numFmt formatCode="0%" sourceLinked="1"/>
        <c:majorTickMark val="out"/>
        <c:minorTickMark val="none"/>
        <c:tickLblPos val="nextTo"/>
        <c:crossAx val="328773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957024034531804E-2"/>
          <c:y val="2.2458502745190727E-2"/>
          <c:w val="0.93624606057225479"/>
          <c:h val="0.87890137009344405"/>
        </c:manualLayout>
      </c:layout>
      <c:lineChart>
        <c:grouping val="standar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Youth with 5+ lifetime staff assaults</c:v>
                </c:pt>
              </c:strCache>
            </c:strRef>
          </c:tx>
          <c:spPr>
            <a:ln w="28575" cap="rnd">
              <a:solidFill>
                <a:schemeClr val="accent3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Sheet1!$B$2:$B$32</c:f>
              <c:numCache>
                <c:formatCode>General</c:formatCode>
                <c:ptCount val="31"/>
                <c:pt idx="0">
                  <c:v>2019</c:v>
                </c:pt>
                <c:pt idx="1">
                  <c:v>2019</c:v>
                </c:pt>
                <c:pt idx="2">
                  <c:v>2019</c:v>
                </c:pt>
                <c:pt idx="3">
                  <c:v>2019</c:v>
                </c:pt>
                <c:pt idx="4">
                  <c:v>2020</c:v>
                </c:pt>
                <c:pt idx="5">
                  <c:v>2020</c:v>
                </c:pt>
                <c:pt idx="6">
                  <c:v>2020</c:v>
                </c:pt>
                <c:pt idx="7">
                  <c:v>2020</c:v>
                </c:pt>
                <c:pt idx="8">
                  <c:v>2021</c:v>
                </c:pt>
                <c:pt idx="9">
                  <c:v>2021</c:v>
                </c:pt>
                <c:pt idx="10">
                  <c:v>2021</c:v>
                </c:pt>
                <c:pt idx="11">
                  <c:v>2021</c:v>
                </c:pt>
                <c:pt idx="12">
                  <c:v>2022</c:v>
                </c:pt>
                <c:pt idx="13">
                  <c:v>2022</c:v>
                </c:pt>
                <c:pt idx="14">
                  <c:v>2022</c:v>
                </c:pt>
                <c:pt idx="15">
                  <c:v>2022</c:v>
                </c:pt>
                <c:pt idx="16">
                  <c:v>2023</c:v>
                </c:pt>
                <c:pt idx="17">
                  <c:v>2023</c:v>
                </c:pt>
                <c:pt idx="18">
                  <c:v>2023</c:v>
                </c:pt>
                <c:pt idx="19">
                  <c:v>2023</c:v>
                </c:pt>
                <c:pt idx="20">
                  <c:v>2024</c:v>
                </c:pt>
                <c:pt idx="21">
                  <c:v>2024</c:v>
                </c:pt>
                <c:pt idx="22">
                  <c:v>2024</c:v>
                </c:pt>
                <c:pt idx="23">
                  <c:v>2024</c:v>
                </c:pt>
                <c:pt idx="24">
                  <c:v>2025</c:v>
                </c:pt>
                <c:pt idx="25">
                  <c:v>2025</c:v>
                </c:pt>
                <c:pt idx="26">
                  <c:v>2025</c:v>
                </c:pt>
                <c:pt idx="27">
                  <c:v>2025</c:v>
                </c:pt>
                <c:pt idx="28">
                  <c:v>2026</c:v>
                </c:pt>
                <c:pt idx="29">
                  <c:v>2026</c:v>
                </c:pt>
                <c:pt idx="30">
                  <c:v>2026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57</c:v>
                </c:pt>
                <c:pt idx="1">
                  <c:v>61</c:v>
                </c:pt>
                <c:pt idx="2">
                  <c:v>65</c:v>
                </c:pt>
                <c:pt idx="3">
                  <c:v>70</c:v>
                </c:pt>
                <c:pt idx="4">
                  <c:v>71</c:v>
                </c:pt>
                <c:pt idx="5">
                  <c:v>85</c:v>
                </c:pt>
                <c:pt idx="6">
                  <c:v>85</c:v>
                </c:pt>
                <c:pt idx="7">
                  <c:v>107</c:v>
                </c:pt>
                <c:pt idx="8" formatCode="#,##0">
                  <c:v>97</c:v>
                </c:pt>
                <c:pt idx="9" formatCode="#,##0">
                  <c:v>100</c:v>
                </c:pt>
                <c:pt idx="10" formatCode="#,##0">
                  <c:v>95</c:v>
                </c:pt>
                <c:pt idx="11" formatCode="#,##0">
                  <c:v>105</c:v>
                </c:pt>
                <c:pt idx="12" formatCode="#,##0">
                  <c:v>94</c:v>
                </c:pt>
                <c:pt idx="13" formatCode="#,##0">
                  <c:v>89</c:v>
                </c:pt>
                <c:pt idx="14" formatCode="#,##0">
                  <c:v>80</c:v>
                </c:pt>
                <c:pt idx="15" formatCode="#,##0">
                  <c:v>84</c:v>
                </c:pt>
                <c:pt idx="16" formatCode="#,##0">
                  <c:v>79</c:v>
                </c:pt>
                <c:pt idx="17" formatCode="#,##0">
                  <c:v>76</c:v>
                </c:pt>
                <c:pt idx="18" formatCode="#,##0">
                  <c:v>83</c:v>
                </c:pt>
                <c:pt idx="19" formatCode="#,##0">
                  <c:v>85</c:v>
                </c:pt>
                <c:pt idx="20" formatCode="#,##0">
                  <c:v>81</c:v>
                </c:pt>
                <c:pt idx="21" formatCode="#,##0">
                  <c:v>81</c:v>
                </c:pt>
                <c:pt idx="22" formatCode="#,##0">
                  <c:v>78</c:v>
                </c:pt>
                <c:pt idx="23" formatCode="#,##0">
                  <c:v>93</c:v>
                </c:pt>
                <c:pt idx="24" formatCode="#,##0">
                  <c:v>98</c:v>
                </c:pt>
                <c:pt idx="25" formatCode="#,##0">
                  <c:v>117</c:v>
                </c:pt>
                <c:pt idx="26" formatCode="#,##0">
                  <c:v>123</c:v>
                </c:pt>
                <c:pt idx="27" formatCode="#,##0">
                  <c:v>132</c:v>
                </c:pt>
                <c:pt idx="28" formatCode="#,##0">
                  <c:v>126</c:v>
                </c:pt>
                <c:pt idx="29" formatCode="#,##0">
                  <c:v>119</c:v>
                </c:pt>
                <c:pt idx="30" formatCode="#,##0">
                  <c:v>110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A5D-4253-8BF6-D58CD3350058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03008888"/>
        <c:axId val="503010856"/>
      </c:lineChart>
      <c:catAx>
        <c:axId val="503008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3010856"/>
        <c:crosses val="autoZero"/>
        <c:auto val="1"/>
        <c:lblAlgn val="ctr"/>
        <c:lblOffset val="100"/>
        <c:tickLblSkip val="4"/>
        <c:tickMarkSkip val="1"/>
        <c:noMultiLvlLbl val="0"/>
      </c:catAx>
      <c:valAx>
        <c:axId val="503010856"/>
        <c:scaling>
          <c:orientation val="minMax"/>
          <c:max val="150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503008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2">
          <a:lumMod val="50000"/>
        </a:schemeClr>
      </a:solidFill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957024034531804E-2"/>
          <c:y val="2.2458502745190727E-2"/>
          <c:w val="0.93624606057225479"/>
          <c:h val="0.87890137009344405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Sheet1!$C$1</c:f>
              <c:strCache>
                <c:ptCount val="1"/>
                <c:pt idx="0">
                  <c:v>Math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strCache>
            </c:strRef>
          </c:cat>
          <c:val>
            <c:numRef>
              <c:f>Sheet1!$C$2:$C$8</c:f>
              <c:numCache>
                <c:formatCode>0.0</c:formatCode>
                <c:ptCount val="7"/>
                <c:pt idx="0">
                  <c:v>-6.2</c:v>
                </c:pt>
                <c:pt idx="1">
                  <c:v>-6.3</c:v>
                </c:pt>
                <c:pt idx="2">
                  <c:v>-6.2</c:v>
                </c:pt>
                <c:pt idx="3">
                  <c:v>-7.3</c:v>
                </c:pt>
                <c:pt idx="4">
                  <c:v>-7.2</c:v>
                </c:pt>
                <c:pt idx="5">
                  <c:v>-7.3</c:v>
                </c:pt>
                <c:pt idx="6">
                  <c:v>-7.2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A5D-4253-8BF6-D58CD335005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03008888"/>
        <c:axId val="503010856"/>
      </c:barChart>
      <c:catAx>
        <c:axId val="503008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3010856"/>
        <c:crosses val="autoZero"/>
        <c:auto val="1"/>
        <c:lblAlgn val="ctr"/>
        <c:lblOffset val="100"/>
        <c:noMultiLvlLbl val="0"/>
      </c:catAx>
      <c:valAx>
        <c:axId val="503010856"/>
        <c:scaling>
          <c:orientation val="minMax"/>
          <c:min val="-9"/>
        </c:scaling>
        <c:delete val="0"/>
        <c:axPos val="l"/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3008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2">
          <a:lumMod val="50000"/>
        </a:schemeClr>
      </a:solidFill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957024034531804E-2"/>
          <c:y val="2.2458502745190727E-2"/>
          <c:w val="0.93624606057225479"/>
          <c:h val="0.878901370093444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Reading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strCache>
            </c:strRef>
          </c:cat>
          <c:val>
            <c:numRef>
              <c:f>Sheet1!$B$2:$B$8</c:f>
              <c:numCache>
                <c:formatCode>0.0</c:formatCode>
                <c:ptCount val="7"/>
                <c:pt idx="0">
                  <c:v>-4.7</c:v>
                </c:pt>
                <c:pt idx="1">
                  <c:v>-5.0999999999999996</c:v>
                </c:pt>
                <c:pt idx="2">
                  <c:v>-5.0999999999999996</c:v>
                </c:pt>
                <c:pt idx="3">
                  <c:v>-7.4</c:v>
                </c:pt>
                <c:pt idx="4">
                  <c:v>-7.4</c:v>
                </c:pt>
                <c:pt idx="5">
                  <c:v>-7.6</c:v>
                </c:pt>
                <c:pt idx="6">
                  <c:v>-7.4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F1-4937-882E-4F704E6C864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03008888"/>
        <c:axId val="503010856"/>
      </c:barChart>
      <c:catAx>
        <c:axId val="503008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3010856"/>
        <c:crosses val="autoZero"/>
        <c:auto val="1"/>
        <c:lblAlgn val="ctr"/>
        <c:lblOffset val="100"/>
        <c:noMultiLvlLbl val="0"/>
      </c:catAx>
      <c:valAx>
        <c:axId val="503010856"/>
        <c:scaling>
          <c:orientation val="minMax"/>
          <c:min val="-9"/>
        </c:scaling>
        <c:delete val="0"/>
        <c:axPos val="l"/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3008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2">
          <a:lumMod val="50000"/>
        </a:schemeClr>
      </a:solidFill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Annual Secure Facility JCO Turnover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437013114365671E-2"/>
          <c:y val="0.11126722231446416"/>
          <c:w val="0.92088850748304329"/>
          <c:h val="0.77908351043246804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JCO Turnover</c:v>
                </c:pt>
              </c:strCache>
            </c:strRef>
          </c:tx>
          <c:spPr>
            <a:solidFill>
              <a:schemeClr val="tx2">
                <a:lumMod val="50000"/>
              </a:schemeClr>
            </a:solidFill>
            <a:ln>
              <a:solidFill>
                <a:schemeClr val="accent3">
                  <a:lumMod val="9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Sheet1!$B$2:$B$9</c:f>
              <c:numCache>
                <c:formatCode>0%</c:formatCode>
                <c:ptCount val="8"/>
                <c:pt idx="0">
                  <c:v>0.46149936467598401</c:v>
                </c:pt>
                <c:pt idx="1">
                  <c:v>0.63902825455505596</c:v>
                </c:pt>
                <c:pt idx="2">
                  <c:v>0.73934763444019902</c:v>
                </c:pt>
                <c:pt idx="3">
                  <c:v>0.735747579777698</c:v>
                </c:pt>
                <c:pt idx="4">
                  <c:v>0.72638170432888605</c:v>
                </c:pt>
                <c:pt idx="5">
                  <c:v>0.72208504801097395</c:v>
                </c:pt>
                <c:pt idx="6">
                  <c:v>0.68969153704191899</c:v>
                </c:pt>
                <c:pt idx="7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AFA-40EE-99FA-D441F45192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85892495"/>
        <c:axId val="885892911"/>
      </c:barChart>
      <c:catAx>
        <c:axId val="8858924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5892911"/>
        <c:crosses val="autoZero"/>
        <c:auto val="1"/>
        <c:lblAlgn val="ctr"/>
        <c:lblOffset val="100"/>
        <c:noMultiLvlLbl val="0"/>
      </c:catAx>
      <c:valAx>
        <c:axId val="885892911"/>
        <c:scaling>
          <c:orientation val="minMax"/>
          <c:max val="1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885892495"/>
        <c:crosses val="autoZero"/>
        <c:crossBetween val="between"/>
        <c:majorUnit val="1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Secure</a:t>
            </a:r>
            <a:r>
              <a:rPr lang="en-US" sz="1800" b="1" baseline="0" dirty="0"/>
              <a:t> </a:t>
            </a:r>
            <a:r>
              <a:rPr lang="en-US" sz="1800" b="1" dirty="0"/>
              <a:t>JCO’s with 3+ years</a:t>
            </a:r>
            <a:r>
              <a:rPr lang="en-US" sz="1800" b="1" baseline="0" dirty="0"/>
              <a:t> experience</a:t>
            </a:r>
            <a:br>
              <a:rPr lang="en-US" sz="1800" b="1" baseline="0" dirty="0"/>
            </a:br>
            <a:r>
              <a:rPr lang="en-US" sz="1800" b="1" baseline="0" dirty="0"/>
              <a:t>at FY midpoint (March 1</a:t>
            </a:r>
            <a:r>
              <a:rPr lang="en-US" sz="1800" b="1" baseline="30000" dirty="0"/>
              <a:t>st</a:t>
            </a:r>
            <a:r>
              <a:rPr lang="en-US" sz="1800" b="1" baseline="0" dirty="0"/>
              <a:t>)</a:t>
            </a:r>
            <a:endParaRPr lang="en-US" sz="1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9060704146675532E-2"/>
          <c:y val="0.11126729627005939"/>
          <c:w val="0.87421432014875688"/>
          <c:h val="0.77908351043246804"/>
        </c:manualLayout>
      </c:layout>
      <c:lineChart>
        <c:grouping val="standard"/>
        <c:varyColors val="0"/>
        <c:ser>
          <c:idx val="2"/>
          <c:order val="0"/>
          <c:tx>
            <c:strRef>
              <c:f>Sheet1!$C$1</c:f>
              <c:strCache>
                <c:ptCount val="1"/>
                <c:pt idx="0">
                  <c:v>Number</c:v>
                </c:pt>
              </c:strCache>
            </c:strRef>
          </c:tx>
          <c:spPr>
            <a:ln w="28575" cap="rnd">
              <a:solidFill>
                <a:srgbClr val="007033"/>
              </a:solidFill>
              <a:round/>
            </a:ln>
            <a:effectLst/>
          </c:spPr>
          <c:marker>
            <c:symbol val="none"/>
          </c:marker>
          <c:dPt>
            <c:idx val="5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0-1C1C-42E5-8D1A-20FCFD50C7F0}"/>
              </c:ext>
            </c:extLst>
          </c:dPt>
          <c:dLbls>
            <c:dLbl>
              <c:idx val="0"/>
              <c:layout>
                <c:manualLayout>
                  <c:x val="-4.0459107331122554E-2"/>
                  <c:y val="-3.6501280418931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483-4DC8-B122-FFBB00265943}"/>
                </c:ext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483-4DC8-B122-FFBB002659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535</c:v>
                </c:pt>
                <c:pt idx="1">
                  <c:v>422</c:v>
                </c:pt>
                <c:pt idx="2">
                  <c:v>325</c:v>
                </c:pt>
                <c:pt idx="3">
                  <c:v>251</c:v>
                </c:pt>
                <c:pt idx="4">
                  <c:v>220</c:v>
                </c:pt>
                <c:pt idx="5">
                  <c:v>183</c:v>
                </c:pt>
                <c:pt idx="6">
                  <c:v>172</c:v>
                </c:pt>
                <c:pt idx="7">
                  <c:v>204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483-4DC8-B122-FFBB002659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85892495"/>
        <c:axId val="885892911"/>
      </c:lineChart>
      <c:catAx>
        <c:axId val="8858924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5892911"/>
        <c:crosses val="autoZero"/>
        <c:auto val="1"/>
        <c:lblAlgn val="ctr"/>
        <c:lblOffset val="100"/>
        <c:noMultiLvlLbl val="0"/>
      </c:catAx>
      <c:valAx>
        <c:axId val="88589291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589249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Violent Felony Referrals</a:t>
            </a:r>
            <a:r>
              <a:rPr lang="en-US" baseline="0" dirty="0"/>
              <a:t> by FY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FYTD Violent Felony Referrals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0911368101466044E-2"/>
                  <c:y val="-5.05069934810856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23E-4888-A736-6E940019D7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Sheet1!$A$3:$A$9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strCache>
            </c:strRef>
          </c:cat>
          <c:val>
            <c:numRef>
              <c:f>Sheet1!$B$3:$B$9</c:f>
              <c:numCache>
                <c:formatCode>#,##0</c:formatCode>
                <c:ptCount val="7"/>
                <c:pt idx="0">
                  <c:v>6476</c:v>
                </c:pt>
                <c:pt idx="1">
                  <c:v>5417</c:v>
                </c:pt>
                <c:pt idx="2">
                  <c:v>4862</c:v>
                </c:pt>
                <c:pt idx="3">
                  <c:v>6004</c:v>
                </c:pt>
                <c:pt idx="4">
                  <c:v>6489</c:v>
                </c:pt>
                <c:pt idx="5">
                  <c:v>6371</c:v>
                </c:pt>
                <c:pt idx="6">
                  <c:v>6348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EB4-4555-88F0-669B20EF51E4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097560496"/>
        <c:axId val="1097560912"/>
      </c:lineChart>
      <c:catAx>
        <c:axId val="109756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7560912"/>
        <c:crosses val="autoZero"/>
        <c:auto val="1"/>
        <c:lblAlgn val="ctr"/>
        <c:lblOffset val="100"/>
        <c:noMultiLvlLbl val="0"/>
      </c:catAx>
      <c:valAx>
        <c:axId val="1097560912"/>
        <c:scaling>
          <c:orientation val="minMax"/>
          <c:max val="7000"/>
          <c:min val="0"/>
        </c:scaling>
        <c:delete val="1"/>
        <c:axPos val="l"/>
        <c:numFmt formatCode="#,##0" sourceLinked="1"/>
        <c:majorTickMark val="out"/>
        <c:minorTickMark val="none"/>
        <c:tickLblPos val="nextTo"/>
        <c:crossAx val="109756049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2">
          <a:lumMod val="50000"/>
        </a:schemeClr>
      </a:solidFill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All</a:t>
            </a:r>
            <a:r>
              <a:rPr lang="en-US" baseline="0" dirty="0"/>
              <a:t> </a:t>
            </a:r>
            <a:r>
              <a:rPr lang="en-US" dirty="0"/>
              <a:t>Homicide</a:t>
            </a:r>
            <a:r>
              <a:rPr lang="en-US" baseline="0" dirty="0"/>
              <a:t> Referrals by FY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FYTD Homicide Referrals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Sheet1!$A$3:$A$9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strCache>
            </c:strRef>
          </c:cat>
          <c:val>
            <c:numRef>
              <c:f>Sheet1!$B$3:$B$9</c:f>
              <c:numCache>
                <c:formatCode>#,##0</c:formatCode>
                <c:ptCount val="7"/>
                <c:pt idx="0">
                  <c:v>66</c:v>
                </c:pt>
                <c:pt idx="1">
                  <c:v>91</c:v>
                </c:pt>
                <c:pt idx="2">
                  <c:v>133</c:v>
                </c:pt>
                <c:pt idx="3">
                  <c:v>153</c:v>
                </c:pt>
                <c:pt idx="4">
                  <c:v>157</c:v>
                </c:pt>
                <c:pt idx="5">
                  <c:v>137</c:v>
                </c:pt>
                <c:pt idx="6">
                  <c:v>150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937-4BFD-A028-CBF70FF8A3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97560496"/>
        <c:axId val="1097560912"/>
      </c:lineChart>
      <c:catAx>
        <c:axId val="109756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7560912"/>
        <c:crosses val="autoZero"/>
        <c:auto val="1"/>
        <c:lblAlgn val="ctr"/>
        <c:lblOffset val="100"/>
        <c:noMultiLvlLbl val="0"/>
      </c:catAx>
      <c:valAx>
        <c:axId val="1097560912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1097560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2">
          <a:lumMod val="50000"/>
        </a:schemeClr>
      </a:solidFill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All</a:t>
            </a:r>
            <a:r>
              <a:rPr lang="en-US" baseline="0" dirty="0"/>
              <a:t> </a:t>
            </a:r>
            <a:r>
              <a:rPr lang="en-US" dirty="0"/>
              <a:t>Firearm Offense</a:t>
            </a:r>
            <a:r>
              <a:rPr lang="en-US" baseline="0" dirty="0"/>
              <a:t> Referrals by FY</a:t>
            </a:r>
            <a:br>
              <a:rPr lang="en-US" dirty="0"/>
            </a:b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FYTD Firearms Referrals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2153028258361697E-2"/>
                  <c:y val="3.41336388945193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813-4D08-9534-24FA890D35AA}"/>
                </c:ext>
              </c:extLst>
            </c:dLbl>
            <c:dLbl>
              <c:idx val="1"/>
              <c:layout>
                <c:manualLayout>
                  <c:x val="-3.8516481109409348E-2"/>
                  <c:y val="1.95404264159667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E2-4FDC-B413-5C9F6329FD51}"/>
                </c:ext>
              </c:extLst>
            </c:dLbl>
            <c:dLbl>
              <c:idx val="2"/>
              <c:layout>
                <c:manualLayout>
                  <c:x val="-5.2153028258361676E-2"/>
                  <c:y val="2.24590689116772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E2-4FDC-B413-5C9F6329FD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Sheet1!$A$3:$A$9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strCache>
            </c:strRef>
          </c:cat>
          <c:val>
            <c:numRef>
              <c:f>Sheet1!$B$3:$B$9</c:f>
              <c:numCache>
                <c:formatCode>#,##0</c:formatCode>
                <c:ptCount val="7"/>
                <c:pt idx="0">
                  <c:v>1549</c:v>
                </c:pt>
                <c:pt idx="1">
                  <c:v>1708</c:v>
                </c:pt>
                <c:pt idx="2">
                  <c:v>1921</c:v>
                </c:pt>
                <c:pt idx="3">
                  <c:v>2617</c:v>
                </c:pt>
                <c:pt idx="4">
                  <c:v>2575</c:v>
                </c:pt>
                <c:pt idx="5">
                  <c:v>2532</c:v>
                </c:pt>
                <c:pt idx="6">
                  <c:v>2474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62C-42F0-B0D1-98A13D3A1BC9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097560496"/>
        <c:axId val="1097560912"/>
      </c:lineChart>
      <c:catAx>
        <c:axId val="109756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7560912"/>
        <c:crosses val="autoZero"/>
        <c:auto val="1"/>
        <c:lblAlgn val="ctr"/>
        <c:lblOffset val="100"/>
        <c:noMultiLvlLbl val="0"/>
      </c:catAx>
      <c:valAx>
        <c:axId val="1097560912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1097560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2">
          <a:lumMod val="50000"/>
        </a:schemeClr>
      </a:solidFill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957024034531804E-2"/>
          <c:y val="2.2458502745190727E-2"/>
          <c:w val="0.93624606057225479"/>
          <c:h val="0.8789013700934440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Indeterminate Commitment</c:v>
                </c:pt>
              </c:strCache>
            </c:strRef>
          </c:tx>
          <c:spPr>
            <a:ln w="28575" cap="rnd">
              <a:solidFill>
                <a:schemeClr val="accent3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Sheet1!$A$3:$A$9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strCache>
            </c:strRef>
          </c:cat>
          <c:val>
            <c:numRef>
              <c:f>Sheet1!$B$3:$B$9</c:f>
              <c:numCache>
                <c:formatCode>#,##0</c:formatCode>
                <c:ptCount val="7"/>
                <c:pt idx="0">
                  <c:v>613</c:v>
                </c:pt>
                <c:pt idx="1">
                  <c:v>452</c:v>
                </c:pt>
                <c:pt idx="2">
                  <c:v>396</c:v>
                </c:pt>
                <c:pt idx="3">
                  <c:v>362</c:v>
                </c:pt>
                <c:pt idx="4">
                  <c:v>357</c:v>
                </c:pt>
                <c:pt idx="5">
                  <c:v>390</c:v>
                </c:pt>
                <c:pt idx="6">
                  <c:v>426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344-4CF9-9703-6691DFA15C25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Determinate Commitment</c:v>
                </c:pt>
              </c:strCache>
            </c:strRef>
          </c:tx>
          <c:spPr>
            <a:ln w="28575" cap="rnd">
              <a:solidFill>
                <a:schemeClr val="tx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669778877158506E-2"/>
                  <c:y val="-3.32750971755996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CBC-4D20-AF16-EA5FC0159C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Sheet1!$A$3:$A$9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strCache>
            </c:strRef>
          </c:cat>
          <c:val>
            <c:numRef>
              <c:f>Sheet1!$C$3:$C$9</c:f>
              <c:numCache>
                <c:formatCode>#,##0</c:formatCode>
                <c:ptCount val="7"/>
                <c:pt idx="0">
                  <c:v>131</c:v>
                </c:pt>
                <c:pt idx="1">
                  <c:v>126</c:v>
                </c:pt>
                <c:pt idx="2">
                  <c:v>147</c:v>
                </c:pt>
                <c:pt idx="3">
                  <c:v>172</c:v>
                </c:pt>
                <c:pt idx="4">
                  <c:v>193</c:v>
                </c:pt>
                <c:pt idx="5">
                  <c:v>221</c:v>
                </c:pt>
                <c:pt idx="6">
                  <c:v>193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EC8-462B-8B52-E836F44CD2A0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03008888"/>
        <c:axId val="503010856"/>
      </c:lineChart>
      <c:catAx>
        <c:axId val="503008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3010856"/>
        <c:crosses val="autoZero"/>
        <c:auto val="1"/>
        <c:lblAlgn val="ctr"/>
        <c:lblOffset val="100"/>
        <c:noMultiLvlLbl val="0"/>
      </c:catAx>
      <c:valAx>
        <c:axId val="503010856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503008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2">
          <a:lumMod val="50000"/>
        </a:schemeClr>
      </a:solidFill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957024034531804E-2"/>
          <c:y val="2.2458502745190727E-2"/>
          <c:w val="0.93624606057225479"/>
          <c:h val="0.8789013700934440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Adult Certification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6697788771585084E-2"/>
                  <c:y val="-5.86675524524662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CBC-4D20-AF16-EA5FC0159C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Sheet1!$A$3:$A$9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strCache>
            </c:strRef>
          </c:cat>
          <c:val>
            <c:numRef>
              <c:f>Sheet1!$B$3:$B$9</c:f>
              <c:numCache>
                <c:formatCode>#,##0</c:formatCode>
                <c:ptCount val="7"/>
                <c:pt idx="0">
                  <c:v>147</c:v>
                </c:pt>
                <c:pt idx="1">
                  <c:v>92</c:v>
                </c:pt>
                <c:pt idx="2">
                  <c:v>137</c:v>
                </c:pt>
                <c:pt idx="3">
                  <c:v>151</c:v>
                </c:pt>
                <c:pt idx="4">
                  <c:v>160</c:v>
                </c:pt>
                <c:pt idx="5">
                  <c:v>152</c:v>
                </c:pt>
                <c:pt idx="6">
                  <c:v>124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344-4CF9-9703-6691DFA15C25}"/>
            </c:ext>
          </c:extLst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Determinate Commitment</c:v>
                </c:pt>
              </c:strCache>
            </c:strRef>
          </c:tx>
          <c:spPr>
            <a:ln w="28575" cap="rnd">
              <a:solidFill>
                <a:schemeClr val="tx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6697788771585084E-2"/>
                  <c:y val="5.86677653817448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CBC-4D20-AF16-EA5FC0159C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Sheet1!$A$3:$A$9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strCache>
            </c:strRef>
          </c:cat>
          <c:val>
            <c:numRef>
              <c:f>Sheet1!$D$3:$D$9</c:f>
              <c:numCache>
                <c:formatCode>#,##0</c:formatCode>
                <c:ptCount val="7"/>
                <c:pt idx="0">
                  <c:v>131</c:v>
                </c:pt>
                <c:pt idx="1">
                  <c:v>126</c:v>
                </c:pt>
                <c:pt idx="2">
                  <c:v>147</c:v>
                </c:pt>
                <c:pt idx="3">
                  <c:v>172</c:v>
                </c:pt>
                <c:pt idx="4">
                  <c:v>193</c:v>
                </c:pt>
                <c:pt idx="5">
                  <c:v>221</c:v>
                </c:pt>
                <c:pt idx="6">
                  <c:v>193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EC8-462B-8B52-E836F44CD2A0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03008888"/>
        <c:axId val="503010856"/>
      </c:lineChart>
      <c:catAx>
        <c:axId val="503008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3010856"/>
        <c:crosses val="autoZero"/>
        <c:auto val="1"/>
        <c:lblAlgn val="ctr"/>
        <c:lblOffset val="100"/>
        <c:noMultiLvlLbl val="0"/>
      </c:catAx>
      <c:valAx>
        <c:axId val="503010856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3008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2">
          <a:lumMod val="50000"/>
        </a:schemeClr>
      </a:solidFill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>
                <a:solidFill>
                  <a:schemeClr val="tx1"/>
                </a:solidFill>
              </a:rPr>
              <a:t>Number of youth in facility who were committed</a:t>
            </a:r>
            <a:r>
              <a:rPr lang="en-US" sz="1800" baseline="0" dirty="0">
                <a:solidFill>
                  <a:schemeClr val="tx1"/>
                </a:solidFill>
              </a:rPr>
              <a:t> on homicide offense</a:t>
            </a:r>
            <a:endParaRPr lang="en-US" sz="180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7228369179953396"/>
          <c:y val="1.66917590682581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241188340649528"/>
          <c:y val="0.2273477721105554"/>
          <c:w val="0.80797117583319855"/>
          <c:h val="0.66355634793949869"/>
        </c:manualLayout>
      </c:layout>
      <c:lineChart>
        <c:grouping val="standar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Homicide youth in secure</c:v>
                </c:pt>
              </c:strCache>
            </c:strRef>
          </c:tx>
          <c:spPr>
            <a:ln w="19050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9686352816363915E-2"/>
                  <c:y val="-3.61654779812260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D5D-447F-8C86-1E8AC9313D35}"/>
                </c:ext>
              </c:extLst>
            </c:dLbl>
            <c:dLbl>
              <c:idx val="91"/>
              <c:layout>
                <c:manualLayout>
                  <c:x val="-4.7127543969432133E-2"/>
                  <c:y val="-2.2255678757677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03-48B5-AC42-DEA5056318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Sheet1!$B$2:$B$93</c:f>
              <c:numCache>
                <c:formatCode>General</c:formatCode>
                <c:ptCount val="92"/>
                <c:pt idx="0">
                  <c:v>2019</c:v>
                </c:pt>
                <c:pt idx="1">
                  <c:v>2019</c:v>
                </c:pt>
                <c:pt idx="2">
                  <c:v>2019</c:v>
                </c:pt>
                <c:pt idx="3">
                  <c:v>2019</c:v>
                </c:pt>
                <c:pt idx="4">
                  <c:v>2019</c:v>
                </c:pt>
                <c:pt idx="5">
                  <c:v>2019</c:v>
                </c:pt>
                <c:pt idx="6">
                  <c:v>2019</c:v>
                </c:pt>
                <c:pt idx="7">
                  <c:v>2019</c:v>
                </c:pt>
                <c:pt idx="8">
                  <c:v>2019</c:v>
                </c:pt>
                <c:pt idx="9">
                  <c:v>2019</c:v>
                </c:pt>
                <c:pt idx="10">
                  <c:v>2019</c:v>
                </c:pt>
                <c:pt idx="11">
                  <c:v>2019</c:v>
                </c:pt>
                <c:pt idx="12">
                  <c:v>2020</c:v>
                </c:pt>
                <c:pt idx="13">
                  <c:v>2020</c:v>
                </c:pt>
                <c:pt idx="14">
                  <c:v>2020</c:v>
                </c:pt>
                <c:pt idx="15">
                  <c:v>2020</c:v>
                </c:pt>
                <c:pt idx="16">
                  <c:v>2020</c:v>
                </c:pt>
                <c:pt idx="17">
                  <c:v>2020</c:v>
                </c:pt>
                <c:pt idx="18">
                  <c:v>2020</c:v>
                </c:pt>
                <c:pt idx="19">
                  <c:v>2020</c:v>
                </c:pt>
                <c:pt idx="20">
                  <c:v>2020</c:v>
                </c:pt>
                <c:pt idx="21">
                  <c:v>2020</c:v>
                </c:pt>
                <c:pt idx="22">
                  <c:v>2020</c:v>
                </c:pt>
                <c:pt idx="23">
                  <c:v>2020</c:v>
                </c:pt>
                <c:pt idx="24">
                  <c:v>2021</c:v>
                </c:pt>
                <c:pt idx="25">
                  <c:v>2021</c:v>
                </c:pt>
                <c:pt idx="26">
                  <c:v>2021</c:v>
                </c:pt>
                <c:pt idx="27">
                  <c:v>2021</c:v>
                </c:pt>
                <c:pt idx="28">
                  <c:v>2021</c:v>
                </c:pt>
                <c:pt idx="29">
                  <c:v>2021</c:v>
                </c:pt>
                <c:pt idx="30">
                  <c:v>2021</c:v>
                </c:pt>
                <c:pt idx="31">
                  <c:v>2021</c:v>
                </c:pt>
                <c:pt idx="32">
                  <c:v>2021</c:v>
                </c:pt>
                <c:pt idx="33">
                  <c:v>2021</c:v>
                </c:pt>
                <c:pt idx="34">
                  <c:v>2021</c:v>
                </c:pt>
                <c:pt idx="35">
                  <c:v>2021</c:v>
                </c:pt>
                <c:pt idx="36">
                  <c:v>2022</c:v>
                </c:pt>
                <c:pt idx="37">
                  <c:v>2022</c:v>
                </c:pt>
                <c:pt idx="38">
                  <c:v>2022</c:v>
                </c:pt>
                <c:pt idx="39">
                  <c:v>2022</c:v>
                </c:pt>
                <c:pt idx="40">
                  <c:v>2022</c:v>
                </c:pt>
                <c:pt idx="41">
                  <c:v>2022</c:v>
                </c:pt>
                <c:pt idx="42">
                  <c:v>2022</c:v>
                </c:pt>
                <c:pt idx="43">
                  <c:v>2022</c:v>
                </c:pt>
                <c:pt idx="44">
                  <c:v>2022</c:v>
                </c:pt>
                <c:pt idx="45">
                  <c:v>2022</c:v>
                </c:pt>
                <c:pt idx="46">
                  <c:v>2022</c:v>
                </c:pt>
                <c:pt idx="47">
                  <c:v>2022</c:v>
                </c:pt>
                <c:pt idx="48">
                  <c:v>2023</c:v>
                </c:pt>
                <c:pt idx="49">
                  <c:v>2023</c:v>
                </c:pt>
                <c:pt idx="50">
                  <c:v>2023</c:v>
                </c:pt>
                <c:pt idx="51">
                  <c:v>2023</c:v>
                </c:pt>
                <c:pt idx="52">
                  <c:v>2023</c:v>
                </c:pt>
                <c:pt idx="53">
                  <c:v>2023</c:v>
                </c:pt>
                <c:pt idx="54">
                  <c:v>2023</c:v>
                </c:pt>
                <c:pt idx="55">
                  <c:v>2023</c:v>
                </c:pt>
                <c:pt idx="56">
                  <c:v>2023</c:v>
                </c:pt>
                <c:pt idx="57">
                  <c:v>2023</c:v>
                </c:pt>
                <c:pt idx="58">
                  <c:v>2023</c:v>
                </c:pt>
                <c:pt idx="59">
                  <c:v>2023</c:v>
                </c:pt>
                <c:pt idx="60">
                  <c:v>2024</c:v>
                </c:pt>
                <c:pt idx="61">
                  <c:v>2024</c:v>
                </c:pt>
                <c:pt idx="62">
                  <c:v>2024</c:v>
                </c:pt>
                <c:pt idx="63">
                  <c:v>2024</c:v>
                </c:pt>
                <c:pt idx="64">
                  <c:v>2024</c:v>
                </c:pt>
                <c:pt idx="65">
                  <c:v>2024</c:v>
                </c:pt>
                <c:pt idx="66">
                  <c:v>2024</c:v>
                </c:pt>
                <c:pt idx="67">
                  <c:v>2024</c:v>
                </c:pt>
                <c:pt idx="68">
                  <c:v>2024</c:v>
                </c:pt>
                <c:pt idx="69">
                  <c:v>2024</c:v>
                </c:pt>
                <c:pt idx="70">
                  <c:v>2024</c:v>
                </c:pt>
                <c:pt idx="71">
                  <c:v>2024</c:v>
                </c:pt>
                <c:pt idx="72">
                  <c:v>2025</c:v>
                </c:pt>
                <c:pt idx="73">
                  <c:v>2025</c:v>
                </c:pt>
                <c:pt idx="74">
                  <c:v>2025</c:v>
                </c:pt>
                <c:pt idx="75">
                  <c:v>2025</c:v>
                </c:pt>
                <c:pt idx="76">
                  <c:v>2025</c:v>
                </c:pt>
                <c:pt idx="77">
                  <c:v>2025</c:v>
                </c:pt>
                <c:pt idx="78">
                  <c:v>2025</c:v>
                </c:pt>
                <c:pt idx="79">
                  <c:v>2025</c:v>
                </c:pt>
                <c:pt idx="80">
                  <c:v>2025</c:v>
                </c:pt>
                <c:pt idx="81">
                  <c:v>2025</c:v>
                </c:pt>
                <c:pt idx="82">
                  <c:v>2025</c:v>
                </c:pt>
                <c:pt idx="83">
                  <c:v>2025</c:v>
                </c:pt>
                <c:pt idx="84">
                  <c:v>2026</c:v>
                </c:pt>
                <c:pt idx="85">
                  <c:v>2026</c:v>
                </c:pt>
                <c:pt idx="86">
                  <c:v>2026</c:v>
                </c:pt>
                <c:pt idx="87">
                  <c:v>2026</c:v>
                </c:pt>
                <c:pt idx="88">
                  <c:v>2026</c:v>
                </c:pt>
                <c:pt idx="89">
                  <c:v>2026</c:v>
                </c:pt>
                <c:pt idx="90">
                  <c:v>2026</c:v>
                </c:pt>
                <c:pt idx="91">
                  <c:v>2026</c:v>
                </c:pt>
              </c:numCache>
            </c:numRef>
          </c:cat>
          <c:val>
            <c:numRef>
              <c:f>Sheet1!$C$2:$C$93</c:f>
              <c:numCache>
                <c:formatCode>General</c:formatCode>
                <c:ptCount val="92"/>
                <c:pt idx="0">
                  <c:v>20</c:v>
                </c:pt>
                <c:pt idx="1">
                  <c:v>20</c:v>
                </c:pt>
                <c:pt idx="2">
                  <c:v>19</c:v>
                </c:pt>
                <c:pt idx="3">
                  <c:v>19</c:v>
                </c:pt>
                <c:pt idx="4">
                  <c:v>19</c:v>
                </c:pt>
                <c:pt idx="5">
                  <c:v>17</c:v>
                </c:pt>
                <c:pt idx="6">
                  <c:v>19</c:v>
                </c:pt>
                <c:pt idx="7">
                  <c:v>20</c:v>
                </c:pt>
                <c:pt idx="8">
                  <c:v>20</c:v>
                </c:pt>
                <c:pt idx="9">
                  <c:v>20</c:v>
                </c:pt>
                <c:pt idx="10">
                  <c:v>22</c:v>
                </c:pt>
                <c:pt idx="11">
                  <c:v>23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29</c:v>
                </c:pt>
                <c:pt idx="16">
                  <c:v>32</c:v>
                </c:pt>
                <c:pt idx="17">
                  <c:v>32</c:v>
                </c:pt>
                <c:pt idx="18">
                  <c:v>31</c:v>
                </c:pt>
                <c:pt idx="19">
                  <c:v>30</c:v>
                </c:pt>
                <c:pt idx="20">
                  <c:v>28</c:v>
                </c:pt>
                <c:pt idx="21">
                  <c:v>28</c:v>
                </c:pt>
                <c:pt idx="22">
                  <c:v>28</c:v>
                </c:pt>
                <c:pt idx="23">
                  <c:v>26</c:v>
                </c:pt>
                <c:pt idx="24">
                  <c:v>28</c:v>
                </c:pt>
                <c:pt idx="25">
                  <c:v>27</c:v>
                </c:pt>
                <c:pt idx="26">
                  <c:v>30</c:v>
                </c:pt>
                <c:pt idx="27">
                  <c:v>35</c:v>
                </c:pt>
                <c:pt idx="28">
                  <c:v>38</c:v>
                </c:pt>
                <c:pt idx="29">
                  <c:v>43</c:v>
                </c:pt>
                <c:pt idx="30">
                  <c:v>46</c:v>
                </c:pt>
                <c:pt idx="31">
                  <c:v>46</c:v>
                </c:pt>
                <c:pt idx="32">
                  <c:v>49</c:v>
                </c:pt>
                <c:pt idx="33">
                  <c:v>49</c:v>
                </c:pt>
                <c:pt idx="34">
                  <c:v>50</c:v>
                </c:pt>
                <c:pt idx="35">
                  <c:v>50</c:v>
                </c:pt>
                <c:pt idx="36">
                  <c:v>51</c:v>
                </c:pt>
                <c:pt idx="37">
                  <c:v>49</c:v>
                </c:pt>
                <c:pt idx="38">
                  <c:v>47</c:v>
                </c:pt>
                <c:pt idx="39">
                  <c:v>51</c:v>
                </c:pt>
                <c:pt idx="40">
                  <c:v>50</c:v>
                </c:pt>
                <c:pt idx="41">
                  <c:v>50</c:v>
                </c:pt>
                <c:pt idx="42">
                  <c:v>54</c:v>
                </c:pt>
                <c:pt idx="43">
                  <c:v>58</c:v>
                </c:pt>
                <c:pt idx="44">
                  <c:v>59</c:v>
                </c:pt>
                <c:pt idx="45">
                  <c:v>64</c:v>
                </c:pt>
                <c:pt idx="46">
                  <c:v>62</c:v>
                </c:pt>
                <c:pt idx="47">
                  <c:v>66</c:v>
                </c:pt>
                <c:pt idx="48">
                  <c:v>70</c:v>
                </c:pt>
                <c:pt idx="49">
                  <c:v>70</c:v>
                </c:pt>
                <c:pt idx="50">
                  <c:v>67</c:v>
                </c:pt>
                <c:pt idx="51">
                  <c:v>69</c:v>
                </c:pt>
                <c:pt idx="52">
                  <c:v>78</c:v>
                </c:pt>
                <c:pt idx="53">
                  <c:v>78</c:v>
                </c:pt>
                <c:pt idx="54">
                  <c:v>77</c:v>
                </c:pt>
                <c:pt idx="55">
                  <c:v>82</c:v>
                </c:pt>
                <c:pt idx="56">
                  <c:v>84</c:v>
                </c:pt>
                <c:pt idx="57">
                  <c:v>87</c:v>
                </c:pt>
                <c:pt idx="58">
                  <c:v>89</c:v>
                </c:pt>
                <c:pt idx="59">
                  <c:v>86</c:v>
                </c:pt>
                <c:pt idx="60">
                  <c:v>83</c:v>
                </c:pt>
                <c:pt idx="61">
                  <c:v>82</c:v>
                </c:pt>
                <c:pt idx="62">
                  <c:v>78</c:v>
                </c:pt>
                <c:pt idx="63">
                  <c:v>81</c:v>
                </c:pt>
                <c:pt idx="64">
                  <c:v>84</c:v>
                </c:pt>
                <c:pt idx="65">
                  <c:v>83</c:v>
                </c:pt>
                <c:pt idx="66">
                  <c:v>78</c:v>
                </c:pt>
                <c:pt idx="67">
                  <c:v>75</c:v>
                </c:pt>
                <c:pt idx="68">
                  <c:v>76</c:v>
                </c:pt>
                <c:pt idx="69">
                  <c:v>76</c:v>
                </c:pt>
                <c:pt idx="70">
                  <c:v>85</c:v>
                </c:pt>
                <c:pt idx="71">
                  <c:v>88</c:v>
                </c:pt>
                <c:pt idx="72">
                  <c:v>85</c:v>
                </c:pt>
                <c:pt idx="73">
                  <c:v>94</c:v>
                </c:pt>
                <c:pt idx="74">
                  <c:v>93</c:v>
                </c:pt>
                <c:pt idx="75">
                  <c:v>87</c:v>
                </c:pt>
                <c:pt idx="76">
                  <c:v>86</c:v>
                </c:pt>
                <c:pt idx="77">
                  <c:v>88</c:v>
                </c:pt>
                <c:pt idx="78">
                  <c:v>87</c:v>
                </c:pt>
                <c:pt idx="79">
                  <c:v>88</c:v>
                </c:pt>
                <c:pt idx="80">
                  <c:v>96</c:v>
                </c:pt>
                <c:pt idx="81">
                  <c:v>96</c:v>
                </c:pt>
                <c:pt idx="82">
                  <c:v>93</c:v>
                </c:pt>
                <c:pt idx="83">
                  <c:v>93</c:v>
                </c:pt>
                <c:pt idx="84">
                  <c:v>93</c:v>
                </c:pt>
                <c:pt idx="85">
                  <c:v>95</c:v>
                </c:pt>
                <c:pt idx="86">
                  <c:v>99</c:v>
                </c:pt>
                <c:pt idx="87">
                  <c:v>99</c:v>
                </c:pt>
                <c:pt idx="88">
                  <c:v>105</c:v>
                </c:pt>
                <c:pt idx="89">
                  <c:v>107</c:v>
                </c:pt>
                <c:pt idx="90">
                  <c:v>108</c:v>
                </c:pt>
                <c:pt idx="91">
                  <c:v>112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073E-4629-98C4-239ADD426A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45926064"/>
        <c:axId val="1645938128"/>
      </c:lineChart>
      <c:catAx>
        <c:axId val="1645926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accent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938128"/>
        <c:crosses val="autoZero"/>
        <c:auto val="1"/>
        <c:lblAlgn val="ctr"/>
        <c:lblOffset val="100"/>
        <c:tickLblSkip val="12"/>
        <c:tickMarkSkip val="12"/>
        <c:noMultiLvlLbl val="1"/>
      </c:catAx>
      <c:valAx>
        <c:axId val="1645938128"/>
        <c:scaling>
          <c:orientation val="minMax"/>
        </c:scaling>
        <c:delete val="1"/>
        <c:axPos val="l"/>
        <c:numFmt formatCode="General" sourceLinked="0"/>
        <c:majorTickMark val="none"/>
        <c:minorTickMark val="none"/>
        <c:tickLblPos val="nextTo"/>
        <c:crossAx val="1645926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Aggression Treatment Need</a:t>
            </a:r>
          </a:p>
          <a:p>
            <a:pPr>
              <a:defRPr sz="1800">
                <a:solidFill>
                  <a:schemeClr val="tx1"/>
                </a:solidFill>
              </a:defRPr>
            </a:pP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at</a:t>
            </a:r>
            <a:r>
              <a:rPr lang="en-US" sz="1800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Intake</a:t>
            </a:r>
            <a:endParaRPr lang="en-US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Moderate Need</c:v>
                </c:pt>
              </c:strCache>
            </c:strRef>
          </c:tx>
          <c:spPr>
            <a:solidFill>
              <a:srgbClr val="FFE38B"/>
            </a:solidFill>
            <a:ln w="19050">
              <a:solidFill>
                <a:srgbClr val="FFC000"/>
              </a:solidFill>
            </a:ln>
            <a:effectLst/>
          </c:spPr>
          <c:cat>
            <c:numRef>
              <c:f>Sheet1!$A$2:$A$8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Sheet1!$B$2:$B$8</c:f>
              <c:numCache>
                <c:formatCode>0%</c:formatCode>
                <c:ptCount val="7"/>
                <c:pt idx="0">
                  <c:v>0.47599999999999998</c:v>
                </c:pt>
                <c:pt idx="1">
                  <c:v>0.43859649122806998</c:v>
                </c:pt>
                <c:pt idx="2">
                  <c:v>0.4745166959578207</c:v>
                </c:pt>
                <c:pt idx="3">
                  <c:v>0.40740000000000004</c:v>
                </c:pt>
                <c:pt idx="4">
                  <c:v>0.37280000000000002</c:v>
                </c:pt>
                <c:pt idx="5">
                  <c:v>0.29299999999999998</c:v>
                </c:pt>
                <c:pt idx="6">
                  <c:v>0.38200000000000001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3E-4629-98C4-239ADD426A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Need</c:v>
                </c:pt>
              </c:strCache>
            </c:strRef>
          </c:tx>
          <c:spPr>
            <a:solidFill>
              <a:srgbClr val="FF8181"/>
            </a:solidFill>
            <a:ln w="19050">
              <a:solidFill>
                <a:srgbClr val="C00000"/>
              </a:solidFill>
            </a:ln>
            <a:effectLst/>
          </c:spPr>
          <c:cat>
            <c:numRef>
              <c:f>Sheet1!$A$2:$A$8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Sheet1!$C$2:$C$8</c:f>
              <c:numCache>
                <c:formatCode>0%</c:formatCode>
                <c:ptCount val="7"/>
                <c:pt idx="0">
                  <c:v>0.28399999999999997</c:v>
                </c:pt>
                <c:pt idx="1">
                  <c:v>0.394736842105263</c:v>
                </c:pt>
                <c:pt idx="2">
                  <c:v>0.45518453427065025</c:v>
                </c:pt>
                <c:pt idx="3">
                  <c:v>0.54069999999999996</c:v>
                </c:pt>
                <c:pt idx="4">
                  <c:v>0.57169999999999999</c:v>
                </c:pt>
                <c:pt idx="5">
                  <c:v>0.66700000000000004</c:v>
                </c:pt>
                <c:pt idx="6">
                  <c:v>0.60399999999999998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3E-4629-98C4-239ADD426A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45926064"/>
        <c:axId val="1645938128"/>
      </c:areaChart>
      <c:catAx>
        <c:axId val="1645926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938128"/>
        <c:crosses val="autoZero"/>
        <c:auto val="1"/>
        <c:lblAlgn val="ctr"/>
        <c:lblOffset val="100"/>
        <c:noMultiLvlLbl val="0"/>
      </c:catAx>
      <c:valAx>
        <c:axId val="164593812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92606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Mental Health Treatment Need</a:t>
            </a:r>
          </a:p>
          <a:p>
            <a:pPr>
              <a:defRPr sz="1800">
                <a:solidFill>
                  <a:schemeClr val="tx1"/>
                </a:solidFill>
              </a:defRPr>
            </a:pP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at Intake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Moderate Need</c:v>
                </c:pt>
              </c:strCache>
            </c:strRef>
          </c:tx>
          <c:spPr>
            <a:solidFill>
              <a:srgbClr val="FFE38B"/>
            </a:solidFill>
            <a:ln>
              <a:noFill/>
            </a:ln>
            <a:effectLst/>
          </c:spPr>
          <c:cat>
            <c:numRef>
              <c:f>Sheet1!$A$2:$A$8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Sheet1!$B$2:$B$8</c:f>
              <c:numCache>
                <c:formatCode>0%</c:formatCode>
                <c:ptCount val="7"/>
                <c:pt idx="0">
                  <c:v>0.49099999999999999</c:v>
                </c:pt>
                <c:pt idx="1">
                  <c:v>0.63157894736842102</c:v>
                </c:pt>
                <c:pt idx="2">
                  <c:v>0.77504393673110727</c:v>
                </c:pt>
                <c:pt idx="3">
                  <c:v>0.76790000000000003</c:v>
                </c:pt>
                <c:pt idx="4">
                  <c:v>0.68819999999999992</c:v>
                </c:pt>
                <c:pt idx="5">
                  <c:v>0.65600000000000003</c:v>
                </c:pt>
                <c:pt idx="6">
                  <c:v>0.71299999999999997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C6-44EB-83A1-C90FAFB19B3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Need</c:v>
                </c:pt>
              </c:strCache>
            </c:strRef>
          </c:tx>
          <c:spPr>
            <a:solidFill>
              <a:srgbClr val="FF8181"/>
            </a:solidFill>
            <a:ln w="19050">
              <a:solidFill>
                <a:srgbClr val="C00000"/>
              </a:solidFill>
            </a:ln>
            <a:effectLst/>
          </c:spPr>
          <c:cat>
            <c:numRef>
              <c:f>Sheet1!$A$2:$A$8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Sheet1!$C$2:$C$8</c:f>
              <c:numCache>
                <c:formatCode>0%</c:formatCode>
                <c:ptCount val="7"/>
                <c:pt idx="0">
                  <c:v>3.9E-2</c:v>
                </c:pt>
                <c:pt idx="1">
                  <c:v>3.94736842105263E-2</c:v>
                </c:pt>
                <c:pt idx="2">
                  <c:v>3.3391915641476276E-2</c:v>
                </c:pt>
                <c:pt idx="3">
                  <c:v>8.1500000000000003E-2</c:v>
                </c:pt>
                <c:pt idx="4">
                  <c:v>7.8899999999999998E-2</c:v>
                </c:pt>
                <c:pt idx="5">
                  <c:v>8.2000000000000003E-2</c:v>
                </c:pt>
                <c:pt idx="6">
                  <c:v>6.8000000000000005E-2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C6-44EB-83A1-C90FAFB19B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45926064"/>
        <c:axId val="1645938128"/>
      </c:areaChart>
      <c:catAx>
        <c:axId val="1645926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938128"/>
        <c:crosses val="autoZero"/>
        <c:auto val="1"/>
        <c:lblAlgn val="ctr"/>
        <c:lblOffset val="100"/>
        <c:noMultiLvlLbl val="0"/>
      </c:catAx>
      <c:valAx>
        <c:axId val="164593812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92606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0.24522</cdr:x>
      <cdr:y>0.75233</cdr:y>
    </cdr:from>
    <cdr:to>
      <cdr:x>0.55144</cdr:x>
      <cdr:y>0.82593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359087DF-EEFF-4A0B-885F-EBCF7FEDB362}"/>
            </a:ext>
          </a:extLst>
        </cdr:cNvPr>
        <cdr:cNvSpPr txBox="1"/>
      </cdr:nvSpPr>
      <cdr:spPr>
        <a:xfrm xmlns:a="http://schemas.openxmlformats.org/drawingml/2006/main">
          <a:off x="2285999" y="3533221"/>
          <a:ext cx="2854712" cy="3456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/>
            <a:t>Determinate Commitments</a:t>
          </a:r>
        </a:p>
      </cdr:txBody>
    </cdr:sp>
  </cdr:relSizeAnchor>
  <cdr:relSizeAnchor xmlns:cdr="http://schemas.openxmlformats.org/drawingml/2006/chartDrawing">
    <cdr:from>
      <cdr:x>0.17384</cdr:x>
      <cdr:y>0.42059</cdr:y>
    </cdr:from>
    <cdr:to>
      <cdr:x>0.49003</cdr:x>
      <cdr:y>0.5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BB100225-6DFF-4D46-8DE4-A22B57A41D9E}"/>
            </a:ext>
          </a:extLst>
        </cdr:cNvPr>
        <cdr:cNvSpPr txBox="1"/>
      </cdr:nvSpPr>
      <cdr:spPr>
        <a:xfrm xmlns:a="http://schemas.openxmlformats.org/drawingml/2006/main">
          <a:off x="1620644" y="1975252"/>
          <a:ext cx="2947638" cy="3729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/>
            <a:t>Indeterminate Commitments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0.53469</cdr:x>
      <cdr:y>0.42639</cdr:y>
    </cdr:from>
    <cdr:to>
      <cdr:x>0.76077</cdr:x>
      <cdr:y>0.5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359087DF-EEFF-4A0B-885F-EBCF7FEDB362}"/>
            </a:ext>
          </a:extLst>
        </cdr:cNvPr>
        <cdr:cNvSpPr txBox="1"/>
      </cdr:nvSpPr>
      <cdr:spPr>
        <a:xfrm xmlns:a="http://schemas.openxmlformats.org/drawingml/2006/main">
          <a:off x="4984595" y="2002510"/>
          <a:ext cx="2107580" cy="3456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/>
            <a:t>Adult Certifications</a:t>
          </a:r>
        </a:p>
      </cdr:txBody>
    </cdr:sp>
  </cdr:relSizeAnchor>
  <cdr:relSizeAnchor xmlns:cdr="http://schemas.openxmlformats.org/drawingml/2006/chartDrawing">
    <cdr:from>
      <cdr:x>0.29386</cdr:x>
      <cdr:y>0.11273</cdr:y>
    </cdr:from>
    <cdr:to>
      <cdr:x>0.61005</cdr:x>
      <cdr:y>0.19215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BB100225-6DFF-4D46-8DE4-A22B57A41D9E}"/>
            </a:ext>
          </a:extLst>
        </cdr:cNvPr>
        <cdr:cNvSpPr txBox="1"/>
      </cdr:nvSpPr>
      <cdr:spPr>
        <a:xfrm xmlns:a="http://schemas.openxmlformats.org/drawingml/2006/main">
          <a:off x="2739484" y="529445"/>
          <a:ext cx="2947638" cy="3729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/>
            <a:t>Determinate Commitments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0.35974</cdr:x>
      <cdr:y>0.75233</cdr:y>
    </cdr:from>
    <cdr:to>
      <cdr:x>0.66596</cdr:x>
      <cdr:y>0.82593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359087DF-EEFF-4A0B-885F-EBCF7FEDB362}"/>
            </a:ext>
          </a:extLst>
        </cdr:cNvPr>
        <cdr:cNvSpPr txBox="1"/>
      </cdr:nvSpPr>
      <cdr:spPr>
        <a:xfrm xmlns:a="http://schemas.openxmlformats.org/drawingml/2006/main">
          <a:off x="2146784" y="3533239"/>
          <a:ext cx="1827418" cy="3456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/>
            <a:t>With Injury</a:t>
          </a:r>
        </a:p>
      </cdr:txBody>
    </cdr:sp>
  </cdr:relSizeAnchor>
  <cdr:relSizeAnchor xmlns:cdr="http://schemas.openxmlformats.org/drawingml/2006/chartDrawing">
    <cdr:from>
      <cdr:x>0.38997</cdr:x>
      <cdr:y>0.15928</cdr:y>
    </cdr:from>
    <cdr:to>
      <cdr:x>0.70616</cdr:x>
      <cdr:y>0.23869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BB100225-6DFF-4D46-8DE4-A22B57A41D9E}"/>
            </a:ext>
          </a:extLst>
        </cdr:cNvPr>
        <cdr:cNvSpPr txBox="1"/>
      </cdr:nvSpPr>
      <cdr:spPr>
        <a:xfrm xmlns:a="http://schemas.openxmlformats.org/drawingml/2006/main">
          <a:off x="2327204" y="686844"/>
          <a:ext cx="1886915" cy="3424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/>
            <a:t>Without Injury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CC52C-FF7C-4A06-80E8-0EE02F3C1986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260BC-EFD4-485E-BACF-22A0853AE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787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260BC-EFD4-485E-BACF-22A0853AE0A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424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260BC-EFD4-485E-BACF-22A0853AE0A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7672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All JCO statistics here reflect secure facility JCO’s only, and will mismatch LBB-reported turnover slightly (LBB numbers count HWH JCO’s as well)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260BC-EFD4-485E-BACF-22A0853AE0A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749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260BC-EFD4-485E-BACF-22A0853AE0A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371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260BC-EFD4-485E-BACF-22A0853AE0A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7496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260BC-EFD4-485E-BACF-22A0853AE0A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8762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Lefthand chart is monthly by first day of each month (i.e. youth in facility on September 1</a:t>
            </a:r>
            <a:r>
              <a:rPr lang="en-US" baseline="30000" dirty="0"/>
              <a:t>st</a:t>
            </a:r>
            <a:r>
              <a:rPr lang="en-US" dirty="0"/>
              <a:t>, 2018, then youth in facility on October 1</a:t>
            </a:r>
            <a:r>
              <a:rPr lang="en-US" baseline="30000" dirty="0"/>
              <a:t>st</a:t>
            </a:r>
            <a:r>
              <a:rPr lang="en-US" dirty="0"/>
              <a:t>, 2018, etc.)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260BC-EFD4-485E-BACF-22A0853AE0A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0195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260BC-EFD4-485E-BACF-22A0853AE0A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1648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260BC-EFD4-485E-BACF-22A0853AE0A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7695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Youth count as of 4/30/2026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260BC-EFD4-485E-BACF-22A0853AE0A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200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260BC-EFD4-485E-BACF-22A0853AE0A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79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AAA696B-BC1A-21E9-6D07-64E92F79D1E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28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84B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15F90D-E8C6-9B2B-0CAB-4E606989358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3249036"/>
            <a:ext cx="10515600" cy="2387600"/>
          </a:xfrm>
        </p:spPr>
        <p:txBody>
          <a:bodyPr anchor="b"/>
          <a:lstStyle>
            <a:lvl1pPr algn="ctr">
              <a:defRPr sz="6000">
                <a:solidFill>
                  <a:srgbClr val="0187FF"/>
                </a:solidFill>
              </a:defRPr>
            </a:lvl1pPr>
          </a:lstStyle>
          <a:p>
            <a:r>
              <a:rPr lang="en-US" dirty="0"/>
              <a:t>Title here for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952231-4480-B492-445E-29CF574DF3C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5728711"/>
            <a:ext cx="105156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here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8AB2E-0EC1-BD3D-BFC9-E77FB8D5C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2793-0EE3-43DA-9861-169CB6CFFC06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A23877-DAD4-09D5-E5D7-4D00088EF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FB6C6-F1EF-A78F-6380-86DC78F9E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DA93A-6165-4D0B-8F70-B295C87AAAEC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logo with a star and leaves&#10;&#10;Description automatically generated">
            <a:extLst>
              <a:ext uri="{FF2B5EF4-FFF2-40B4-BE49-F238E27FC236}">
                <a16:creationId xmlns:a16="http://schemas.microsoft.com/office/drawing/2014/main" id="{4361FB89-5150-EB34-7EFB-B6E639DD1C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12755" y="662998"/>
            <a:ext cx="3867463" cy="386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299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1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30694B6-4249-6BA6-F754-E1B5B3A5E0B2}"/>
              </a:ext>
            </a:extLst>
          </p:cNvPr>
          <p:cNvSpPr/>
          <p:nvPr userDrawn="1"/>
        </p:nvSpPr>
        <p:spPr>
          <a:xfrm>
            <a:off x="10898188" y="6438640"/>
            <a:ext cx="455612" cy="419360"/>
          </a:xfrm>
          <a:prstGeom prst="rect">
            <a:avLst/>
          </a:prstGeom>
          <a:solidFill>
            <a:srgbClr val="F6F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273221-A8EC-6382-00A7-9C0E928D5843}"/>
              </a:ext>
            </a:extLst>
          </p:cNvPr>
          <p:cNvSpPr txBox="1"/>
          <p:nvPr userDrawn="1"/>
        </p:nvSpPr>
        <p:spPr>
          <a:xfrm>
            <a:off x="10960100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rgbClr val="01519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rgbClr val="015199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D23CE7-1CB7-CC99-884E-E46B2B2528C5}"/>
              </a:ext>
            </a:extLst>
          </p:cNvPr>
          <p:cNvSpPr/>
          <p:nvPr userDrawn="1"/>
        </p:nvSpPr>
        <p:spPr>
          <a:xfrm>
            <a:off x="10898188" y="6812281"/>
            <a:ext cx="455612" cy="45719"/>
          </a:xfrm>
          <a:prstGeom prst="rect">
            <a:avLst/>
          </a:prstGeom>
          <a:solidFill>
            <a:srgbClr val="0151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9F59908B-E7FE-A73B-D107-7BCFD5228BB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2150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44C9AA-20D7-3E08-1A15-F094D024473A}"/>
              </a:ext>
            </a:extLst>
          </p:cNvPr>
          <p:cNvSpPr txBox="1"/>
          <p:nvPr userDrawn="1"/>
        </p:nvSpPr>
        <p:spPr>
          <a:xfrm>
            <a:off x="7335371" y="6564617"/>
            <a:ext cx="342371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000" b="0" dirty="0">
                <a:solidFill>
                  <a:srgbClr val="605F5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10/26/2023   I   Texas Juvenile Justice Department Presentation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189BD06-7C69-3896-5874-B265840402C1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639636"/>
            <a:ext cx="7335371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7048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B690CD09-8169-07A4-DCE3-3F585334EF32}"/>
              </a:ext>
            </a:extLst>
          </p:cNvPr>
          <p:cNvSpPr/>
          <p:nvPr userDrawn="1"/>
        </p:nvSpPr>
        <p:spPr>
          <a:xfrm>
            <a:off x="0" y="0"/>
            <a:ext cx="12192000" cy="2965703"/>
          </a:xfrm>
          <a:prstGeom prst="rect">
            <a:avLst/>
          </a:prstGeom>
          <a:solidFill>
            <a:srgbClr val="003D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0694B6-4249-6BA6-F754-E1B5B3A5E0B2}"/>
              </a:ext>
            </a:extLst>
          </p:cNvPr>
          <p:cNvSpPr/>
          <p:nvPr userDrawn="1"/>
        </p:nvSpPr>
        <p:spPr>
          <a:xfrm>
            <a:off x="10898188" y="6438640"/>
            <a:ext cx="455612" cy="419360"/>
          </a:xfrm>
          <a:prstGeom prst="rect">
            <a:avLst/>
          </a:prstGeom>
          <a:solidFill>
            <a:srgbClr val="F6F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273221-A8EC-6382-00A7-9C0E928D5843}"/>
              </a:ext>
            </a:extLst>
          </p:cNvPr>
          <p:cNvSpPr txBox="1"/>
          <p:nvPr userDrawn="1"/>
        </p:nvSpPr>
        <p:spPr>
          <a:xfrm>
            <a:off x="10960100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rgbClr val="01519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rgbClr val="015199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D23CE7-1CB7-CC99-884E-E46B2B2528C5}"/>
              </a:ext>
            </a:extLst>
          </p:cNvPr>
          <p:cNvSpPr/>
          <p:nvPr userDrawn="1"/>
        </p:nvSpPr>
        <p:spPr>
          <a:xfrm>
            <a:off x="10898188" y="6812281"/>
            <a:ext cx="455612" cy="45719"/>
          </a:xfrm>
          <a:prstGeom prst="rect">
            <a:avLst/>
          </a:prstGeom>
          <a:solidFill>
            <a:srgbClr val="0151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723582C4-2093-54C8-6DFA-51C7C3646EE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3455" y="4011447"/>
            <a:ext cx="2064327" cy="306388"/>
          </a:xfrm>
        </p:spPr>
        <p:txBody>
          <a:bodyPr>
            <a:noAutofit/>
          </a:bodyPr>
          <a:lstStyle>
            <a:lvl1pPr marL="0" indent="0" algn="ctr">
              <a:buNone/>
              <a:defRPr sz="220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18EDCBDF-06A6-9495-6138-7298E495513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455" y="4428433"/>
            <a:ext cx="2064327" cy="1781175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Text here Copy here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B394EA8-2AC5-ABBF-1871-4B3CECE8DE54}"/>
              </a:ext>
            </a:extLst>
          </p:cNvPr>
          <p:cNvSpPr/>
          <p:nvPr userDrawn="1"/>
        </p:nvSpPr>
        <p:spPr>
          <a:xfrm rot="19000199">
            <a:off x="1018448" y="2328230"/>
            <a:ext cx="1331758" cy="1276650"/>
          </a:xfrm>
          <a:prstGeom prst="roundRect">
            <a:avLst/>
          </a:prstGeom>
          <a:solidFill>
            <a:srgbClr val="F6FBFF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ED2FC356-F728-6C6E-7B58-957DAF8412AF}"/>
              </a:ext>
            </a:extLst>
          </p:cNvPr>
          <p:cNvSpPr/>
          <p:nvPr userDrawn="1"/>
        </p:nvSpPr>
        <p:spPr>
          <a:xfrm rot="19000199">
            <a:off x="1117586" y="2454351"/>
            <a:ext cx="1128281" cy="1091772"/>
          </a:xfrm>
          <a:prstGeom prst="round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5C1B84DE-FFF7-E999-9DC9-7D26D4FF70B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1806" y="2820490"/>
            <a:ext cx="1398493" cy="252822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FFBF10-4A6E-1295-3B4C-82F68F82EA0A}"/>
              </a:ext>
            </a:extLst>
          </p:cNvPr>
          <p:cNvSpPr txBox="1"/>
          <p:nvPr userDrawn="1"/>
        </p:nvSpPr>
        <p:spPr>
          <a:xfrm>
            <a:off x="7335371" y="6564617"/>
            <a:ext cx="342371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000" b="0" dirty="0">
                <a:solidFill>
                  <a:srgbClr val="605F5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10/26/2023   I   Texas Juvenile Justice Department Presentation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04379CE-E25C-C415-C6F5-F5EC071CC48C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639636"/>
            <a:ext cx="7335371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25">
            <a:extLst>
              <a:ext uri="{FF2B5EF4-FFF2-40B4-BE49-F238E27FC236}">
                <a16:creationId xmlns:a16="http://schemas.microsoft.com/office/drawing/2014/main" id="{998009B6-193A-A13D-D3B7-313E392D292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651284" y="4011447"/>
            <a:ext cx="2064327" cy="306388"/>
          </a:xfrm>
        </p:spPr>
        <p:txBody>
          <a:bodyPr>
            <a:noAutofit/>
          </a:bodyPr>
          <a:lstStyle>
            <a:lvl1pPr marL="0" indent="0" algn="ctr">
              <a:buNone/>
              <a:defRPr sz="220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5" name="Text Placeholder 27">
            <a:extLst>
              <a:ext uri="{FF2B5EF4-FFF2-40B4-BE49-F238E27FC236}">
                <a16:creationId xmlns:a16="http://schemas.microsoft.com/office/drawing/2014/main" id="{22A3580A-1BFF-76C1-71BF-17C7B46D29D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651284" y="4428433"/>
            <a:ext cx="2064327" cy="1781175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Text here Copy here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B9CD010D-1826-205D-926F-F0E815B196A3}"/>
              </a:ext>
            </a:extLst>
          </p:cNvPr>
          <p:cNvSpPr/>
          <p:nvPr userDrawn="1"/>
        </p:nvSpPr>
        <p:spPr>
          <a:xfrm rot="19000199">
            <a:off x="4046277" y="2328230"/>
            <a:ext cx="1331758" cy="1276650"/>
          </a:xfrm>
          <a:prstGeom prst="roundRect">
            <a:avLst/>
          </a:prstGeom>
          <a:solidFill>
            <a:srgbClr val="F6FBFF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F2629090-B4AB-A644-43FF-61E1216B4593}"/>
              </a:ext>
            </a:extLst>
          </p:cNvPr>
          <p:cNvSpPr/>
          <p:nvPr userDrawn="1"/>
        </p:nvSpPr>
        <p:spPr>
          <a:xfrm rot="19000199">
            <a:off x="4145415" y="2454351"/>
            <a:ext cx="1128281" cy="1091772"/>
          </a:xfrm>
          <a:prstGeom prst="round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 Placeholder 25">
            <a:extLst>
              <a:ext uri="{FF2B5EF4-FFF2-40B4-BE49-F238E27FC236}">
                <a16:creationId xmlns:a16="http://schemas.microsoft.com/office/drawing/2014/main" id="{D5019A19-6204-B91C-5B5B-A0C40732DB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029635" y="2820490"/>
            <a:ext cx="1398493" cy="252822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41" name="Text Placeholder 25">
            <a:extLst>
              <a:ext uri="{FF2B5EF4-FFF2-40B4-BE49-F238E27FC236}">
                <a16:creationId xmlns:a16="http://schemas.microsoft.com/office/drawing/2014/main" id="{1E483CB9-7516-F5C3-714E-9AB6D5C0E77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39069" y="4011447"/>
            <a:ext cx="2064327" cy="306388"/>
          </a:xfrm>
        </p:spPr>
        <p:txBody>
          <a:bodyPr>
            <a:noAutofit/>
          </a:bodyPr>
          <a:lstStyle>
            <a:lvl1pPr marL="0" indent="0" algn="ctr">
              <a:buNone/>
              <a:defRPr sz="220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42" name="Text Placeholder 27">
            <a:extLst>
              <a:ext uri="{FF2B5EF4-FFF2-40B4-BE49-F238E27FC236}">
                <a16:creationId xmlns:a16="http://schemas.microsoft.com/office/drawing/2014/main" id="{E7AB88DB-E847-50D7-DB85-02EF051CA3F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639069" y="4428433"/>
            <a:ext cx="2064327" cy="1781175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Text here Copy here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9857340B-71DA-C1F2-F6F2-8D3C8A0A956E}"/>
              </a:ext>
            </a:extLst>
          </p:cNvPr>
          <p:cNvSpPr/>
          <p:nvPr userDrawn="1"/>
        </p:nvSpPr>
        <p:spPr>
          <a:xfrm rot="19000199">
            <a:off x="7034062" y="2328230"/>
            <a:ext cx="1331758" cy="1276650"/>
          </a:xfrm>
          <a:prstGeom prst="roundRect">
            <a:avLst/>
          </a:prstGeom>
          <a:solidFill>
            <a:srgbClr val="F6FBFF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9018B391-AC04-9246-BB20-171045896A15}"/>
              </a:ext>
            </a:extLst>
          </p:cNvPr>
          <p:cNvSpPr/>
          <p:nvPr userDrawn="1"/>
        </p:nvSpPr>
        <p:spPr>
          <a:xfrm rot="19000199">
            <a:off x="7133200" y="2454351"/>
            <a:ext cx="1128281" cy="1091772"/>
          </a:xfrm>
          <a:prstGeom prst="round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 Placeholder 25">
            <a:extLst>
              <a:ext uri="{FF2B5EF4-FFF2-40B4-BE49-F238E27FC236}">
                <a16:creationId xmlns:a16="http://schemas.microsoft.com/office/drawing/2014/main" id="{8100B746-3848-BF50-07CF-D927ACC8BFF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017420" y="2820490"/>
            <a:ext cx="1398493" cy="252822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47" name="Text Placeholder 25">
            <a:extLst>
              <a:ext uri="{FF2B5EF4-FFF2-40B4-BE49-F238E27FC236}">
                <a16:creationId xmlns:a16="http://schemas.microsoft.com/office/drawing/2014/main" id="{1F280DC2-1C3C-2CD0-5C99-2ADFA3EA34D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569437" y="4011447"/>
            <a:ext cx="2064327" cy="306388"/>
          </a:xfrm>
        </p:spPr>
        <p:txBody>
          <a:bodyPr>
            <a:noAutofit/>
          </a:bodyPr>
          <a:lstStyle>
            <a:lvl1pPr marL="0" indent="0" algn="ctr">
              <a:buNone/>
              <a:defRPr sz="220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48" name="Text Placeholder 27">
            <a:extLst>
              <a:ext uri="{FF2B5EF4-FFF2-40B4-BE49-F238E27FC236}">
                <a16:creationId xmlns:a16="http://schemas.microsoft.com/office/drawing/2014/main" id="{0BF081F4-CCF3-22B2-FF28-CD9F0D7CCE6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569437" y="4428433"/>
            <a:ext cx="2064327" cy="1781175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Text here Copy here</a:t>
            </a: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9A3152D3-7E3C-A801-8DFC-C7476FC5112B}"/>
              </a:ext>
            </a:extLst>
          </p:cNvPr>
          <p:cNvSpPr/>
          <p:nvPr userDrawn="1"/>
        </p:nvSpPr>
        <p:spPr>
          <a:xfrm rot="19000199">
            <a:off x="9964430" y="2328230"/>
            <a:ext cx="1331758" cy="1276650"/>
          </a:xfrm>
          <a:prstGeom prst="roundRect">
            <a:avLst/>
          </a:prstGeom>
          <a:solidFill>
            <a:srgbClr val="F6FBFF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13BAB5DE-3F52-9B71-E711-ED72B7A26DDA}"/>
              </a:ext>
            </a:extLst>
          </p:cNvPr>
          <p:cNvSpPr/>
          <p:nvPr userDrawn="1"/>
        </p:nvSpPr>
        <p:spPr>
          <a:xfrm rot="19000199">
            <a:off x="10063568" y="2454351"/>
            <a:ext cx="1128281" cy="1091772"/>
          </a:xfrm>
          <a:prstGeom prst="round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 Placeholder 25">
            <a:extLst>
              <a:ext uri="{FF2B5EF4-FFF2-40B4-BE49-F238E27FC236}">
                <a16:creationId xmlns:a16="http://schemas.microsoft.com/office/drawing/2014/main" id="{44BD4E33-0C32-B774-03D9-5EE21C52C31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947788" y="2820490"/>
            <a:ext cx="1398493" cy="252822"/>
          </a:xfrm>
        </p:spPr>
        <p:txBody>
          <a:bodyPr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467860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30694B6-4249-6BA6-F754-E1B5B3A5E0B2}"/>
              </a:ext>
            </a:extLst>
          </p:cNvPr>
          <p:cNvSpPr/>
          <p:nvPr userDrawn="1"/>
        </p:nvSpPr>
        <p:spPr>
          <a:xfrm>
            <a:off x="10898188" y="6438640"/>
            <a:ext cx="455612" cy="419360"/>
          </a:xfrm>
          <a:prstGeom prst="rect">
            <a:avLst/>
          </a:prstGeom>
          <a:solidFill>
            <a:srgbClr val="F6F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273221-A8EC-6382-00A7-9C0E928D5843}"/>
              </a:ext>
            </a:extLst>
          </p:cNvPr>
          <p:cNvSpPr txBox="1"/>
          <p:nvPr userDrawn="1"/>
        </p:nvSpPr>
        <p:spPr>
          <a:xfrm>
            <a:off x="10960100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rgbClr val="01519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rgbClr val="015199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D23CE7-1CB7-CC99-884E-E46B2B2528C5}"/>
              </a:ext>
            </a:extLst>
          </p:cNvPr>
          <p:cNvSpPr/>
          <p:nvPr userDrawn="1"/>
        </p:nvSpPr>
        <p:spPr>
          <a:xfrm>
            <a:off x="10898188" y="6812281"/>
            <a:ext cx="455612" cy="45719"/>
          </a:xfrm>
          <a:prstGeom prst="rect">
            <a:avLst/>
          </a:prstGeom>
          <a:solidFill>
            <a:srgbClr val="0151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A219FBE-EBFE-A2BA-EB26-5615A5FBD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7244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Chart Placeholder 12">
            <a:extLst>
              <a:ext uri="{FF2B5EF4-FFF2-40B4-BE49-F238E27FC236}">
                <a16:creationId xmlns:a16="http://schemas.microsoft.com/office/drawing/2014/main" id="{4A97EBE7-26D5-EBA0-770D-3951262E94AD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838200" y="2051050"/>
            <a:ext cx="4724400" cy="38528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Add chart</a:t>
            </a:r>
          </a:p>
        </p:txBody>
      </p:sp>
      <p:pic>
        <p:nvPicPr>
          <p:cNvPr id="17" name="Graphic 16" descr="Badge 1 outline">
            <a:extLst>
              <a:ext uri="{FF2B5EF4-FFF2-40B4-BE49-F238E27FC236}">
                <a16:creationId xmlns:a16="http://schemas.microsoft.com/office/drawing/2014/main" id="{827D2CA3-B882-47DD-8473-9C42CFFF39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51420" y="2342589"/>
            <a:ext cx="477982" cy="477982"/>
          </a:xfrm>
          <a:prstGeom prst="rect">
            <a:avLst/>
          </a:prstGeom>
        </p:spPr>
      </p:pic>
      <p:pic>
        <p:nvPicPr>
          <p:cNvPr id="19" name="Graphic 18" descr="Badge outline">
            <a:extLst>
              <a:ext uri="{FF2B5EF4-FFF2-40B4-BE49-F238E27FC236}">
                <a16:creationId xmlns:a16="http://schemas.microsoft.com/office/drawing/2014/main" id="{C3E45A72-B393-1F84-B622-75EF8F55471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51420" y="3157544"/>
            <a:ext cx="477982" cy="477982"/>
          </a:xfrm>
          <a:prstGeom prst="rect">
            <a:avLst/>
          </a:prstGeom>
        </p:spPr>
      </p:pic>
      <p:pic>
        <p:nvPicPr>
          <p:cNvPr id="21" name="Graphic 20" descr="Badge 3 outline">
            <a:extLst>
              <a:ext uri="{FF2B5EF4-FFF2-40B4-BE49-F238E27FC236}">
                <a16:creationId xmlns:a16="http://schemas.microsoft.com/office/drawing/2014/main" id="{11305D63-8796-C45F-C2CD-3BF595C3A59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63011" y="3972499"/>
            <a:ext cx="477982" cy="477982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95C85B9-84A9-A0AF-6B02-FC13D9D0F69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735763" y="2370017"/>
            <a:ext cx="3103562" cy="37275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C4AE225E-3002-6CF9-0D2D-CB3E6E4DB14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735763" y="3192438"/>
            <a:ext cx="3103562" cy="37275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3165DD37-2034-9638-CC29-37DB68E9C8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735763" y="4041726"/>
            <a:ext cx="3103562" cy="37275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CA34E4-6BB4-7870-A65B-22DA2DE8A584}"/>
              </a:ext>
            </a:extLst>
          </p:cNvPr>
          <p:cNvSpPr txBox="1"/>
          <p:nvPr userDrawn="1"/>
        </p:nvSpPr>
        <p:spPr>
          <a:xfrm>
            <a:off x="7335371" y="6564617"/>
            <a:ext cx="342371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000" b="0" dirty="0">
                <a:solidFill>
                  <a:srgbClr val="605F5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10/26/2023   I   Texas Juvenile Justice Department Presentation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21247AA-3342-EAEC-2EF4-EF7EFDABF9D0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639636"/>
            <a:ext cx="7335371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21F42C7E-D727-259B-28B1-F011B53BC3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735763" y="4841333"/>
            <a:ext cx="3103562" cy="37275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pic>
        <p:nvPicPr>
          <p:cNvPr id="20" name="Graphic 19" descr="Badge 4 outline">
            <a:extLst>
              <a:ext uri="{FF2B5EF4-FFF2-40B4-BE49-F238E27FC236}">
                <a16:creationId xmlns:a16="http://schemas.microsoft.com/office/drawing/2014/main" id="{35670BB2-E84F-8B2E-1319-A3409E1FA7A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6163011" y="4781610"/>
            <a:ext cx="477982" cy="477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9406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ri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09B97-9212-FD17-9765-1B981CB07A9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Add any content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D2C368-0652-142D-1B67-B1F33D193899}"/>
              </a:ext>
            </a:extLst>
          </p:cNvPr>
          <p:cNvSpPr txBox="1"/>
          <p:nvPr userDrawn="1"/>
        </p:nvSpPr>
        <p:spPr>
          <a:xfrm>
            <a:off x="7335371" y="6564617"/>
            <a:ext cx="342371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0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10/26/2023  </a:t>
            </a:r>
            <a:r>
              <a:rPr lang="en-US" sz="1000" b="0" dirty="0">
                <a:solidFill>
                  <a:srgbClr val="605F5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1000" b="0" dirty="0">
                <a:solidFill>
                  <a:srgbClr val="EF4A44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</a:t>
            </a:r>
            <a:r>
              <a:rPr lang="en-US" sz="1000" b="0" dirty="0">
                <a:solidFill>
                  <a:srgbClr val="605F5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  </a:t>
            </a:r>
            <a:r>
              <a:rPr lang="en-US" sz="10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Texas Juvenile Justice Department Presentation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B07B09A-1449-BD36-49B4-16649F89A11F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639636"/>
            <a:ext cx="7335371" cy="0"/>
          </a:xfrm>
          <a:prstGeom prst="line">
            <a:avLst/>
          </a:prstGeom>
          <a:ln>
            <a:solidFill>
              <a:srgbClr val="EF4A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2F21B2A7-1045-4ED0-756D-2F02C8774AE9}"/>
              </a:ext>
            </a:extLst>
          </p:cNvPr>
          <p:cNvSpPr/>
          <p:nvPr userDrawn="1"/>
        </p:nvSpPr>
        <p:spPr>
          <a:xfrm>
            <a:off x="10898188" y="6438640"/>
            <a:ext cx="455612" cy="419360"/>
          </a:xfrm>
          <a:prstGeom prst="rect">
            <a:avLst/>
          </a:prstGeom>
          <a:solidFill>
            <a:srgbClr val="F6F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04FC5A5-8DD7-3241-3069-C39752ADBDD2}"/>
              </a:ext>
            </a:extLst>
          </p:cNvPr>
          <p:cNvSpPr txBox="1"/>
          <p:nvPr userDrawn="1"/>
        </p:nvSpPr>
        <p:spPr>
          <a:xfrm>
            <a:off x="10960100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rgbClr val="01519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rgbClr val="015199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0C5A05D-B57B-9B29-0D7A-C80B877757D5}"/>
              </a:ext>
            </a:extLst>
          </p:cNvPr>
          <p:cNvSpPr/>
          <p:nvPr userDrawn="1"/>
        </p:nvSpPr>
        <p:spPr>
          <a:xfrm>
            <a:off x="10898188" y="6812281"/>
            <a:ext cx="455612" cy="45719"/>
          </a:xfrm>
          <a:prstGeom prst="rect">
            <a:avLst/>
          </a:prstGeom>
          <a:solidFill>
            <a:srgbClr val="0151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7E932365-6CBB-1D6A-9E32-0682BCD9A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57772CA0-A187-536D-EF2E-9439A015D3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6613" y="2132419"/>
            <a:ext cx="3932237" cy="3728631"/>
          </a:xfrm>
        </p:spPr>
        <p:txBody>
          <a:bodyPr>
            <a:normAutofit/>
          </a:bodyPr>
          <a:lstStyle>
            <a:lvl1pPr>
              <a:defRPr sz="1800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5845799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other Vari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F266-60BB-AD00-9F2B-29C04B62F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335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5C2FDC-AFCE-CB75-55E1-BC5741D4828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4914246" y="987425"/>
            <a:ext cx="3248118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Add Image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9AEE93-DD7F-4C32-69CC-849DAE1A920E}"/>
              </a:ext>
            </a:extLst>
          </p:cNvPr>
          <p:cNvSpPr/>
          <p:nvPr userDrawn="1"/>
        </p:nvSpPr>
        <p:spPr>
          <a:xfrm>
            <a:off x="10898188" y="6438640"/>
            <a:ext cx="455612" cy="419360"/>
          </a:xfrm>
          <a:prstGeom prst="rect">
            <a:avLst/>
          </a:prstGeom>
          <a:solidFill>
            <a:srgbClr val="F6F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C694FFB-95F7-846A-B2A9-6A200CF587FC}"/>
              </a:ext>
            </a:extLst>
          </p:cNvPr>
          <p:cNvSpPr txBox="1"/>
          <p:nvPr userDrawn="1"/>
        </p:nvSpPr>
        <p:spPr>
          <a:xfrm>
            <a:off x="10960100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rgbClr val="01519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rgbClr val="015199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D10EC3-BF5F-4FB4-4460-AAD811C32622}"/>
              </a:ext>
            </a:extLst>
          </p:cNvPr>
          <p:cNvSpPr/>
          <p:nvPr userDrawn="1"/>
        </p:nvSpPr>
        <p:spPr>
          <a:xfrm>
            <a:off x="10898188" y="6812281"/>
            <a:ext cx="455612" cy="45719"/>
          </a:xfrm>
          <a:prstGeom prst="rect">
            <a:avLst/>
          </a:prstGeom>
          <a:solidFill>
            <a:srgbClr val="0151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DC3B82E-118D-92C1-A352-EC17CF968C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7160" y="2132419"/>
            <a:ext cx="3932237" cy="3728631"/>
          </a:xfrm>
        </p:spPr>
        <p:txBody>
          <a:bodyPr>
            <a:normAutofit/>
          </a:bodyPr>
          <a:lstStyle>
            <a:lvl1pPr>
              <a:defRPr sz="1800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8589FA-7531-022A-BC63-909BB3D15074}"/>
              </a:ext>
            </a:extLst>
          </p:cNvPr>
          <p:cNvSpPr txBox="1"/>
          <p:nvPr userDrawn="1"/>
        </p:nvSpPr>
        <p:spPr>
          <a:xfrm>
            <a:off x="7335371" y="6564617"/>
            <a:ext cx="342371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000" b="0" dirty="0">
                <a:solidFill>
                  <a:srgbClr val="605F5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10/26/2023   I   Texas Juvenile Justice Department Presentation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1B0B595-2584-ECED-A4AE-338AEBA713E8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639636"/>
            <a:ext cx="7335371" cy="0"/>
          </a:xfrm>
          <a:prstGeom prst="line">
            <a:avLst/>
          </a:prstGeom>
          <a:ln>
            <a:solidFill>
              <a:srgbClr val="0187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5B152DA9-06EF-4596-019A-C361EC000356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8506293" y="987424"/>
            <a:ext cx="3248118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Add Image</a:t>
            </a:r>
          </a:p>
        </p:txBody>
      </p:sp>
    </p:spTree>
    <p:extLst>
      <p:ext uri="{BB962C8B-B14F-4D97-AF65-F5344CB8AC3E}">
        <p14:creationId xmlns:p14="http://schemas.microsoft.com/office/powerpoint/2010/main" val="26201480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F266-60BB-AD00-9F2B-29C04B62F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8440" y="574746"/>
            <a:ext cx="8720469" cy="844407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4CA4D4-B926-B321-C82F-A788838429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94731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9AEE93-DD7F-4C32-69CC-849DAE1A920E}"/>
              </a:ext>
            </a:extLst>
          </p:cNvPr>
          <p:cNvSpPr/>
          <p:nvPr userDrawn="1"/>
        </p:nvSpPr>
        <p:spPr>
          <a:xfrm>
            <a:off x="10898188" y="6438640"/>
            <a:ext cx="455612" cy="419360"/>
          </a:xfrm>
          <a:prstGeom prst="rect">
            <a:avLst/>
          </a:prstGeom>
          <a:solidFill>
            <a:srgbClr val="F6F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C694FFB-95F7-846A-B2A9-6A200CF587FC}"/>
              </a:ext>
            </a:extLst>
          </p:cNvPr>
          <p:cNvSpPr txBox="1"/>
          <p:nvPr userDrawn="1"/>
        </p:nvSpPr>
        <p:spPr>
          <a:xfrm>
            <a:off x="10960100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rgbClr val="01519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rgbClr val="015199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D10EC3-BF5F-4FB4-4460-AAD811C32622}"/>
              </a:ext>
            </a:extLst>
          </p:cNvPr>
          <p:cNvSpPr/>
          <p:nvPr userDrawn="1"/>
        </p:nvSpPr>
        <p:spPr>
          <a:xfrm>
            <a:off x="10898188" y="6812281"/>
            <a:ext cx="455612" cy="45719"/>
          </a:xfrm>
          <a:prstGeom prst="rect">
            <a:avLst/>
          </a:prstGeom>
          <a:solidFill>
            <a:srgbClr val="0151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DC3B82E-118D-92C1-A352-EC17CF968C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6613" y="2559310"/>
            <a:ext cx="3932237" cy="29337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9055A94B-FE45-3458-98E6-F3FC03770207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523997" y="2050221"/>
            <a:ext cx="3932237" cy="494731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Text Placeholder 14">
            <a:extLst>
              <a:ext uri="{FF2B5EF4-FFF2-40B4-BE49-F238E27FC236}">
                <a16:creationId xmlns:a16="http://schemas.microsoft.com/office/drawing/2014/main" id="{9AD3D8D7-5D74-9AE8-D00B-1EE6ABC7CB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520822" y="2552131"/>
            <a:ext cx="3932237" cy="29337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87AA944-1961-0DB8-384C-6ACC5A4CD33E}"/>
              </a:ext>
            </a:extLst>
          </p:cNvPr>
          <p:cNvCxnSpPr>
            <a:cxnSpLocks/>
          </p:cNvCxnSpPr>
          <p:nvPr userDrawn="1"/>
        </p:nvCxnSpPr>
        <p:spPr>
          <a:xfrm>
            <a:off x="5058770" y="1967622"/>
            <a:ext cx="0" cy="3774579"/>
          </a:xfrm>
          <a:prstGeom prst="line">
            <a:avLst/>
          </a:prstGeom>
          <a:ln w="28575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FC32021-9543-194A-7EE1-2BB52F554FA1}"/>
              </a:ext>
            </a:extLst>
          </p:cNvPr>
          <p:cNvCxnSpPr>
            <a:cxnSpLocks/>
          </p:cNvCxnSpPr>
          <p:nvPr userDrawn="1"/>
        </p:nvCxnSpPr>
        <p:spPr>
          <a:xfrm flipH="1">
            <a:off x="559558" y="5742201"/>
            <a:ext cx="4499212" cy="0"/>
          </a:xfrm>
          <a:prstGeom prst="line">
            <a:avLst/>
          </a:prstGeom>
          <a:ln w="28575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50D8F6E-DAEC-065E-9A9B-4A9BA00E927F}"/>
              </a:ext>
            </a:extLst>
          </p:cNvPr>
          <p:cNvCxnSpPr/>
          <p:nvPr userDrawn="1"/>
        </p:nvCxnSpPr>
        <p:spPr>
          <a:xfrm>
            <a:off x="566382" y="1958454"/>
            <a:ext cx="0" cy="379407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78E4CCF6-CE65-4323-5B7E-BDA43571B878}"/>
              </a:ext>
            </a:extLst>
          </p:cNvPr>
          <p:cNvSpPr txBox="1"/>
          <p:nvPr userDrawn="1"/>
        </p:nvSpPr>
        <p:spPr>
          <a:xfrm>
            <a:off x="7335371" y="6564617"/>
            <a:ext cx="342371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000" b="0" dirty="0">
                <a:solidFill>
                  <a:srgbClr val="605F5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10/26/2023   I   Texas Juvenile Justice Department Presentation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A26FB96-2D77-7B23-9588-1519F5C2BAE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639636"/>
            <a:ext cx="7335371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7F9963A-4CA7-5911-011A-6F9756904044}"/>
              </a:ext>
            </a:extLst>
          </p:cNvPr>
          <p:cNvCxnSpPr>
            <a:cxnSpLocks/>
          </p:cNvCxnSpPr>
          <p:nvPr userDrawn="1"/>
        </p:nvCxnSpPr>
        <p:spPr>
          <a:xfrm>
            <a:off x="10759086" y="1967622"/>
            <a:ext cx="0" cy="3774579"/>
          </a:xfrm>
          <a:prstGeom prst="line">
            <a:avLst/>
          </a:prstGeom>
          <a:ln w="28575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6FE48CA-2952-81E0-40BD-D8ADCF3E10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259874" y="5742201"/>
            <a:ext cx="4499212" cy="0"/>
          </a:xfrm>
          <a:prstGeom prst="line">
            <a:avLst/>
          </a:prstGeom>
          <a:ln w="28575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8EBCA0E-743B-FD8B-9CDA-5368E490348E}"/>
              </a:ext>
            </a:extLst>
          </p:cNvPr>
          <p:cNvCxnSpPr/>
          <p:nvPr userDrawn="1"/>
        </p:nvCxnSpPr>
        <p:spPr>
          <a:xfrm>
            <a:off x="6266698" y="1958454"/>
            <a:ext cx="0" cy="379407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SmartArt Placeholder 23">
            <a:extLst>
              <a:ext uri="{FF2B5EF4-FFF2-40B4-BE49-F238E27FC236}">
                <a16:creationId xmlns:a16="http://schemas.microsoft.com/office/drawing/2014/main" id="{5C501966-66C0-CEF9-D1D0-97987F9471F9}"/>
              </a:ext>
            </a:extLst>
          </p:cNvPr>
          <p:cNvSpPr>
            <a:spLocks noGrp="1"/>
          </p:cNvSpPr>
          <p:nvPr>
            <p:ph type="dgm" sz="quarter" idx="16" hasCustomPrompt="1"/>
          </p:nvPr>
        </p:nvSpPr>
        <p:spPr>
          <a:xfrm>
            <a:off x="5178389" y="3334592"/>
            <a:ext cx="935296" cy="9080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n-US" dirty="0"/>
              <a:t>Add Smart Image</a:t>
            </a:r>
          </a:p>
        </p:txBody>
      </p:sp>
    </p:spTree>
    <p:extLst>
      <p:ext uri="{BB962C8B-B14F-4D97-AF65-F5344CB8AC3E}">
        <p14:creationId xmlns:p14="http://schemas.microsoft.com/office/powerpoint/2010/main" val="26226209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0442C5E-185F-A260-A6EE-EB409BCF75B7}"/>
              </a:ext>
            </a:extLst>
          </p:cNvPr>
          <p:cNvSpPr/>
          <p:nvPr userDrawn="1"/>
        </p:nvSpPr>
        <p:spPr>
          <a:xfrm>
            <a:off x="0" y="6724"/>
            <a:ext cx="5334000" cy="6845806"/>
          </a:xfrm>
          <a:prstGeom prst="rect">
            <a:avLst/>
          </a:prstGeom>
          <a:solidFill>
            <a:srgbClr val="003D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D8C473-04C6-4634-1802-78F1F5AF2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091" y="3364634"/>
            <a:ext cx="4682836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EB121E-DC2D-F33A-ED91-BD075F2C9DAF}"/>
              </a:ext>
            </a:extLst>
          </p:cNvPr>
          <p:cNvSpPr/>
          <p:nvPr userDrawn="1"/>
        </p:nvSpPr>
        <p:spPr>
          <a:xfrm>
            <a:off x="10898188" y="6438640"/>
            <a:ext cx="455612" cy="419360"/>
          </a:xfrm>
          <a:prstGeom prst="rect">
            <a:avLst/>
          </a:prstGeom>
          <a:solidFill>
            <a:srgbClr val="F6F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3F0CE9-9736-3A7E-1EBC-BB5966D9D68F}"/>
              </a:ext>
            </a:extLst>
          </p:cNvPr>
          <p:cNvSpPr txBox="1"/>
          <p:nvPr userDrawn="1"/>
        </p:nvSpPr>
        <p:spPr>
          <a:xfrm>
            <a:off x="10960100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rgbClr val="01519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rgbClr val="015199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6B5E607-F913-A9E7-5F92-DB9048EA0B3A}"/>
              </a:ext>
            </a:extLst>
          </p:cNvPr>
          <p:cNvSpPr/>
          <p:nvPr userDrawn="1"/>
        </p:nvSpPr>
        <p:spPr>
          <a:xfrm>
            <a:off x="10898188" y="6812281"/>
            <a:ext cx="455612" cy="45719"/>
          </a:xfrm>
          <a:prstGeom prst="rect">
            <a:avLst/>
          </a:prstGeom>
          <a:solidFill>
            <a:srgbClr val="0151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659E15D-C8C5-DC8B-1614-3ACD4A3846C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128250" y="4287838"/>
            <a:ext cx="1785938" cy="1822450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884D22E6-CE1B-3519-A1BD-08C6622D732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62662" y="4287838"/>
            <a:ext cx="1785938" cy="1822450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6920F996-4117-BC35-EA8B-C846A4B91AB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095456" y="4287838"/>
            <a:ext cx="1785938" cy="1822450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57660B8-0616-D882-12FE-E03CEC4477F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62663" y="1420813"/>
            <a:ext cx="5851525" cy="2646362"/>
          </a:xfrm>
        </p:spPr>
        <p:txBody>
          <a:bodyPr/>
          <a:lstStyle>
            <a:lvl1pPr marL="0" indent="0">
              <a:buNone/>
              <a:defRPr sz="1600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Write your copy here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49FCD196-22B8-4396-55CD-5A7EEA9743A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62663" y="702208"/>
            <a:ext cx="5851525" cy="60827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Subtitle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E62EBB-25D4-B158-C01A-51217DEA9F6E}"/>
              </a:ext>
            </a:extLst>
          </p:cNvPr>
          <p:cNvSpPr txBox="1"/>
          <p:nvPr userDrawn="1"/>
        </p:nvSpPr>
        <p:spPr>
          <a:xfrm>
            <a:off x="7335371" y="6564617"/>
            <a:ext cx="342371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000" b="0" dirty="0">
                <a:solidFill>
                  <a:srgbClr val="605F5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10/26/2023   I   Texas Juvenile Justice Department Presentation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48AE1EE-F5D5-7E97-964B-9121EC9B5F8B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639636"/>
            <a:ext cx="7335371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93652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D07E53F-746F-EDC4-21B2-716020FADFF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8200" y="1873251"/>
            <a:ext cx="3344839" cy="2930762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BD9688-98C9-4BAE-513E-C5DC3B963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CB00B29-5544-B744-7BE7-52420EB221E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23580" y="1873251"/>
            <a:ext cx="3344839" cy="2930762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53AB2B50-F0BC-5F5D-0245-0CCD4AA54C0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008961" y="1839344"/>
            <a:ext cx="3344839" cy="2930762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0D966BF-1AD4-249E-32C5-6A173F6106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87488" y="4913313"/>
            <a:ext cx="1965325" cy="365125"/>
          </a:xfrm>
        </p:spPr>
        <p:txBody>
          <a:bodyPr>
            <a:noAutofit/>
          </a:bodyPr>
          <a:lstStyle>
            <a:lvl1pPr marL="0" indent="0" algn="ctr">
              <a:buNone/>
              <a:defRPr sz="2200"/>
            </a:lvl1pPr>
          </a:lstStyle>
          <a:p>
            <a:pPr lvl="0"/>
            <a:r>
              <a:rPr lang="en-US" dirty="0"/>
              <a:t>Edit text 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DA51A305-406B-EDD0-F6CB-DA5BFE30C00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53236" y="5278438"/>
            <a:ext cx="2743200" cy="100525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388422F5-36B9-8658-8AE3-9B2B37AAA59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58652" y="4913313"/>
            <a:ext cx="1965325" cy="365125"/>
          </a:xfrm>
        </p:spPr>
        <p:txBody>
          <a:bodyPr>
            <a:noAutofit/>
          </a:bodyPr>
          <a:lstStyle>
            <a:lvl1pPr marL="0" indent="0" algn="ctr">
              <a:buNone/>
              <a:defRPr sz="2200"/>
            </a:lvl1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0F2F1220-EA43-478D-E8C1-607AD491D36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724400" y="5278438"/>
            <a:ext cx="2743200" cy="100525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21E32F47-2A82-6D46-8F5E-B5445CF792D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629816" y="4895163"/>
            <a:ext cx="1965325" cy="365125"/>
          </a:xfrm>
        </p:spPr>
        <p:txBody>
          <a:bodyPr>
            <a:noAutofit/>
          </a:bodyPr>
          <a:lstStyle>
            <a:lvl1pPr marL="0" indent="0" algn="ctr">
              <a:buNone/>
              <a:defRPr sz="2200"/>
            </a:lvl1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E63B9521-55BC-5DCC-9FBF-0F24AA8A3F0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295564" y="5260288"/>
            <a:ext cx="2743200" cy="100525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0" name="Slide Number Placeholder 4">
            <a:extLst>
              <a:ext uri="{FF2B5EF4-FFF2-40B4-BE49-F238E27FC236}">
                <a16:creationId xmlns:a16="http://schemas.microsoft.com/office/drawing/2014/main" id="{96115ED4-7BA2-8276-855B-A6360FC39B5C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A2DA93A-6165-4D0B-8F70-B295C87AAA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5C18299-CC23-895D-B401-080DA93D772B}"/>
              </a:ext>
            </a:extLst>
          </p:cNvPr>
          <p:cNvSpPr/>
          <p:nvPr userDrawn="1"/>
        </p:nvSpPr>
        <p:spPr>
          <a:xfrm>
            <a:off x="10898188" y="6438640"/>
            <a:ext cx="455612" cy="419360"/>
          </a:xfrm>
          <a:prstGeom prst="rect">
            <a:avLst/>
          </a:prstGeom>
          <a:solidFill>
            <a:srgbClr val="F6F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74E2DE8-086A-6550-A80A-D1714C3A4F7C}"/>
              </a:ext>
            </a:extLst>
          </p:cNvPr>
          <p:cNvSpPr txBox="1"/>
          <p:nvPr userDrawn="1"/>
        </p:nvSpPr>
        <p:spPr>
          <a:xfrm>
            <a:off x="10960100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rgbClr val="01519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rgbClr val="015199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7BF7994-D7B3-C66D-0821-43374963134B}"/>
              </a:ext>
            </a:extLst>
          </p:cNvPr>
          <p:cNvSpPr/>
          <p:nvPr userDrawn="1"/>
        </p:nvSpPr>
        <p:spPr>
          <a:xfrm>
            <a:off x="10898188" y="6812281"/>
            <a:ext cx="455612" cy="45719"/>
          </a:xfrm>
          <a:prstGeom prst="rect">
            <a:avLst/>
          </a:prstGeom>
          <a:solidFill>
            <a:srgbClr val="0151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5FD573-167E-A3AB-09C7-0A4340F78D14}"/>
              </a:ext>
            </a:extLst>
          </p:cNvPr>
          <p:cNvSpPr txBox="1"/>
          <p:nvPr userDrawn="1"/>
        </p:nvSpPr>
        <p:spPr>
          <a:xfrm>
            <a:off x="7335371" y="6564617"/>
            <a:ext cx="342371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000" b="0" dirty="0">
                <a:solidFill>
                  <a:srgbClr val="605F5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10/26/2023   I   Texas Juvenile Justice Department Presentation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84223CF-306D-1CC3-20EA-FD02E8E8D0B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639636"/>
            <a:ext cx="7335371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6687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AAA696B-BC1A-21E9-6D07-64E92F79D1E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28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84B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15F90D-E8C6-9B2B-0CAB-4E606989358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609" y="2361063"/>
            <a:ext cx="10515600" cy="1139699"/>
          </a:xfrm>
        </p:spPr>
        <p:txBody>
          <a:bodyPr anchor="b">
            <a:normAutofit/>
          </a:bodyPr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72D6088-850C-08D9-9227-0870DB75A1EB}"/>
              </a:ext>
            </a:extLst>
          </p:cNvPr>
          <p:cNvCxnSpPr>
            <a:cxnSpLocks/>
          </p:cNvCxnSpPr>
          <p:nvPr userDrawn="1"/>
        </p:nvCxnSpPr>
        <p:spPr>
          <a:xfrm flipH="1">
            <a:off x="3974690" y="5344050"/>
            <a:ext cx="1" cy="926201"/>
          </a:xfrm>
          <a:prstGeom prst="line">
            <a:avLst/>
          </a:prstGeom>
          <a:ln w="12700">
            <a:solidFill>
              <a:srgbClr val="EF4A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black and white logo&#10;&#10;Description automatically generated">
            <a:extLst>
              <a:ext uri="{FF2B5EF4-FFF2-40B4-BE49-F238E27FC236}">
                <a16:creationId xmlns:a16="http://schemas.microsoft.com/office/drawing/2014/main" id="{7B1F5AB9-C887-F144-9629-75F34C2D94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32680" y="5343209"/>
            <a:ext cx="3746085" cy="80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321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AAA696B-BC1A-21E9-6D07-64E92F79D1E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6FB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84B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15F90D-E8C6-9B2B-0CAB-4E606989358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3307546"/>
            <a:ext cx="10515600" cy="1865166"/>
          </a:xfrm>
        </p:spPr>
        <p:txBody>
          <a:bodyPr anchor="b"/>
          <a:lstStyle>
            <a:lvl1pPr algn="ctr">
              <a:defRPr sz="6000">
                <a:solidFill>
                  <a:srgbClr val="003D74"/>
                </a:solidFill>
              </a:defRPr>
            </a:lvl1pPr>
          </a:lstStyle>
          <a:p>
            <a:r>
              <a:rPr lang="en-US" dirty="0"/>
              <a:t>Title here for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952231-4480-B492-445E-29CF574DF3C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5345470"/>
            <a:ext cx="10515600" cy="907413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here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17D4E99-4BA3-1506-2FCF-60CDDFF212CC}"/>
              </a:ext>
            </a:extLst>
          </p:cNvPr>
          <p:cNvCxnSpPr>
            <a:cxnSpLocks/>
          </p:cNvCxnSpPr>
          <p:nvPr userDrawn="1"/>
        </p:nvCxnSpPr>
        <p:spPr>
          <a:xfrm flipH="1">
            <a:off x="1926621" y="1563834"/>
            <a:ext cx="3" cy="1865166"/>
          </a:xfrm>
          <a:prstGeom prst="line">
            <a:avLst/>
          </a:prstGeom>
          <a:ln w="12700">
            <a:solidFill>
              <a:srgbClr val="EF4A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3691BFD1-00E4-DC09-1CCD-893F7C076CD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105" y="1626167"/>
            <a:ext cx="8324130" cy="174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299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9D24A-D347-AD98-4AFA-9800102C7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2385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6A1DF-156A-FADF-65DF-3E6477289AFB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>
              <a:defRPr sz="1800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5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5pPr>
          </a:lstStyle>
          <a:p>
            <a:pPr lvl="0"/>
            <a:r>
              <a:rPr lang="en-US" dirty="0"/>
              <a:t>This is a Content placeholder.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04D749-5AA3-C05B-6685-22B4D38417AC}"/>
              </a:ext>
            </a:extLst>
          </p:cNvPr>
          <p:cNvSpPr txBox="1"/>
          <p:nvPr userDrawn="1"/>
        </p:nvSpPr>
        <p:spPr>
          <a:xfrm>
            <a:off x="7335371" y="6564617"/>
            <a:ext cx="342371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000" b="0" dirty="0">
                <a:solidFill>
                  <a:srgbClr val="605F5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Texas Juvenile Justice Department Presentation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C09DF7-168C-A2B9-E61F-E39219A19CAD}"/>
              </a:ext>
            </a:extLst>
          </p:cNvPr>
          <p:cNvSpPr/>
          <p:nvPr userDrawn="1"/>
        </p:nvSpPr>
        <p:spPr>
          <a:xfrm>
            <a:off x="10898188" y="6438640"/>
            <a:ext cx="455612" cy="419360"/>
          </a:xfrm>
          <a:prstGeom prst="rect">
            <a:avLst/>
          </a:prstGeom>
          <a:solidFill>
            <a:srgbClr val="F6F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96058C-EE50-F6A4-BD61-682FDE6175E0}"/>
              </a:ext>
            </a:extLst>
          </p:cNvPr>
          <p:cNvSpPr txBox="1"/>
          <p:nvPr userDrawn="1"/>
        </p:nvSpPr>
        <p:spPr>
          <a:xfrm>
            <a:off x="10960100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rgbClr val="01519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rgbClr val="015199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408F6EA-C712-FCC1-BED8-01C783AF11E7}"/>
              </a:ext>
            </a:extLst>
          </p:cNvPr>
          <p:cNvSpPr/>
          <p:nvPr userDrawn="1"/>
        </p:nvSpPr>
        <p:spPr>
          <a:xfrm>
            <a:off x="10898188" y="6812281"/>
            <a:ext cx="455612" cy="45719"/>
          </a:xfrm>
          <a:prstGeom prst="rect">
            <a:avLst/>
          </a:prstGeom>
          <a:solidFill>
            <a:srgbClr val="0151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2DF133B-654F-6B3B-FECB-9572BF9E536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639636"/>
            <a:ext cx="7335371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7635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4D506-492D-4EEF-A0AD-53731C0F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8082"/>
            <a:ext cx="10456469" cy="732155"/>
          </a:xfrm>
        </p:spPr>
        <p:txBody>
          <a:bodyPr>
            <a:normAutofit/>
          </a:bodyPr>
          <a:lstStyle>
            <a:lvl1pPr algn="ctr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835485-1DFE-4A87-ADA2-FEAD2A564124}"/>
              </a:ext>
            </a:extLst>
          </p:cNvPr>
          <p:cNvSpPr txBox="1"/>
          <p:nvPr userDrawn="1"/>
        </p:nvSpPr>
        <p:spPr>
          <a:xfrm>
            <a:off x="838200" y="1075335"/>
            <a:ext cx="10456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Subhead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EA6294-C3FB-45A7-8949-D5A375C836E7}"/>
              </a:ext>
            </a:extLst>
          </p:cNvPr>
          <p:cNvSpPr txBox="1"/>
          <p:nvPr userDrawn="1"/>
        </p:nvSpPr>
        <p:spPr>
          <a:xfrm>
            <a:off x="7335371" y="6564617"/>
            <a:ext cx="342371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000" b="0" dirty="0">
                <a:solidFill>
                  <a:srgbClr val="605F5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Texas Juvenile Justice Department Presentation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89EF735-2CAF-4FC6-BFFC-0299F2B00E76}"/>
              </a:ext>
            </a:extLst>
          </p:cNvPr>
          <p:cNvSpPr/>
          <p:nvPr userDrawn="1"/>
        </p:nvSpPr>
        <p:spPr>
          <a:xfrm>
            <a:off x="10898188" y="6438640"/>
            <a:ext cx="455612" cy="419360"/>
          </a:xfrm>
          <a:prstGeom prst="rect">
            <a:avLst/>
          </a:prstGeom>
          <a:solidFill>
            <a:srgbClr val="F6F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F01DCC-F0DF-4995-AAF4-2B74A0DB8EE9}"/>
              </a:ext>
            </a:extLst>
          </p:cNvPr>
          <p:cNvSpPr txBox="1"/>
          <p:nvPr userDrawn="1"/>
        </p:nvSpPr>
        <p:spPr>
          <a:xfrm>
            <a:off x="10960100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rgbClr val="01519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rgbClr val="015199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1490E3B-1B67-4712-992B-28209B6FD8A8}"/>
              </a:ext>
            </a:extLst>
          </p:cNvPr>
          <p:cNvSpPr/>
          <p:nvPr userDrawn="1"/>
        </p:nvSpPr>
        <p:spPr>
          <a:xfrm>
            <a:off x="10898188" y="6812281"/>
            <a:ext cx="455612" cy="45719"/>
          </a:xfrm>
          <a:prstGeom prst="rect">
            <a:avLst/>
          </a:prstGeom>
          <a:solidFill>
            <a:srgbClr val="0151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2D06307-EE5B-4028-BB53-C56130DA1C9C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639636"/>
            <a:ext cx="7335371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5978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 Header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64EF1-099B-B95C-B2A9-8E18EDDA3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29FE25-8A93-4D50-DC37-0CA86FCA3C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2373812-6DF6-9884-F9F3-AB2ABC59DF06}"/>
              </a:ext>
            </a:extLst>
          </p:cNvPr>
          <p:cNvSpPr/>
          <p:nvPr userDrawn="1"/>
        </p:nvSpPr>
        <p:spPr>
          <a:xfrm>
            <a:off x="10898188" y="6438640"/>
            <a:ext cx="455612" cy="419360"/>
          </a:xfrm>
          <a:prstGeom prst="rect">
            <a:avLst/>
          </a:prstGeom>
          <a:solidFill>
            <a:srgbClr val="F6F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1E2240-8D4A-478E-404B-67EBB24612F8}"/>
              </a:ext>
            </a:extLst>
          </p:cNvPr>
          <p:cNvSpPr txBox="1"/>
          <p:nvPr userDrawn="1"/>
        </p:nvSpPr>
        <p:spPr>
          <a:xfrm>
            <a:off x="10960100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rgbClr val="01519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rgbClr val="015199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DC6D1E1-2DE6-61CB-EFE6-D3AAA30A69A0}"/>
              </a:ext>
            </a:extLst>
          </p:cNvPr>
          <p:cNvSpPr/>
          <p:nvPr userDrawn="1"/>
        </p:nvSpPr>
        <p:spPr>
          <a:xfrm>
            <a:off x="10898188" y="6812281"/>
            <a:ext cx="455612" cy="45719"/>
          </a:xfrm>
          <a:prstGeom prst="rect">
            <a:avLst/>
          </a:prstGeom>
          <a:solidFill>
            <a:srgbClr val="0151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BA7886-6721-10B7-68CF-5999A4E82694}"/>
              </a:ext>
            </a:extLst>
          </p:cNvPr>
          <p:cNvSpPr txBox="1"/>
          <p:nvPr userDrawn="1"/>
        </p:nvSpPr>
        <p:spPr>
          <a:xfrm>
            <a:off x="7335371" y="6564617"/>
            <a:ext cx="342371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000" b="0" dirty="0">
                <a:solidFill>
                  <a:srgbClr val="605F5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Texas Juvenile Justice Department Presentation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D83D541-18BF-8CA0-3B27-E6686EB17791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639636"/>
            <a:ext cx="7335371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6698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Tex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451BF4F-6C78-954A-E69A-583F3F1922AA}"/>
              </a:ext>
            </a:extLst>
          </p:cNvPr>
          <p:cNvSpPr/>
          <p:nvPr userDrawn="1"/>
        </p:nvSpPr>
        <p:spPr>
          <a:xfrm>
            <a:off x="0" y="0"/>
            <a:ext cx="12192000" cy="6260862"/>
          </a:xfrm>
          <a:prstGeom prst="rect">
            <a:avLst/>
          </a:prstGeom>
          <a:solidFill>
            <a:srgbClr val="003D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085E4D-D269-C9FA-97C5-484C68585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187FF"/>
                </a:solidFill>
              </a:defRPr>
            </a:lvl1pPr>
          </a:lstStyle>
          <a:p>
            <a:r>
              <a:rPr lang="en-US" dirty="0"/>
              <a:t>Your main title here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07C9D22-EDC1-974F-BA41-C0BFDB930DB1}"/>
              </a:ext>
            </a:extLst>
          </p:cNvPr>
          <p:cNvSpPr/>
          <p:nvPr userDrawn="1"/>
        </p:nvSpPr>
        <p:spPr>
          <a:xfrm>
            <a:off x="10898188" y="6438640"/>
            <a:ext cx="455612" cy="419360"/>
          </a:xfrm>
          <a:prstGeom prst="rect">
            <a:avLst/>
          </a:prstGeom>
          <a:solidFill>
            <a:srgbClr val="F6F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D9930FD-F2E4-4B73-FEE4-5BBC0AC892C8}"/>
              </a:ext>
            </a:extLst>
          </p:cNvPr>
          <p:cNvSpPr txBox="1"/>
          <p:nvPr userDrawn="1"/>
        </p:nvSpPr>
        <p:spPr>
          <a:xfrm>
            <a:off x="10960100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rgbClr val="01519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rgbClr val="015199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8BF8ED-320A-CE6A-5BDD-1FA1CE317B95}"/>
              </a:ext>
            </a:extLst>
          </p:cNvPr>
          <p:cNvSpPr/>
          <p:nvPr userDrawn="1"/>
        </p:nvSpPr>
        <p:spPr>
          <a:xfrm>
            <a:off x="10898188" y="6812281"/>
            <a:ext cx="455612" cy="45719"/>
          </a:xfrm>
          <a:prstGeom prst="rect">
            <a:avLst/>
          </a:prstGeom>
          <a:solidFill>
            <a:srgbClr val="0151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A56D8874-6C1C-B34B-0B26-9490836612E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C03AA20-3664-7AC0-FA96-734FFC70570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1825625"/>
            <a:ext cx="5181600" cy="55590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6C45F7C-7C5F-0B5B-A9FA-A4DE9D8D073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2484438"/>
            <a:ext cx="5181600" cy="369252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96A43A1-1A2C-C13F-DDAF-036BA7BDF83E}"/>
              </a:ext>
            </a:extLst>
          </p:cNvPr>
          <p:cNvSpPr txBox="1"/>
          <p:nvPr userDrawn="1"/>
        </p:nvSpPr>
        <p:spPr>
          <a:xfrm>
            <a:off x="7335371" y="6564617"/>
            <a:ext cx="342371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000" b="0" dirty="0">
                <a:solidFill>
                  <a:srgbClr val="605F5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Texas Juvenile Justice Department Presentation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F168B9-5ED1-7740-D688-868BEB8F9481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639636"/>
            <a:ext cx="7335371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597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A56D8874-6C1C-B34B-0B26-9490836612E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19800" cy="685799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085E4D-D269-C9FA-97C5-484C68585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8400" y="365125"/>
            <a:ext cx="51054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Your main title here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07C9D22-EDC1-974F-BA41-C0BFDB930DB1}"/>
              </a:ext>
            </a:extLst>
          </p:cNvPr>
          <p:cNvSpPr/>
          <p:nvPr userDrawn="1"/>
        </p:nvSpPr>
        <p:spPr>
          <a:xfrm>
            <a:off x="10898188" y="6438640"/>
            <a:ext cx="455612" cy="419360"/>
          </a:xfrm>
          <a:prstGeom prst="rect">
            <a:avLst/>
          </a:prstGeom>
          <a:solidFill>
            <a:srgbClr val="F6F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D9930FD-F2E4-4B73-FEE4-5BBC0AC892C8}"/>
              </a:ext>
            </a:extLst>
          </p:cNvPr>
          <p:cNvSpPr txBox="1"/>
          <p:nvPr userDrawn="1"/>
        </p:nvSpPr>
        <p:spPr>
          <a:xfrm>
            <a:off x="10960100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rgbClr val="01519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rgbClr val="015199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8BF8ED-320A-CE6A-5BDD-1FA1CE317B95}"/>
              </a:ext>
            </a:extLst>
          </p:cNvPr>
          <p:cNvSpPr/>
          <p:nvPr userDrawn="1"/>
        </p:nvSpPr>
        <p:spPr>
          <a:xfrm>
            <a:off x="10898188" y="6812281"/>
            <a:ext cx="455612" cy="45719"/>
          </a:xfrm>
          <a:prstGeom prst="rect">
            <a:avLst/>
          </a:prstGeom>
          <a:solidFill>
            <a:srgbClr val="0151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9666BC4-5DE5-E5D8-C820-9691BCB32A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48400" y="1905000"/>
            <a:ext cx="5105400" cy="48895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AF3FB9-F10B-B757-EA72-E2CD4DE9311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48400" y="2446448"/>
            <a:ext cx="5105400" cy="136496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Type here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22890AEB-3E32-66D1-1DA1-5D77B1F8C87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8400" y="4078458"/>
            <a:ext cx="5105400" cy="48895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D58E2768-BCEA-1D61-7DB1-3F208FEEB53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48400" y="4619906"/>
            <a:ext cx="5105400" cy="136496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Type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449FCE-BCF2-CC5F-E906-FF1EC007D7B3}"/>
              </a:ext>
            </a:extLst>
          </p:cNvPr>
          <p:cNvSpPr txBox="1"/>
          <p:nvPr userDrawn="1"/>
        </p:nvSpPr>
        <p:spPr>
          <a:xfrm>
            <a:off x="7335371" y="6564617"/>
            <a:ext cx="342371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000" b="0" dirty="0">
                <a:solidFill>
                  <a:srgbClr val="605F5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10/26/2023   I   Texas Juvenile Justice Department Presentation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46CD641-C467-6A6C-B9E6-9BFBC11D848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639636"/>
            <a:ext cx="7335371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9647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 Images or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347FE-53F8-DFDD-E713-9A178CC02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1CF393-CEC9-E024-B4B9-6704326A87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4CDAE3-C727-2523-AE45-60A3B7103B2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>
            <a:normAutofit/>
          </a:bodyPr>
          <a:lstStyle>
            <a:lvl1pPr>
              <a:defRPr sz="1800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You can add any kind of content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DE631A-EA0D-9DBA-3833-4A60889B2D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A120D9-C414-884F-FAB3-159EB47843D0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>
            <a:normAutofit/>
          </a:bodyPr>
          <a:lstStyle>
            <a:lvl1pPr>
              <a:defRPr sz="1800"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You can add any kind of content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CCC379-2E3F-7E33-A556-6D00F8D6FFC7}"/>
              </a:ext>
            </a:extLst>
          </p:cNvPr>
          <p:cNvSpPr/>
          <p:nvPr userDrawn="1"/>
        </p:nvSpPr>
        <p:spPr>
          <a:xfrm>
            <a:off x="10898188" y="6438640"/>
            <a:ext cx="455612" cy="419360"/>
          </a:xfrm>
          <a:prstGeom prst="rect">
            <a:avLst/>
          </a:prstGeom>
          <a:solidFill>
            <a:srgbClr val="F6F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18B6C34-3CB5-1467-BCC9-C5C05A71CBD5}"/>
              </a:ext>
            </a:extLst>
          </p:cNvPr>
          <p:cNvSpPr txBox="1"/>
          <p:nvPr userDrawn="1"/>
        </p:nvSpPr>
        <p:spPr>
          <a:xfrm>
            <a:off x="10960100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rgbClr val="01519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rgbClr val="015199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D760E82-691E-0338-DC07-640E7478D48A}"/>
              </a:ext>
            </a:extLst>
          </p:cNvPr>
          <p:cNvSpPr/>
          <p:nvPr userDrawn="1"/>
        </p:nvSpPr>
        <p:spPr>
          <a:xfrm>
            <a:off x="10898188" y="6812281"/>
            <a:ext cx="455612" cy="45719"/>
          </a:xfrm>
          <a:prstGeom prst="rect">
            <a:avLst/>
          </a:prstGeom>
          <a:solidFill>
            <a:srgbClr val="0151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76FDF3-489F-8359-8BDB-DA954512DE93}"/>
              </a:ext>
            </a:extLst>
          </p:cNvPr>
          <p:cNvSpPr txBox="1"/>
          <p:nvPr userDrawn="1"/>
        </p:nvSpPr>
        <p:spPr>
          <a:xfrm>
            <a:off x="7335371" y="6564617"/>
            <a:ext cx="342371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000" b="0" dirty="0">
                <a:solidFill>
                  <a:srgbClr val="605F5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10/26/2023   I   Texas Juvenile Justice Department Presentation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81B741C-C833-4174-22EA-FF507EDBFD94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639636"/>
            <a:ext cx="7335371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7358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4 imag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D7DDDA9C-4FBF-7A1F-F19C-A169D0EA959C}"/>
              </a:ext>
            </a:extLst>
          </p:cNvPr>
          <p:cNvSpPr/>
          <p:nvPr userDrawn="1"/>
        </p:nvSpPr>
        <p:spPr>
          <a:xfrm>
            <a:off x="6033655" y="2184130"/>
            <a:ext cx="6158345" cy="3678779"/>
          </a:xfrm>
          <a:prstGeom prst="rect">
            <a:avLst/>
          </a:prstGeom>
          <a:solidFill>
            <a:srgbClr val="003D7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6A0476-3D50-8773-3920-BB3D5CCCB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7244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391F365-996E-A71A-2E6C-271EAEFB1FD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8200" y="2147888"/>
            <a:ext cx="4724400" cy="348456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BCB3982-2D3B-98EB-BECC-EA538638CA7E}"/>
              </a:ext>
            </a:extLst>
          </p:cNvPr>
          <p:cNvSpPr/>
          <p:nvPr userDrawn="1"/>
        </p:nvSpPr>
        <p:spPr>
          <a:xfrm>
            <a:off x="10898188" y="6438640"/>
            <a:ext cx="455612" cy="419360"/>
          </a:xfrm>
          <a:prstGeom prst="rect">
            <a:avLst/>
          </a:prstGeom>
          <a:solidFill>
            <a:srgbClr val="F6F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492C0D9-66B8-1C80-D54F-631AA80E71E2}"/>
              </a:ext>
            </a:extLst>
          </p:cNvPr>
          <p:cNvSpPr txBox="1"/>
          <p:nvPr userDrawn="1"/>
        </p:nvSpPr>
        <p:spPr>
          <a:xfrm>
            <a:off x="10960100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rgbClr val="01519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rgbClr val="015199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5CE6351-796A-EC7A-1556-58720E660BE7}"/>
              </a:ext>
            </a:extLst>
          </p:cNvPr>
          <p:cNvSpPr/>
          <p:nvPr userDrawn="1"/>
        </p:nvSpPr>
        <p:spPr>
          <a:xfrm>
            <a:off x="10898188" y="6812281"/>
            <a:ext cx="455612" cy="45719"/>
          </a:xfrm>
          <a:prstGeom prst="rect">
            <a:avLst/>
          </a:prstGeom>
          <a:solidFill>
            <a:srgbClr val="0151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61322A00-9EAF-9B73-61AB-0AB3093FEDD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339467" y="365126"/>
            <a:ext cx="1454150" cy="1408996"/>
          </a:xfrm>
          <a:prstGeom prst="ellipse">
            <a:avLst/>
          </a:prstGeom>
          <a:ln>
            <a:solidFill>
              <a:srgbClr val="015199"/>
            </a:solidFill>
          </a:ln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15" name="Picture Placeholder 13">
            <a:extLst>
              <a:ext uri="{FF2B5EF4-FFF2-40B4-BE49-F238E27FC236}">
                <a16:creationId xmlns:a16="http://schemas.microsoft.com/office/drawing/2014/main" id="{27D4569E-2056-BC56-97B1-AE9D099B3E0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075398" y="365125"/>
            <a:ext cx="1454150" cy="1408996"/>
          </a:xfrm>
          <a:prstGeom prst="ellipse">
            <a:avLst/>
          </a:prstGeom>
          <a:ln>
            <a:solidFill>
              <a:srgbClr val="015199"/>
            </a:solidFill>
          </a:ln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16" name="Picture Placeholder 13">
            <a:extLst>
              <a:ext uri="{FF2B5EF4-FFF2-40B4-BE49-F238E27FC236}">
                <a16:creationId xmlns:a16="http://schemas.microsoft.com/office/drawing/2014/main" id="{F17DD74C-7E93-C66D-1720-01754CFE0CE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811330" y="365125"/>
            <a:ext cx="1454150" cy="1408996"/>
          </a:xfrm>
          <a:prstGeom prst="ellipse">
            <a:avLst/>
          </a:prstGeom>
          <a:ln>
            <a:solidFill>
              <a:srgbClr val="015199"/>
            </a:solidFill>
          </a:ln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9BD662-1B15-6753-6835-C7D5C0E00E52}"/>
              </a:ext>
            </a:extLst>
          </p:cNvPr>
          <p:cNvSpPr txBox="1"/>
          <p:nvPr userDrawn="1"/>
        </p:nvSpPr>
        <p:spPr>
          <a:xfrm>
            <a:off x="7335371" y="6564617"/>
            <a:ext cx="342371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000" b="0" dirty="0">
                <a:solidFill>
                  <a:srgbClr val="605F5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10/26/2023   I   Texas Juvenile Justice Department Presentation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3DFDBB0-FDA7-B18C-AFDA-405263C5D9F8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639636"/>
            <a:ext cx="7335371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6535C8DB-3E3B-56A4-D3E6-06D2476A691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39467" y="2475829"/>
            <a:ext cx="5105400" cy="48895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24122854-830B-E996-918C-629069E13B9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39467" y="3017277"/>
            <a:ext cx="5105400" cy="136496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Type here</a:t>
            </a:r>
          </a:p>
        </p:txBody>
      </p:sp>
    </p:spTree>
    <p:extLst>
      <p:ext uri="{BB962C8B-B14F-4D97-AF65-F5344CB8AC3E}">
        <p14:creationId xmlns:p14="http://schemas.microsoft.com/office/powerpoint/2010/main" val="894149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C01C94-1877-AF20-7BD1-F7DE14477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EF09C0-C1DB-6D68-8243-233E8BE475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1B27A2-937C-0D2C-1593-CD59821A73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CADF5-B6B1-956D-821A-E8601C344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E4BF8-1E91-AD09-3D66-D86E0B05E7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DA93A-6165-4D0B-8F70-B295C87AA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131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7" r:id="rId2"/>
    <p:sldLayoutId id="2147483650" r:id="rId3"/>
    <p:sldLayoutId id="2147483668" r:id="rId4"/>
    <p:sldLayoutId id="2147483651" r:id="rId5"/>
    <p:sldLayoutId id="2147483652" r:id="rId6"/>
    <p:sldLayoutId id="2147483662" r:id="rId7"/>
    <p:sldLayoutId id="2147483653" r:id="rId8"/>
    <p:sldLayoutId id="2147483654" r:id="rId9"/>
    <p:sldLayoutId id="2147483655" r:id="rId10"/>
    <p:sldLayoutId id="2147483663" r:id="rId11"/>
    <p:sldLayoutId id="2147483661" r:id="rId12"/>
    <p:sldLayoutId id="2147483656" r:id="rId13"/>
    <p:sldLayoutId id="2147483657" r:id="rId14"/>
    <p:sldLayoutId id="2147483665" r:id="rId15"/>
    <p:sldLayoutId id="2147483660" r:id="rId16"/>
    <p:sldLayoutId id="2147483664" r:id="rId17"/>
    <p:sldLayoutId id="2147483666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15199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egoe UI Semibold" panose="020B0702040204020203" pitchFamily="34" charset="0"/>
          <a:ea typeface="+mn-ea"/>
          <a:cs typeface="Segoe UI Semibold" panose="020B07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C4D5C-B07A-A0AC-D90E-90A313FCC9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910773"/>
            <a:ext cx="10515600" cy="2387600"/>
          </a:xfrm>
        </p:spPr>
        <p:txBody>
          <a:bodyPr/>
          <a:lstStyle/>
          <a:p>
            <a:r>
              <a:rPr lang="en-US" dirty="0"/>
              <a:t>Supplemental Slides for </a:t>
            </a:r>
            <a:br>
              <a:rPr lang="en-US" dirty="0"/>
            </a:br>
            <a:r>
              <a:rPr lang="en-US" dirty="0"/>
              <a:t>May 5, 2026</a:t>
            </a:r>
          </a:p>
        </p:txBody>
      </p:sp>
    </p:spTree>
    <p:extLst>
      <p:ext uri="{BB962C8B-B14F-4D97-AF65-F5344CB8AC3E}">
        <p14:creationId xmlns:p14="http://schemas.microsoft.com/office/powerpoint/2010/main" val="509526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4A80A-B222-4CA4-83F9-DEF080402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8402"/>
          </a:xfrm>
        </p:spPr>
        <p:txBody>
          <a:bodyPr>
            <a:normAutofit/>
          </a:bodyPr>
          <a:lstStyle/>
          <a:p>
            <a:r>
              <a:rPr lang="en-US" dirty="0"/>
              <a:t>However, most TJJD youth do not assault staff. Assaults are committed by a handful of highly disruptive, disproportionately indeterminate youth.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8BD92AE-D62C-46C9-8848-6F35C2D66F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4557502"/>
              </p:ext>
            </p:extLst>
          </p:nvPr>
        </p:nvGraphicFramePr>
        <p:xfrm>
          <a:off x="3833261" y="2267718"/>
          <a:ext cx="6189042" cy="1481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EFD0DD20-B046-41B0-AFA9-01FD252799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2262165"/>
              </p:ext>
            </p:extLst>
          </p:nvPr>
        </p:nvGraphicFramePr>
        <p:xfrm>
          <a:off x="3833261" y="4304675"/>
          <a:ext cx="6309360" cy="1481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49D14BE-D748-4E9D-A8D0-3F6569D456BA}"/>
              </a:ext>
            </a:extLst>
          </p:cNvPr>
          <p:cNvSpPr txBox="1"/>
          <p:nvPr/>
        </p:nvSpPr>
        <p:spPr>
          <a:xfrm>
            <a:off x="1200296" y="2823593"/>
            <a:ext cx="2632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Determinate facility youth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2A3BDDB-DC8C-425D-A59D-886B605F6AAA}"/>
              </a:ext>
            </a:extLst>
          </p:cNvPr>
          <p:cNvSpPr txBox="1"/>
          <p:nvPr/>
        </p:nvSpPr>
        <p:spPr>
          <a:xfrm>
            <a:off x="1041599" y="4860550"/>
            <a:ext cx="27916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Indeterminate facility youth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A7AB33-10EF-496A-A8D2-B616F0074A8E}"/>
              </a:ext>
            </a:extLst>
          </p:cNvPr>
          <p:cNvSpPr txBox="1"/>
          <p:nvPr/>
        </p:nvSpPr>
        <p:spPr>
          <a:xfrm>
            <a:off x="2160871" y="1574960"/>
            <a:ext cx="6528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Lifetime assaults on staff for current facility youth</a:t>
            </a:r>
          </a:p>
        </p:txBody>
      </p:sp>
    </p:spTree>
    <p:extLst>
      <p:ext uri="{BB962C8B-B14F-4D97-AF65-F5344CB8AC3E}">
        <p14:creationId xmlns:p14="http://schemas.microsoft.com/office/powerpoint/2010/main" val="2291284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4A80A-B222-4CA4-83F9-DEF080402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840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TJJD has seen an increasing number of these highly assaultive youth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D5B5B294-23E2-4B6A-9404-B8BC8F90C4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3788657"/>
              </p:ext>
            </p:extLst>
          </p:nvPr>
        </p:nvGraphicFramePr>
        <p:xfrm>
          <a:off x="1443789" y="1965959"/>
          <a:ext cx="8903369" cy="4312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53D62EAB-02DE-4734-8FE9-8D0142C8E520}"/>
              </a:ext>
            </a:extLst>
          </p:cNvPr>
          <p:cNvSpPr txBox="1"/>
          <p:nvPr/>
        </p:nvSpPr>
        <p:spPr>
          <a:xfrm>
            <a:off x="3173693" y="1565849"/>
            <a:ext cx="58446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Youth with 5+ Lifetime Assaults on Staff at start of FQ</a:t>
            </a:r>
          </a:p>
        </p:txBody>
      </p:sp>
    </p:spTree>
    <p:extLst>
      <p:ext uri="{BB962C8B-B14F-4D97-AF65-F5344CB8AC3E}">
        <p14:creationId xmlns:p14="http://schemas.microsoft.com/office/powerpoint/2010/main" val="3387020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4A80A-B222-4CA4-83F9-DEF080402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8402"/>
          </a:xfrm>
        </p:spPr>
        <p:txBody>
          <a:bodyPr>
            <a:normAutofit/>
          </a:bodyPr>
          <a:lstStyle/>
          <a:p>
            <a:r>
              <a:rPr lang="en-US" dirty="0"/>
              <a:t>Education level at admission fell after pandemic onset and did not recover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D5B5B294-23E2-4B6A-9404-B8BC8F90C4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9891037"/>
              </p:ext>
            </p:extLst>
          </p:nvPr>
        </p:nvGraphicFramePr>
        <p:xfrm>
          <a:off x="898358" y="1965959"/>
          <a:ext cx="4451685" cy="4312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53D62EAB-02DE-4734-8FE9-8D0142C8E520}"/>
              </a:ext>
            </a:extLst>
          </p:cNvPr>
          <p:cNvSpPr txBox="1"/>
          <p:nvPr/>
        </p:nvSpPr>
        <p:spPr>
          <a:xfrm>
            <a:off x="800252" y="1160551"/>
            <a:ext cx="46500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Years Behind Grade Level at Intake </a:t>
            </a:r>
            <a:br>
              <a:rPr lang="en-US" sz="2400" b="1" dirty="0"/>
            </a:br>
            <a:r>
              <a:rPr lang="en-US" sz="2400" b="1" dirty="0"/>
              <a:t>-Reading-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E02CD8B-B9F5-4D84-ACFC-EFFF24499F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3865470"/>
              </p:ext>
            </p:extLst>
          </p:nvPr>
        </p:nvGraphicFramePr>
        <p:xfrm>
          <a:off x="6825912" y="1965959"/>
          <a:ext cx="4451685" cy="4312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98DE874-833D-427B-80CD-A271B4813995}"/>
              </a:ext>
            </a:extLst>
          </p:cNvPr>
          <p:cNvSpPr txBox="1"/>
          <p:nvPr/>
        </p:nvSpPr>
        <p:spPr>
          <a:xfrm>
            <a:off x="6825911" y="1170920"/>
            <a:ext cx="46500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Years Behind Grade Level at Intake </a:t>
            </a:r>
            <a:br>
              <a:rPr lang="en-US" sz="2400" b="1" dirty="0"/>
            </a:br>
            <a:r>
              <a:rPr lang="en-US" sz="2400" b="1" dirty="0"/>
              <a:t>-Math-</a:t>
            </a:r>
          </a:p>
        </p:txBody>
      </p:sp>
    </p:spTree>
    <p:extLst>
      <p:ext uri="{BB962C8B-B14F-4D97-AF65-F5344CB8AC3E}">
        <p14:creationId xmlns:p14="http://schemas.microsoft.com/office/powerpoint/2010/main" val="742138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971" y="365125"/>
            <a:ext cx="11437618" cy="790677"/>
          </a:xfrm>
        </p:spPr>
        <p:txBody>
          <a:bodyPr anchor="t">
            <a:noAutofit/>
          </a:bodyPr>
          <a:lstStyle/>
          <a:p>
            <a:r>
              <a:rPr lang="en-US" sz="2800" dirty="0"/>
              <a:t>This has taken an immense toll on TJJD staff. Veteran JCO strength declined and the position has had the worst turnover in state gov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6F00AA3-8553-4E78-9F5F-E7A721388F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3231375"/>
              </p:ext>
            </p:extLst>
          </p:nvPr>
        </p:nvGraphicFramePr>
        <p:xfrm>
          <a:off x="6527184" y="1678551"/>
          <a:ext cx="5022355" cy="4523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0C15219-4041-488D-8307-ED747C29DD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0615620"/>
              </p:ext>
            </p:extLst>
          </p:nvPr>
        </p:nvGraphicFramePr>
        <p:xfrm>
          <a:off x="731675" y="1678550"/>
          <a:ext cx="5022355" cy="4523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24CA44E-26A7-4FB1-A120-163BA08256B9}"/>
              </a:ext>
            </a:extLst>
          </p:cNvPr>
          <p:cNvSpPr txBox="1"/>
          <p:nvPr/>
        </p:nvSpPr>
        <p:spPr>
          <a:xfrm>
            <a:off x="11138345" y="3294595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076066-C66B-40A9-9FBA-BB856293256C}"/>
              </a:ext>
            </a:extLst>
          </p:cNvPr>
          <p:cNvSpPr txBox="1"/>
          <p:nvPr/>
        </p:nvSpPr>
        <p:spPr>
          <a:xfrm>
            <a:off x="10837728" y="6294215"/>
            <a:ext cx="8601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*projected</a:t>
            </a:r>
          </a:p>
        </p:txBody>
      </p:sp>
    </p:spTree>
    <p:extLst>
      <p:ext uri="{BB962C8B-B14F-4D97-AF65-F5344CB8AC3E}">
        <p14:creationId xmlns:p14="http://schemas.microsoft.com/office/powerpoint/2010/main" val="551471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6730"/>
          </a:xfrm>
        </p:spPr>
        <p:txBody>
          <a:bodyPr anchor="t">
            <a:noAutofit/>
          </a:bodyPr>
          <a:lstStyle/>
          <a:p>
            <a:r>
              <a:rPr lang="en-US" sz="2800" dirty="0"/>
              <a:t>Total referrals and violent felony referrals are stable and comparable to pre-pandemic levels.</a:t>
            </a:r>
            <a:br>
              <a:rPr lang="en-US" sz="2800" dirty="0"/>
            </a:br>
            <a:br>
              <a:rPr lang="en-US" sz="2800" dirty="0"/>
            </a:br>
            <a:endParaRPr lang="en-US" sz="2800" dirty="0"/>
          </a:p>
        </p:txBody>
      </p:sp>
      <p:graphicFrame>
        <p:nvGraphicFramePr>
          <p:cNvPr id="9" name="Content Placeholder 7">
            <a:extLst>
              <a:ext uri="{FF2B5EF4-FFF2-40B4-BE49-F238E27FC236}">
                <a16:creationId xmlns:a16="http://schemas.microsoft.com/office/drawing/2014/main" id="{BDE06FF3-30CD-4CFD-823E-D1B9E7CE0F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706370"/>
              </p:ext>
            </p:extLst>
          </p:nvPr>
        </p:nvGraphicFramePr>
        <p:xfrm>
          <a:off x="1000876" y="1825625"/>
          <a:ext cx="472789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ontent Placeholder 7">
            <a:extLst>
              <a:ext uri="{FF2B5EF4-FFF2-40B4-BE49-F238E27FC236}">
                <a16:creationId xmlns:a16="http://schemas.microsoft.com/office/drawing/2014/main" id="{A8B7F0A5-5FBB-4416-8E08-56AD6C0D9F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3943657"/>
              </p:ext>
            </p:extLst>
          </p:nvPr>
        </p:nvGraphicFramePr>
        <p:xfrm>
          <a:off x="6301648" y="1825625"/>
          <a:ext cx="4612538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57237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28368"/>
            <a:ext cx="10515600" cy="1325563"/>
          </a:xfrm>
        </p:spPr>
        <p:txBody>
          <a:bodyPr anchor="t">
            <a:normAutofit/>
          </a:bodyPr>
          <a:lstStyle/>
          <a:p>
            <a:r>
              <a:rPr lang="en-US" sz="2800" dirty="0"/>
              <a:t>However, homicide referrals and firearm offenses still greatly exceed pre-pandemic levels.</a:t>
            </a:r>
          </a:p>
        </p:txBody>
      </p:sp>
      <p:graphicFrame>
        <p:nvGraphicFramePr>
          <p:cNvPr id="15" name="Content Placeholder 7">
            <a:extLst>
              <a:ext uri="{FF2B5EF4-FFF2-40B4-BE49-F238E27FC236}">
                <a16:creationId xmlns:a16="http://schemas.microsoft.com/office/drawing/2014/main" id="{67C3BB61-184A-44B9-97CB-EE4023B920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8237699"/>
              </p:ext>
            </p:extLst>
          </p:nvPr>
        </p:nvGraphicFramePr>
        <p:xfrm>
          <a:off x="1000876" y="1825625"/>
          <a:ext cx="4562642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Content Placeholder 7">
            <a:extLst>
              <a:ext uri="{FF2B5EF4-FFF2-40B4-BE49-F238E27FC236}">
                <a16:creationId xmlns:a16="http://schemas.microsoft.com/office/drawing/2014/main" id="{F3C95323-6ED7-406D-BA4F-6B43C076A1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7347565"/>
              </p:ext>
            </p:extLst>
          </p:nvPr>
        </p:nvGraphicFramePr>
        <p:xfrm>
          <a:off x="6257582" y="1825625"/>
          <a:ext cx="4656604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95138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659386" cy="1068020"/>
          </a:xfrm>
        </p:spPr>
        <p:txBody>
          <a:bodyPr anchor="t">
            <a:noAutofit/>
          </a:bodyPr>
          <a:lstStyle/>
          <a:p>
            <a:r>
              <a:rPr lang="en-US" sz="2800" dirty="0"/>
              <a:t>Determinate sentences began to comprise a larger proportion of all TJJD commitments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836073144"/>
              </p:ext>
            </p:extLst>
          </p:nvPr>
        </p:nvGraphicFramePr>
        <p:xfrm>
          <a:off x="1527718" y="1617785"/>
          <a:ext cx="9322420" cy="4696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07386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659386" cy="1068020"/>
          </a:xfrm>
        </p:spPr>
        <p:txBody>
          <a:bodyPr anchor="t">
            <a:noAutofit/>
          </a:bodyPr>
          <a:lstStyle/>
          <a:p>
            <a:r>
              <a:rPr lang="en-US" sz="2800" dirty="0"/>
              <a:t>Determinate sentences also began outpacing adult certifications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40111447"/>
              </p:ext>
            </p:extLst>
          </p:nvPr>
        </p:nvGraphicFramePr>
        <p:xfrm>
          <a:off x="1527718" y="1617785"/>
          <a:ext cx="9322420" cy="4696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75352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8764"/>
          </a:xfrm>
        </p:spPr>
        <p:txBody>
          <a:bodyPr anchor="t">
            <a:noAutofit/>
          </a:bodyPr>
          <a:lstStyle/>
          <a:p>
            <a:r>
              <a:rPr lang="en-US" sz="2800" dirty="0"/>
              <a:t>Most commitments met recommended progressive sanction level for TJJD  (6 or 7) and had no prior residential placement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FAECE7F8-13BB-4A56-8BAE-94BF06C54A69}"/>
              </a:ext>
            </a:extLst>
          </p:cNvPr>
          <p:cNvGraphicFramePr>
            <a:graphicFrameLocks noGrp="1"/>
          </p:cNvGraphicFramePr>
          <p:nvPr/>
        </p:nvGraphicFramePr>
        <p:xfrm>
          <a:off x="1765870" y="2893103"/>
          <a:ext cx="8395854" cy="1965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1849">
                  <a:extLst>
                    <a:ext uri="{9D8B030D-6E8A-4147-A177-3AD203B41FA5}">
                      <a16:colId xmlns:a16="http://schemas.microsoft.com/office/drawing/2014/main" val="2590285265"/>
                    </a:ext>
                  </a:extLst>
                </a:gridCol>
                <a:gridCol w="2277478">
                  <a:extLst>
                    <a:ext uri="{9D8B030D-6E8A-4147-A177-3AD203B41FA5}">
                      <a16:colId xmlns:a16="http://schemas.microsoft.com/office/drawing/2014/main" val="4252145828"/>
                    </a:ext>
                  </a:extLst>
                </a:gridCol>
                <a:gridCol w="2073134">
                  <a:extLst>
                    <a:ext uri="{9D8B030D-6E8A-4147-A177-3AD203B41FA5}">
                      <a16:colId xmlns:a16="http://schemas.microsoft.com/office/drawing/2014/main" val="3679107197"/>
                    </a:ext>
                  </a:extLst>
                </a:gridCol>
                <a:gridCol w="2353393">
                  <a:extLst>
                    <a:ext uri="{9D8B030D-6E8A-4147-A177-3AD203B41FA5}">
                      <a16:colId xmlns:a16="http://schemas.microsoft.com/office/drawing/2014/main" val="2157079654"/>
                    </a:ext>
                  </a:extLst>
                </a:gridCol>
              </a:tblGrid>
              <a:tr h="80925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Estimated Sanction Level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Approximate % of all Committed Youth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Approximate Number of Youth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With No Prior Residential Placement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8481414"/>
                  </a:ext>
                </a:extLst>
              </a:tr>
              <a:tr h="5780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3-5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~100 per 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6201859"/>
                  </a:ext>
                </a:extLst>
              </a:tr>
              <a:tr h="5780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6-7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~450 per 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54%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383164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18AC83E-DA62-4EE2-B28D-2F30713F42CF}"/>
              </a:ext>
            </a:extLst>
          </p:cNvPr>
          <p:cNvSpPr txBox="1"/>
          <p:nvPr/>
        </p:nvSpPr>
        <p:spPr>
          <a:xfrm>
            <a:off x="2872740" y="2431438"/>
            <a:ext cx="6182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Committed Youth by Progressive Sanction Level</a:t>
            </a:r>
          </a:p>
        </p:txBody>
      </p:sp>
    </p:spTree>
    <p:extLst>
      <p:ext uri="{BB962C8B-B14F-4D97-AF65-F5344CB8AC3E}">
        <p14:creationId xmlns:p14="http://schemas.microsoft.com/office/powerpoint/2010/main" val="1512840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A5FB6DA-9F8F-4F31-8810-8037852489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9445237"/>
              </p:ext>
            </p:extLst>
          </p:nvPr>
        </p:nvGraphicFramePr>
        <p:xfrm>
          <a:off x="582948" y="1495168"/>
          <a:ext cx="5120148" cy="45651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itle 1">
            <a:extLst>
              <a:ext uri="{FF2B5EF4-FFF2-40B4-BE49-F238E27FC236}">
                <a16:creationId xmlns:a16="http://schemas.microsoft.com/office/drawing/2014/main" id="{B8226EDE-7400-4C3F-8E21-13F357DC5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0043"/>
          </a:xfrm>
        </p:spPr>
        <p:txBody>
          <a:bodyPr anchor="t">
            <a:noAutofit/>
          </a:bodyPr>
          <a:lstStyle/>
          <a:p>
            <a:r>
              <a:rPr lang="en-US" sz="2900" dirty="0"/>
              <a:t>TJJD saw a major shift in secure facility youth profile reflecting these trends.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84F13B-A863-4A3A-83C3-5E5B44BF2134}"/>
              </a:ext>
            </a:extLst>
          </p:cNvPr>
          <p:cNvSpPr txBox="1"/>
          <p:nvPr/>
        </p:nvSpPr>
        <p:spPr>
          <a:xfrm>
            <a:off x="6938313" y="4160813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17%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580F195-4420-4587-BB88-45C9CE8921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9403031"/>
              </p:ext>
            </p:extLst>
          </p:nvPr>
        </p:nvGraphicFramePr>
        <p:xfrm>
          <a:off x="6237304" y="1946955"/>
          <a:ext cx="5511800" cy="4113340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1566267084"/>
                    </a:ext>
                  </a:extLst>
                </a:gridCol>
                <a:gridCol w="2701356">
                  <a:extLst>
                    <a:ext uri="{9D8B030D-6E8A-4147-A177-3AD203B41FA5}">
                      <a16:colId xmlns:a16="http://schemas.microsoft.com/office/drawing/2014/main" val="1829202349"/>
                    </a:ext>
                  </a:extLst>
                </a:gridCol>
                <a:gridCol w="693019">
                  <a:extLst>
                    <a:ext uri="{9D8B030D-6E8A-4147-A177-3AD203B41FA5}">
                      <a16:colId xmlns:a16="http://schemas.microsoft.com/office/drawing/2014/main" val="2051272708"/>
                    </a:ext>
                  </a:extLst>
                </a:gridCol>
                <a:gridCol w="789272">
                  <a:extLst>
                    <a:ext uri="{9D8B030D-6E8A-4147-A177-3AD203B41FA5}">
                      <a16:colId xmlns:a16="http://schemas.microsoft.com/office/drawing/2014/main" val="2437325078"/>
                    </a:ext>
                  </a:extLst>
                </a:gridCol>
                <a:gridCol w="718553">
                  <a:extLst>
                    <a:ext uri="{9D8B030D-6E8A-4147-A177-3AD203B41FA5}">
                      <a16:colId xmlns:a16="http://schemas.microsoft.com/office/drawing/2014/main" val="3340969944"/>
                    </a:ext>
                  </a:extLst>
                </a:gridCol>
              </a:tblGrid>
              <a:tr h="3619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1" u="none" strike="noStrike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Rank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Committing Offense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Det. Youth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Ind. Youth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Youth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2230989"/>
                  </a:ext>
                </a:extLst>
              </a:tr>
              <a:tr h="3619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1" u="none" strike="noStrike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Aggravated Robbery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4370100"/>
                  </a:ext>
                </a:extLst>
              </a:tr>
              <a:tr h="3619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1" u="none" strike="noStrike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Aggravated Assault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3472964"/>
                  </a:ext>
                </a:extLst>
              </a:tr>
              <a:tr h="3619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1" u="none" strike="noStrike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Homicide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2139068"/>
                  </a:ext>
                </a:extLst>
              </a:tr>
              <a:tr h="3619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1" u="none" strike="noStrike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Assault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1366888"/>
                  </a:ext>
                </a:extLst>
              </a:tr>
              <a:tr h="3619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1" u="none" strike="noStrike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Aggravated Sexual Assault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057044"/>
                  </a:ext>
                </a:extLst>
              </a:tr>
              <a:tr h="3619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1" u="none" strike="noStrike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Indecency With Child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2979152"/>
                  </a:ext>
                </a:extLst>
              </a:tr>
              <a:tr h="3619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1" u="none" strike="noStrike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Unauthorized Use of Vehicle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6565851"/>
                  </a:ext>
                </a:extLst>
              </a:tr>
              <a:tr h="3619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1" u="none" strike="noStrike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Burglary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1380220"/>
                  </a:ext>
                </a:extLst>
              </a:tr>
              <a:tr h="3619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1" u="none" strike="noStrike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Deadly Conduct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557141"/>
                  </a:ext>
                </a:extLst>
              </a:tr>
              <a:tr h="3619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1" u="none" strike="noStrike" dirty="0">
                          <a:solidFill>
                            <a:schemeClr val="bg2">
                              <a:lumMod val="6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Theft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079320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7D34E55-6F62-428F-9C93-5503C440A37C}"/>
              </a:ext>
            </a:extLst>
          </p:cNvPr>
          <p:cNvSpPr txBox="1"/>
          <p:nvPr/>
        </p:nvSpPr>
        <p:spPr>
          <a:xfrm>
            <a:off x="6622844" y="1495168"/>
            <a:ext cx="4737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Top committing offenses of current facility youth</a:t>
            </a:r>
          </a:p>
        </p:txBody>
      </p:sp>
    </p:spTree>
    <p:extLst>
      <p:ext uri="{BB962C8B-B14F-4D97-AF65-F5344CB8AC3E}">
        <p14:creationId xmlns:p14="http://schemas.microsoft.com/office/powerpoint/2010/main" val="3946660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5530"/>
          </a:xfrm>
        </p:spPr>
        <p:txBody>
          <a:bodyPr anchor="t">
            <a:noAutofit/>
          </a:bodyPr>
          <a:lstStyle/>
          <a:p>
            <a:r>
              <a:rPr lang="en-US" sz="2800" dirty="0"/>
              <a:t>Mental health treatment needs and aggression treatment needs remain near all-time agency highs following pandemic increase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A5FB6DA-9F8F-4F31-8810-8037852489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6544141"/>
              </p:ext>
            </p:extLst>
          </p:nvPr>
        </p:nvGraphicFramePr>
        <p:xfrm>
          <a:off x="6706133" y="1779695"/>
          <a:ext cx="4294677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EDF2BC3F-43F5-4CCF-BEC7-DDB02783E3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2926461"/>
              </p:ext>
            </p:extLst>
          </p:nvPr>
        </p:nvGraphicFramePr>
        <p:xfrm>
          <a:off x="1451214" y="1779695"/>
          <a:ext cx="4294678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4C0CD4D-CD89-4091-B53A-CD796E332E14}"/>
              </a:ext>
            </a:extLst>
          </p:cNvPr>
          <p:cNvSpPr txBox="1"/>
          <p:nvPr/>
        </p:nvSpPr>
        <p:spPr>
          <a:xfrm>
            <a:off x="4074567" y="2677396"/>
            <a:ext cx="1167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High Need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F96B2C-FC98-4056-9D69-FEBC03F282D4}"/>
              </a:ext>
            </a:extLst>
          </p:cNvPr>
          <p:cNvSpPr txBox="1"/>
          <p:nvPr/>
        </p:nvSpPr>
        <p:spPr>
          <a:xfrm>
            <a:off x="3239916" y="4180604"/>
            <a:ext cx="1669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Moderate Need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B74CA58-4B69-4E28-AC2F-6D450B2870F1}"/>
              </a:ext>
            </a:extLst>
          </p:cNvPr>
          <p:cNvSpPr txBox="1"/>
          <p:nvPr/>
        </p:nvSpPr>
        <p:spPr>
          <a:xfrm>
            <a:off x="8920288" y="4931712"/>
            <a:ext cx="1669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Moderate Need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4C8FA2-F64E-40FF-BCFB-090FB05D7E34}"/>
              </a:ext>
            </a:extLst>
          </p:cNvPr>
          <p:cNvSpPr txBox="1"/>
          <p:nvPr/>
        </p:nvSpPr>
        <p:spPr>
          <a:xfrm>
            <a:off x="9362225" y="3171038"/>
            <a:ext cx="1167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High Need</a:t>
            </a:r>
          </a:p>
        </p:txBody>
      </p:sp>
    </p:spTree>
    <p:extLst>
      <p:ext uri="{BB962C8B-B14F-4D97-AF65-F5344CB8AC3E}">
        <p14:creationId xmlns:p14="http://schemas.microsoft.com/office/powerpoint/2010/main" val="2884139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4A80A-B222-4CA4-83F9-DEF080402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8402"/>
          </a:xfrm>
        </p:spPr>
        <p:txBody>
          <a:bodyPr>
            <a:normAutofit/>
          </a:bodyPr>
          <a:lstStyle/>
          <a:p>
            <a:r>
              <a:rPr lang="en-US" dirty="0"/>
              <a:t>Youth aggression against staff has increased since FY19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A15DC8AE-69CF-44D1-94C2-D8A2969976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216006"/>
              </p:ext>
            </p:extLst>
          </p:nvPr>
        </p:nvGraphicFramePr>
        <p:xfrm>
          <a:off x="1443789" y="1965959"/>
          <a:ext cx="8903369" cy="4312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25661BCC-A3D3-4190-8EF9-901E0E8E1C87}"/>
              </a:ext>
            </a:extLst>
          </p:cNvPr>
          <p:cNvSpPr txBox="1"/>
          <p:nvPr/>
        </p:nvSpPr>
        <p:spPr>
          <a:xfrm>
            <a:off x="2842680" y="1504294"/>
            <a:ext cx="6362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FYTD (through March) assaults on staff in facility</a:t>
            </a:r>
          </a:p>
        </p:txBody>
      </p:sp>
    </p:spTree>
    <p:extLst>
      <p:ext uri="{BB962C8B-B14F-4D97-AF65-F5344CB8AC3E}">
        <p14:creationId xmlns:p14="http://schemas.microsoft.com/office/powerpoint/2010/main" val="2721287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JJD Palette">
      <a:dk1>
        <a:srgbClr val="000000"/>
      </a:dk1>
      <a:lt1>
        <a:srgbClr val="FFFFFF"/>
      </a:lt1>
      <a:dk2>
        <a:srgbClr val="015199"/>
      </a:dk2>
      <a:lt2>
        <a:srgbClr val="FFFFFF"/>
      </a:lt2>
      <a:accent1>
        <a:srgbClr val="015199"/>
      </a:accent1>
      <a:accent2>
        <a:srgbClr val="BCE6F0"/>
      </a:accent2>
      <a:accent3>
        <a:srgbClr val="0187FF"/>
      </a:accent3>
      <a:accent4>
        <a:srgbClr val="015199"/>
      </a:accent4>
      <a:accent5>
        <a:srgbClr val="F48380"/>
      </a:accent5>
      <a:accent6>
        <a:srgbClr val="F3ECDC"/>
      </a:accent6>
      <a:hlink>
        <a:srgbClr val="000000"/>
      </a:hlink>
      <a:folHlink>
        <a:srgbClr val="D0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88e7991-3ca6-4670-9ece-0592799e0c4c">
      <UserInfo>
        <DisplayName>Juan Zielaskowski</DisplayName>
        <AccountId>26</AccountId>
        <AccountType/>
      </UserInfo>
    </SharedWithUsers>
    <_activity xmlns="3d659be6-1f09-495d-9897-29204c7bdfc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41ADA7C8CD4E4E96DC0AE1E1D293EF" ma:contentTypeVersion="17" ma:contentTypeDescription="Create a new document." ma:contentTypeScope="" ma:versionID="4a1b83762433a8e1b871c398d2d4356b">
  <xsd:schema xmlns:xsd="http://www.w3.org/2001/XMLSchema" xmlns:xs="http://www.w3.org/2001/XMLSchema" xmlns:p="http://schemas.microsoft.com/office/2006/metadata/properties" xmlns:ns3="688e7991-3ca6-4670-9ece-0592799e0c4c" xmlns:ns4="3d659be6-1f09-495d-9897-29204c7bdfcc" targetNamespace="http://schemas.microsoft.com/office/2006/metadata/properties" ma:root="true" ma:fieldsID="006fa6e3929b93ba670a0c1e083a0b7f" ns3:_="" ns4:_="">
    <xsd:import namespace="688e7991-3ca6-4670-9ece-0592799e0c4c"/>
    <xsd:import namespace="3d659be6-1f09-495d-9897-29204c7bdfc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_activity" minOccurs="0"/>
                <xsd:element ref="ns4:MediaServiceDateTaken" minOccurs="0"/>
                <xsd:element ref="ns4:MediaServiceObjectDetectorVersions" minOccurs="0"/>
                <xsd:element ref="ns4:MediaLengthInSecond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8e7991-3ca6-4670-9ece-0592799e0c4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659be6-1f09-495d-9897-29204c7bdf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BF53605-9037-43C7-92D3-76076BFD7060}">
  <ds:schemaRefs>
    <ds:schemaRef ds:uri="http://schemas.microsoft.com/office/2006/metadata/properties"/>
    <ds:schemaRef ds:uri="http://schemas.microsoft.com/office/2006/documentManagement/types"/>
    <ds:schemaRef ds:uri="http://purl.org/dc/dcmitype/"/>
    <ds:schemaRef ds:uri="688e7991-3ca6-4670-9ece-0592799e0c4c"/>
    <ds:schemaRef ds:uri="3d659be6-1f09-495d-9897-29204c7bdfcc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0D48588-E64A-43CD-8980-2C1E263AF2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8e7991-3ca6-4670-9ece-0592799e0c4c"/>
    <ds:schemaRef ds:uri="3d659be6-1f09-495d-9897-29204c7bdf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6B91730-9A4D-4D33-813E-091449E1EF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9174</TotalTime>
  <Words>566</Words>
  <Application>Microsoft Office PowerPoint</Application>
  <PresentationFormat>Widescreen</PresentationFormat>
  <Paragraphs>165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Segoe UI</vt:lpstr>
      <vt:lpstr>Segoe UI Light</vt:lpstr>
      <vt:lpstr>Segoe UI Semibold</vt:lpstr>
      <vt:lpstr>Office Theme</vt:lpstr>
      <vt:lpstr>Supplemental Slides for  May 5, 2026</vt:lpstr>
      <vt:lpstr>Total referrals and violent felony referrals are stable and comparable to pre-pandemic levels.  </vt:lpstr>
      <vt:lpstr>However, homicide referrals and firearm offenses still greatly exceed pre-pandemic levels.</vt:lpstr>
      <vt:lpstr>Determinate sentences began to comprise a larger proportion of all TJJD commitments</vt:lpstr>
      <vt:lpstr>Determinate sentences also began outpacing adult certifications</vt:lpstr>
      <vt:lpstr>Most commitments met recommended progressive sanction level for TJJD  (6 or 7) and had no prior residential placement</vt:lpstr>
      <vt:lpstr>TJJD saw a major shift in secure facility youth profile reflecting these trends.</vt:lpstr>
      <vt:lpstr>Mental health treatment needs and aggression treatment needs remain near all-time agency highs following pandemic increase</vt:lpstr>
      <vt:lpstr>Youth aggression against staff has increased since FY19</vt:lpstr>
      <vt:lpstr>However, most TJJD youth do not assault staff. Assaults are committed by a handful of highly disruptive, disproportionately indeterminate youth.</vt:lpstr>
      <vt:lpstr>TJJD has seen an increasing number of these highly assaultive youth</vt:lpstr>
      <vt:lpstr>Education level at admission fell after pandemic onset and did not recover</vt:lpstr>
      <vt:lpstr>This has taken an immense toll on TJJD staff. Veteran JCO strength declined and the position has had the worst turnover in state gov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zielaskowski</dc:creator>
  <cp:lastModifiedBy>Noah Wright</cp:lastModifiedBy>
  <cp:revision>247</cp:revision>
  <dcterms:created xsi:type="dcterms:W3CDTF">2023-10-25T15:17:11Z</dcterms:created>
  <dcterms:modified xsi:type="dcterms:W3CDTF">2026-05-04T21:12:30Z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0x010100A541ADA7C8CD4E4E96DC0AE1E1D293EF</vt:lpwstr>
  </property>
</Properties>
</file>