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7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57DE6B-8C93-466F-8D78-41EE2E79E5AD}" type="datetimeFigureOut">
              <a:rPr lang="en-US" smtClean="0"/>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181559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7DE6B-8C93-466F-8D78-41EE2E79E5AD}" type="datetimeFigureOut">
              <a:rPr lang="en-US" smtClean="0"/>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202843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7DE6B-8C93-466F-8D78-41EE2E79E5AD}" type="datetimeFigureOut">
              <a:rPr lang="en-US" smtClean="0"/>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258162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7DE6B-8C93-466F-8D78-41EE2E79E5AD}" type="datetimeFigureOut">
              <a:rPr lang="en-US" smtClean="0"/>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408733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57DE6B-8C93-466F-8D78-41EE2E79E5AD}" type="datetimeFigureOut">
              <a:rPr lang="en-US" smtClean="0"/>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363403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57DE6B-8C93-466F-8D78-41EE2E79E5AD}" type="datetimeFigureOut">
              <a:rPr lang="en-US" smtClean="0"/>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249183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57DE6B-8C93-466F-8D78-41EE2E79E5AD}" type="datetimeFigureOut">
              <a:rPr lang="en-US" smtClean="0"/>
              <a:t>5/15/2018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170527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57DE6B-8C93-466F-8D78-41EE2E79E5AD}" type="datetimeFigureOut">
              <a:rPr lang="en-US" smtClean="0"/>
              <a:t>5/15/2018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685783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7DE6B-8C93-466F-8D78-41EE2E79E5AD}" type="datetimeFigureOut">
              <a:rPr lang="en-US" smtClean="0"/>
              <a:t>5/15/2018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3280613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57DE6B-8C93-466F-8D78-41EE2E79E5AD}" type="datetimeFigureOut">
              <a:rPr lang="en-US" smtClean="0"/>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98686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57DE6B-8C93-466F-8D78-41EE2E79E5AD}" type="datetimeFigureOut">
              <a:rPr lang="en-US" smtClean="0"/>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5FDF-D045-48F0-8D4C-EEE47FDF3E63}" type="slidenum">
              <a:rPr lang="en-US" smtClean="0"/>
              <a:t>‹#›</a:t>
            </a:fld>
            <a:endParaRPr lang="en-US"/>
          </a:p>
        </p:txBody>
      </p:sp>
    </p:spTree>
    <p:extLst>
      <p:ext uri="{BB962C8B-B14F-4D97-AF65-F5344CB8AC3E}">
        <p14:creationId xmlns:p14="http://schemas.microsoft.com/office/powerpoint/2010/main" val="177096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7DE6B-8C93-466F-8D78-41EE2E79E5AD}" type="datetimeFigureOut">
              <a:rPr lang="en-US" smtClean="0"/>
              <a:t>5/15/2018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F5FDF-D045-48F0-8D4C-EEE47FDF3E63}" type="slidenum">
              <a:rPr lang="en-US" smtClean="0"/>
              <a:t>‹#›</a:t>
            </a:fld>
            <a:endParaRPr lang="en-US"/>
          </a:p>
        </p:txBody>
      </p:sp>
    </p:spTree>
    <p:extLst>
      <p:ext uri="{BB962C8B-B14F-4D97-AF65-F5344CB8AC3E}">
        <p14:creationId xmlns:p14="http://schemas.microsoft.com/office/powerpoint/2010/main" val="278709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mailto:John.Kinsey@tjjd.texas.gov"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717712" cy="9195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144" y="-16035"/>
            <a:ext cx="3810000" cy="892552"/>
          </a:xfrm>
          <a:prstGeom prst="rect">
            <a:avLst/>
          </a:prstGeom>
        </p:spPr>
        <p:txBody>
          <a:bodyPr wrap="square">
            <a:spAutoFit/>
          </a:bodyPr>
          <a:lstStyle/>
          <a:p>
            <a:pPr lvl="0"/>
            <a:r>
              <a:rPr lang="en-US" sz="2400" dirty="0" smtClean="0"/>
              <a:t> Juvenile </a:t>
            </a:r>
            <a:r>
              <a:rPr lang="en-US" sz="2400" dirty="0"/>
              <a:t>Supervision Officers</a:t>
            </a:r>
          </a:p>
          <a:p>
            <a:pPr lvl="0" algn="r"/>
            <a:r>
              <a:rPr lang="en-US" sz="1600" i="1" dirty="0"/>
              <a:t>Unsung Heroes of Juvenile Justice</a:t>
            </a:r>
          </a:p>
          <a:p>
            <a:pPr lvl="0" algn="r"/>
            <a:r>
              <a:rPr lang="en-US" sz="1200" i="1" dirty="0"/>
              <a:t>Webinar Session </a:t>
            </a:r>
            <a:r>
              <a:rPr lang="en-US" sz="1200" i="1" dirty="0" smtClean="0"/>
              <a:t>1 </a:t>
            </a:r>
            <a:r>
              <a:rPr lang="en-US" sz="1200" i="1" dirty="0"/>
              <a:t>– Feedback Summary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3075" y="2025570"/>
            <a:ext cx="304800" cy="304800"/>
          </a:xfrm>
          <a:prstGeom prst="rect">
            <a:avLst/>
          </a:prstGeom>
        </p:spPr>
      </p:pic>
      <p:sp>
        <p:nvSpPr>
          <p:cNvPr id="7" name="Rectangle 6"/>
          <p:cNvSpPr/>
          <p:nvPr/>
        </p:nvSpPr>
        <p:spPr>
          <a:xfrm>
            <a:off x="6578175" y="1854805"/>
            <a:ext cx="2514600" cy="49218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3075" y="2953093"/>
            <a:ext cx="304800" cy="304800"/>
          </a:xfrm>
          <a:prstGeom prst="rect">
            <a:avLst/>
          </a:prstGeom>
        </p:spPr>
      </p:pic>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3075" y="3743015"/>
            <a:ext cx="304800" cy="304800"/>
          </a:xfrm>
          <a:prstGeom prst="rect">
            <a:avLst/>
          </a:prstGeom>
        </p:spPr>
      </p:pic>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3075" y="4456273"/>
            <a:ext cx="304800" cy="304800"/>
          </a:xfrm>
          <a:prstGeom prst="rect">
            <a:avLst/>
          </a:prstGeom>
        </p:spPr>
      </p:pic>
      <p:sp>
        <p:nvSpPr>
          <p:cNvPr id="11" name="TextBox 10"/>
          <p:cNvSpPr txBox="1"/>
          <p:nvPr/>
        </p:nvSpPr>
        <p:spPr>
          <a:xfrm>
            <a:off x="7064373" y="1346289"/>
            <a:ext cx="1522404" cy="369332"/>
          </a:xfrm>
          <a:prstGeom prst="rect">
            <a:avLst/>
          </a:prstGeom>
          <a:noFill/>
        </p:spPr>
        <p:txBody>
          <a:bodyPr wrap="none" rtlCol="0">
            <a:spAutoFit/>
          </a:bodyPr>
          <a:lstStyle/>
          <a:p>
            <a:r>
              <a:rPr lang="en-US" dirty="0" smtClean="0"/>
              <a:t>Poll Questions</a:t>
            </a:r>
            <a:endParaRPr lang="en-US" dirty="0"/>
          </a:p>
        </p:txBody>
      </p:sp>
      <p:sp>
        <p:nvSpPr>
          <p:cNvPr id="12" name="TextBox 11"/>
          <p:cNvSpPr txBox="1"/>
          <p:nvPr/>
        </p:nvSpPr>
        <p:spPr>
          <a:xfrm>
            <a:off x="6966750" y="1577806"/>
            <a:ext cx="1717650" cy="276999"/>
          </a:xfrm>
          <a:prstGeom prst="rect">
            <a:avLst/>
          </a:prstGeom>
          <a:noFill/>
        </p:spPr>
        <p:txBody>
          <a:bodyPr wrap="none" rtlCol="0">
            <a:spAutoFit/>
          </a:bodyPr>
          <a:lstStyle/>
          <a:p>
            <a:r>
              <a:rPr lang="en-US" sz="1200" dirty="0" smtClean="0"/>
              <a:t>How would you answer?</a:t>
            </a:r>
            <a:endParaRPr lang="en-US" sz="1200" dirty="0"/>
          </a:p>
        </p:txBody>
      </p:sp>
      <p:pic>
        <p:nvPicPr>
          <p:cNvPr id="14" name="Picture 13"/>
          <p:cNvPicPr>
            <a:picLocks noChangeAspect="1"/>
          </p:cNvPicPr>
          <p:nvPr/>
        </p:nvPicPr>
        <p:blipFill>
          <a:blip r:embed="rId3"/>
          <a:stretch>
            <a:fillRect/>
          </a:stretch>
        </p:blipFill>
        <p:spPr>
          <a:xfrm>
            <a:off x="2554087" y="3136608"/>
            <a:ext cx="1343025" cy="1085164"/>
          </a:xfrm>
          <a:prstGeom prst="rect">
            <a:avLst/>
          </a:prstGeom>
        </p:spPr>
      </p:pic>
      <p:sp>
        <p:nvSpPr>
          <p:cNvPr id="15" name="Rounded Rectangle 14"/>
          <p:cNvSpPr/>
          <p:nvPr/>
        </p:nvSpPr>
        <p:spPr>
          <a:xfrm>
            <a:off x="620313" y="1375042"/>
            <a:ext cx="592925" cy="25363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Traits</a:t>
            </a:r>
            <a:endParaRPr lang="en-US" sz="1200" dirty="0">
              <a:solidFill>
                <a:schemeClr val="tx1"/>
              </a:solidFill>
            </a:endParaRPr>
          </a:p>
        </p:txBody>
      </p:sp>
      <p:sp>
        <p:nvSpPr>
          <p:cNvPr id="16" name="Oval 15"/>
          <p:cNvSpPr/>
          <p:nvPr/>
        </p:nvSpPr>
        <p:spPr>
          <a:xfrm>
            <a:off x="248150" y="1334762"/>
            <a:ext cx="311696" cy="3436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73050" y="6160383"/>
            <a:ext cx="2305050" cy="529201"/>
          </a:xfrm>
          <a:prstGeom prst="rect">
            <a:avLst/>
          </a:prstGeom>
        </p:spPr>
      </p:pic>
      <p:sp>
        <p:nvSpPr>
          <p:cNvPr id="18" name="Rectangle 17"/>
          <p:cNvSpPr/>
          <p:nvPr/>
        </p:nvSpPr>
        <p:spPr>
          <a:xfrm>
            <a:off x="6568276" y="1854805"/>
            <a:ext cx="2190750" cy="646331"/>
          </a:xfrm>
          <a:prstGeom prst="rect">
            <a:avLst/>
          </a:prstGeom>
        </p:spPr>
        <p:txBody>
          <a:bodyPr wrap="square">
            <a:spAutoFit/>
          </a:bodyPr>
          <a:lstStyle/>
          <a:p>
            <a:pPr lvl="0" defTabSz="914400"/>
            <a:r>
              <a:rPr lang="en-US" sz="1200" dirty="0">
                <a:solidFill>
                  <a:prstClr val="black"/>
                </a:solidFill>
              </a:rPr>
              <a:t>Which of the traits listed do you believe is the most valuable to a Juvenile Supervision Officer?</a:t>
            </a:r>
          </a:p>
        </p:txBody>
      </p:sp>
      <p:sp>
        <p:nvSpPr>
          <p:cNvPr id="19" name="Rectangle 18"/>
          <p:cNvSpPr/>
          <p:nvPr/>
        </p:nvSpPr>
        <p:spPr>
          <a:xfrm>
            <a:off x="6555924" y="2782327"/>
            <a:ext cx="2514601" cy="646331"/>
          </a:xfrm>
          <a:prstGeom prst="rect">
            <a:avLst/>
          </a:prstGeom>
        </p:spPr>
        <p:txBody>
          <a:bodyPr wrap="square">
            <a:spAutoFit/>
          </a:bodyPr>
          <a:lstStyle/>
          <a:p>
            <a:pPr lvl="0" defTabSz="914400"/>
            <a:r>
              <a:rPr lang="en-US" sz="1200" dirty="0">
                <a:solidFill>
                  <a:prstClr val="black"/>
                </a:solidFill>
              </a:rPr>
              <a:t>What is the most utilized training you will learn as a Juvenile Supervision Officer?</a:t>
            </a:r>
          </a:p>
        </p:txBody>
      </p:sp>
      <p:sp>
        <p:nvSpPr>
          <p:cNvPr id="20" name="Rectangle 19"/>
          <p:cNvSpPr/>
          <p:nvPr/>
        </p:nvSpPr>
        <p:spPr>
          <a:xfrm>
            <a:off x="6555924" y="3756915"/>
            <a:ext cx="2086340" cy="276999"/>
          </a:xfrm>
          <a:prstGeom prst="rect">
            <a:avLst/>
          </a:prstGeom>
        </p:spPr>
        <p:txBody>
          <a:bodyPr wrap="none">
            <a:spAutoFit/>
          </a:bodyPr>
          <a:lstStyle/>
          <a:p>
            <a:pPr lvl="0" defTabSz="914400"/>
            <a:r>
              <a:rPr lang="en-US" sz="1200" dirty="0">
                <a:solidFill>
                  <a:prstClr val="black"/>
                </a:solidFill>
              </a:rPr>
              <a:t>A groomer is a youth who will:</a:t>
            </a:r>
          </a:p>
        </p:txBody>
      </p:sp>
      <p:sp>
        <p:nvSpPr>
          <p:cNvPr id="21" name="Rectangle 20"/>
          <p:cNvSpPr/>
          <p:nvPr/>
        </p:nvSpPr>
        <p:spPr>
          <a:xfrm>
            <a:off x="6557598" y="4377840"/>
            <a:ext cx="2489903" cy="461665"/>
          </a:xfrm>
          <a:prstGeom prst="rect">
            <a:avLst/>
          </a:prstGeom>
        </p:spPr>
        <p:txBody>
          <a:bodyPr wrap="square">
            <a:spAutoFit/>
          </a:bodyPr>
          <a:lstStyle/>
          <a:p>
            <a:pPr lvl="0" defTabSz="914400"/>
            <a:r>
              <a:rPr lang="en-US" sz="1200" dirty="0">
                <a:solidFill>
                  <a:prstClr val="black"/>
                </a:solidFill>
              </a:rPr>
              <a:t>In your opinion a Juvenile Supervision Officer is a Role Model?</a:t>
            </a:r>
          </a:p>
        </p:txBody>
      </p:sp>
      <p:sp>
        <p:nvSpPr>
          <p:cNvPr id="22" name="Rectangle 21"/>
          <p:cNvSpPr/>
          <p:nvPr/>
        </p:nvSpPr>
        <p:spPr>
          <a:xfrm>
            <a:off x="5516549" y="5169531"/>
            <a:ext cx="4572000" cy="1015663"/>
          </a:xfrm>
          <a:prstGeom prst="rect">
            <a:avLst/>
          </a:prstGeom>
        </p:spPr>
        <p:txBody>
          <a:bodyPr>
            <a:spAutoFit/>
          </a:bodyPr>
          <a:lstStyle/>
          <a:p>
            <a:pPr lvl="0" algn="ctr"/>
            <a:r>
              <a:rPr lang="en-US" sz="1200" dirty="0">
                <a:solidFill>
                  <a:prstClr val="black"/>
                </a:solidFill>
              </a:rPr>
              <a:t>John Kinsey</a:t>
            </a:r>
          </a:p>
          <a:p>
            <a:pPr lvl="0" algn="ctr"/>
            <a:r>
              <a:rPr lang="en-US" sz="1200" dirty="0">
                <a:solidFill>
                  <a:prstClr val="black"/>
                </a:solidFill>
              </a:rPr>
              <a:t>Training Specialist</a:t>
            </a:r>
          </a:p>
          <a:p>
            <a:pPr lvl="0" algn="ctr"/>
            <a:r>
              <a:rPr lang="en-US" sz="1200" dirty="0">
                <a:solidFill>
                  <a:prstClr val="black"/>
                </a:solidFill>
              </a:rPr>
              <a:t>Texas Juvenile Justice Department</a:t>
            </a:r>
          </a:p>
          <a:p>
            <a:pPr lvl="0" algn="ctr"/>
            <a:r>
              <a:rPr lang="en-US" sz="1200" dirty="0">
                <a:solidFill>
                  <a:prstClr val="black"/>
                </a:solidFill>
                <a:hlinkClick r:id="rId5"/>
              </a:rPr>
              <a:t>John.Kinsey@tjjd.texas.gov</a:t>
            </a:r>
            <a:endParaRPr lang="en-US" sz="1200" dirty="0">
              <a:solidFill>
                <a:prstClr val="black"/>
              </a:solidFill>
            </a:endParaRPr>
          </a:p>
          <a:p>
            <a:pPr lvl="0" algn="ctr"/>
            <a:r>
              <a:rPr lang="en-US" sz="1200" dirty="0">
                <a:solidFill>
                  <a:prstClr val="black"/>
                </a:solidFill>
              </a:rPr>
              <a:t>Office: 512-490-7697</a:t>
            </a:r>
          </a:p>
        </p:txBody>
      </p:sp>
      <p:sp>
        <p:nvSpPr>
          <p:cNvPr id="23" name="Rounded Rectangle 22"/>
          <p:cNvSpPr/>
          <p:nvPr/>
        </p:nvSpPr>
        <p:spPr>
          <a:xfrm>
            <a:off x="4684138" y="2775460"/>
            <a:ext cx="898263" cy="283633"/>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Personality</a:t>
            </a:r>
            <a:endParaRPr lang="en-US" sz="1200" dirty="0">
              <a:solidFill>
                <a:schemeClr val="tx1"/>
              </a:solidFill>
            </a:endParaRPr>
          </a:p>
        </p:txBody>
      </p:sp>
      <p:sp>
        <p:nvSpPr>
          <p:cNvPr id="24" name="Rounded Rectangle 23"/>
          <p:cNvSpPr/>
          <p:nvPr/>
        </p:nvSpPr>
        <p:spPr>
          <a:xfrm>
            <a:off x="3884611" y="1501860"/>
            <a:ext cx="554039" cy="21376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Skills</a:t>
            </a:r>
            <a:endParaRPr lang="en-US" sz="1200" dirty="0">
              <a:solidFill>
                <a:schemeClr val="tx1"/>
              </a:solidFill>
            </a:endParaRPr>
          </a:p>
        </p:txBody>
      </p:sp>
      <p:sp>
        <p:nvSpPr>
          <p:cNvPr id="25" name="Rounded Rectangle 24"/>
          <p:cNvSpPr/>
          <p:nvPr/>
        </p:nvSpPr>
        <p:spPr>
          <a:xfrm>
            <a:off x="544029" y="3588137"/>
            <a:ext cx="1163401" cy="221965"/>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Tools and Tech</a:t>
            </a:r>
            <a:endParaRPr lang="en-US" sz="1200" dirty="0">
              <a:solidFill>
                <a:schemeClr val="tx1"/>
              </a:solidFill>
            </a:endParaRPr>
          </a:p>
        </p:txBody>
      </p:sp>
      <p:sp>
        <p:nvSpPr>
          <p:cNvPr id="26" name="Rounded Rectangle 25"/>
          <p:cNvSpPr/>
          <p:nvPr/>
        </p:nvSpPr>
        <p:spPr>
          <a:xfrm>
            <a:off x="5091160" y="4413150"/>
            <a:ext cx="706231" cy="236516"/>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Training</a:t>
            </a:r>
            <a:endParaRPr lang="en-US" sz="1200" dirty="0">
              <a:solidFill>
                <a:schemeClr val="tx1"/>
              </a:solidFill>
            </a:endParaRPr>
          </a:p>
        </p:txBody>
      </p:sp>
      <p:sp>
        <p:nvSpPr>
          <p:cNvPr id="27" name="Oval 26"/>
          <p:cNvSpPr/>
          <p:nvPr/>
        </p:nvSpPr>
        <p:spPr>
          <a:xfrm>
            <a:off x="220230" y="3534624"/>
            <a:ext cx="285750" cy="32898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28" name="Oval 27"/>
          <p:cNvSpPr/>
          <p:nvPr/>
        </p:nvSpPr>
        <p:spPr>
          <a:xfrm>
            <a:off x="4760136" y="4320677"/>
            <a:ext cx="285750" cy="328989"/>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29" name="Oval 28"/>
          <p:cNvSpPr/>
          <p:nvPr/>
        </p:nvSpPr>
        <p:spPr>
          <a:xfrm>
            <a:off x="4338088" y="2779827"/>
            <a:ext cx="285750" cy="328989"/>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30" name="Oval 29"/>
          <p:cNvSpPr/>
          <p:nvPr/>
        </p:nvSpPr>
        <p:spPr>
          <a:xfrm>
            <a:off x="3564956" y="1444245"/>
            <a:ext cx="285750" cy="32898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32" name="TextBox 31"/>
          <p:cNvSpPr txBox="1"/>
          <p:nvPr/>
        </p:nvSpPr>
        <p:spPr>
          <a:xfrm>
            <a:off x="2134118" y="4221772"/>
            <a:ext cx="2223750" cy="276999"/>
          </a:xfrm>
          <a:prstGeom prst="rect">
            <a:avLst/>
          </a:prstGeom>
          <a:noFill/>
        </p:spPr>
        <p:txBody>
          <a:bodyPr wrap="none" rtlCol="0">
            <a:spAutoFit/>
          </a:bodyPr>
          <a:lstStyle/>
          <a:p>
            <a:r>
              <a:rPr lang="en-US" sz="1200" dirty="0" smtClean="0"/>
              <a:t>Juvenile Supervision Officer/ JSO</a:t>
            </a:r>
            <a:endParaRPr lang="en-US" sz="1200" dirty="0"/>
          </a:p>
        </p:txBody>
      </p:sp>
      <p:sp>
        <p:nvSpPr>
          <p:cNvPr id="34" name="Rectangle 33"/>
          <p:cNvSpPr/>
          <p:nvPr/>
        </p:nvSpPr>
        <p:spPr>
          <a:xfrm>
            <a:off x="3717713" y="0"/>
            <a:ext cx="5426288" cy="12291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676651" y="-6231"/>
            <a:ext cx="5543550" cy="1261884"/>
          </a:xfrm>
          <a:prstGeom prst="rect">
            <a:avLst/>
          </a:prstGeom>
        </p:spPr>
        <p:txBody>
          <a:bodyPr wrap="square">
            <a:spAutoFit/>
          </a:bodyPr>
          <a:lstStyle/>
          <a:p>
            <a:pPr lvl="0">
              <a:defRPr/>
            </a:pPr>
            <a:r>
              <a:rPr lang="en-US" sz="1400" b="1" i="1" dirty="0" smtClean="0">
                <a:solidFill>
                  <a:srgbClr val="FF0000"/>
                </a:solidFill>
              </a:rPr>
              <a:t>Consider three R’s:</a:t>
            </a:r>
            <a:r>
              <a:rPr lang="en-US" sz="1400" b="1" i="1" dirty="0" smtClean="0">
                <a:solidFill>
                  <a:prstClr val="black"/>
                </a:solidFill>
              </a:rPr>
              <a:t> </a:t>
            </a:r>
            <a:r>
              <a:rPr lang="en-US" sz="1000" dirty="0">
                <a:solidFill>
                  <a:prstClr val="black"/>
                </a:solidFill>
              </a:rPr>
              <a:t>Making the choice to become a Juvenile Supervision </a:t>
            </a:r>
            <a:r>
              <a:rPr lang="en-US" sz="1000" dirty="0" smtClean="0">
                <a:solidFill>
                  <a:prstClr val="black"/>
                </a:solidFill>
              </a:rPr>
              <a:t>Officer (JSO) </a:t>
            </a:r>
            <a:r>
              <a:rPr lang="en-US" sz="1000" dirty="0">
                <a:solidFill>
                  <a:prstClr val="black"/>
                </a:solidFill>
              </a:rPr>
              <a:t>requires that you understand the high level of </a:t>
            </a:r>
            <a:r>
              <a:rPr lang="en-US" sz="1000" dirty="0">
                <a:solidFill>
                  <a:srgbClr val="FF0000"/>
                </a:solidFill>
              </a:rPr>
              <a:t>responsibility </a:t>
            </a:r>
            <a:r>
              <a:rPr lang="en-US" sz="1000" dirty="0">
                <a:solidFill>
                  <a:prstClr val="black"/>
                </a:solidFill>
              </a:rPr>
              <a:t>you are accepting to ensure the safety and security of the youth in your custody and control</a:t>
            </a:r>
            <a:r>
              <a:rPr lang="en-US" sz="1000" dirty="0" smtClean="0">
                <a:solidFill>
                  <a:prstClr val="black"/>
                </a:solidFill>
              </a:rPr>
              <a:t>. JSOs provide leadership </a:t>
            </a:r>
            <a:r>
              <a:rPr lang="en-US" sz="1000" dirty="0">
                <a:solidFill>
                  <a:prstClr val="black"/>
                </a:solidFill>
              </a:rPr>
              <a:t>to hold youth accountable for their behaviors, remove the taint of criminality and safeguard </a:t>
            </a:r>
            <a:r>
              <a:rPr lang="en-US" sz="1000" dirty="0" smtClean="0">
                <a:solidFill>
                  <a:prstClr val="black"/>
                </a:solidFill>
              </a:rPr>
              <a:t>communities </a:t>
            </a:r>
            <a:r>
              <a:rPr lang="en-US" sz="1000" dirty="0">
                <a:solidFill>
                  <a:prstClr val="black"/>
                </a:solidFill>
              </a:rPr>
              <a:t>by preventing further </a:t>
            </a:r>
            <a:r>
              <a:rPr lang="en-US" sz="1000" dirty="0" smtClean="0">
                <a:solidFill>
                  <a:prstClr val="black"/>
                </a:solidFill>
              </a:rPr>
              <a:t>offenses by being a “</a:t>
            </a:r>
            <a:r>
              <a:rPr lang="en-US" sz="1000" dirty="0" smtClean="0">
                <a:solidFill>
                  <a:srgbClr val="FF0000"/>
                </a:solidFill>
              </a:rPr>
              <a:t>Role Model</a:t>
            </a:r>
            <a:r>
              <a:rPr lang="en-US" sz="1000" dirty="0" smtClean="0">
                <a:solidFill>
                  <a:prstClr val="black"/>
                </a:solidFill>
              </a:rPr>
              <a:t>.” A key to success is </a:t>
            </a:r>
            <a:r>
              <a:rPr lang="en-US" sz="1000" dirty="0" smtClean="0">
                <a:solidFill>
                  <a:srgbClr val="FF0000"/>
                </a:solidFill>
              </a:rPr>
              <a:t>rapport</a:t>
            </a:r>
            <a:r>
              <a:rPr lang="en-US" sz="1000" b="1" dirty="0" smtClean="0">
                <a:solidFill>
                  <a:prstClr val="black"/>
                </a:solidFill>
              </a:rPr>
              <a:t> </a:t>
            </a:r>
            <a:r>
              <a:rPr lang="en-US" sz="1000" dirty="0" smtClean="0">
                <a:solidFill>
                  <a:prstClr val="black"/>
                </a:solidFill>
              </a:rPr>
              <a:t>which means building </a:t>
            </a:r>
            <a:r>
              <a:rPr lang="en-US" sz="1000" dirty="0">
                <a:solidFill>
                  <a:prstClr val="black"/>
                </a:solidFill>
              </a:rPr>
              <a:t>positive adult relationships </a:t>
            </a:r>
            <a:r>
              <a:rPr lang="en-US" sz="1000" dirty="0" smtClean="0">
                <a:solidFill>
                  <a:prstClr val="black"/>
                </a:solidFill>
              </a:rPr>
              <a:t>based on understanding and empathy. </a:t>
            </a:r>
            <a:r>
              <a:rPr lang="en-US" sz="1200" dirty="0" smtClean="0">
                <a:solidFill>
                  <a:prstClr val="black"/>
                </a:solidFill>
              </a:rPr>
              <a:t>Success</a:t>
            </a:r>
            <a:r>
              <a:rPr lang="en-US" sz="1000" dirty="0" smtClean="0">
                <a:solidFill>
                  <a:prstClr val="black"/>
                </a:solidFill>
              </a:rPr>
              <a:t> </a:t>
            </a:r>
            <a:r>
              <a:rPr lang="en-US" sz="1000" dirty="0">
                <a:solidFill>
                  <a:prstClr val="black"/>
                </a:solidFill>
              </a:rPr>
              <a:t>is dependent on </a:t>
            </a:r>
            <a:r>
              <a:rPr lang="en-US" sz="1000" dirty="0" smtClean="0">
                <a:solidFill>
                  <a:prstClr val="black"/>
                </a:solidFill>
              </a:rPr>
              <a:t>your honesty, </a:t>
            </a:r>
            <a:r>
              <a:rPr lang="en-US" sz="1000" dirty="0">
                <a:solidFill>
                  <a:prstClr val="black"/>
                </a:solidFill>
              </a:rPr>
              <a:t>the </a:t>
            </a:r>
            <a:r>
              <a:rPr lang="en-US" sz="1000" dirty="0" smtClean="0">
                <a:solidFill>
                  <a:prstClr val="black"/>
                </a:solidFill>
              </a:rPr>
              <a:t>training </a:t>
            </a:r>
            <a:r>
              <a:rPr lang="en-US" sz="1000" dirty="0">
                <a:solidFill>
                  <a:prstClr val="black"/>
                </a:solidFill>
              </a:rPr>
              <a:t>from your department and a</a:t>
            </a:r>
            <a:r>
              <a:rPr lang="en-US" sz="1000" dirty="0" smtClean="0">
                <a:solidFill>
                  <a:prstClr val="black"/>
                </a:solidFill>
              </a:rPr>
              <a:t> sincere </a:t>
            </a:r>
            <a:r>
              <a:rPr lang="en-US" sz="1000" dirty="0">
                <a:solidFill>
                  <a:prstClr val="black"/>
                </a:solidFill>
              </a:rPr>
              <a:t>commitment to meet the expectations of the citizens of Texas.</a:t>
            </a:r>
          </a:p>
        </p:txBody>
      </p:sp>
      <p:sp>
        <p:nvSpPr>
          <p:cNvPr id="36" name="Right Arrow 35"/>
          <p:cNvSpPr/>
          <p:nvPr/>
        </p:nvSpPr>
        <p:spPr>
          <a:xfrm rot="2841469">
            <a:off x="1814112" y="2628900"/>
            <a:ext cx="739975" cy="40957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rot="21160036">
            <a:off x="1768750" y="3443548"/>
            <a:ext cx="739975" cy="409575"/>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rot="9417412">
            <a:off x="3779889" y="2941962"/>
            <a:ext cx="547149" cy="362083"/>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Bent Arrow 38"/>
          <p:cNvSpPr/>
          <p:nvPr/>
        </p:nvSpPr>
        <p:spPr>
          <a:xfrm rot="16200000" flipH="1">
            <a:off x="2761572" y="1462283"/>
            <a:ext cx="697126" cy="792308"/>
          </a:xfrm>
          <a:prstGeom prst="ben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0" name="Picture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7723" y="5247913"/>
            <a:ext cx="389196" cy="389196"/>
          </a:xfrm>
          <a:prstGeom prst="rect">
            <a:avLst/>
          </a:prstGeom>
        </p:spPr>
      </p:pic>
      <p:pic>
        <p:nvPicPr>
          <p:cNvPr id="41" name="Picture 4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1295" y="5320477"/>
            <a:ext cx="247563" cy="244068"/>
          </a:xfrm>
          <a:prstGeom prst="rect">
            <a:avLst/>
          </a:prstGeom>
        </p:spPr>
      </p:pic>
      <p:cxnSp>
        <p:nvCxnSpPr>
          <p:cNvPr id="44" name="Straight Connector 43"/>
          <p:cNvCxnSpPr/>
          <p:nvPr/>
        </p:nvCxnSpPr>
        <p:spPr>
          <a:xfrm>
            <a:off x="472659" y="5221325"/>
            <a:ext cx="114560" cy="389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929158" y="5247913"/>
            <a:ext cx="1378699" cy="336021"/>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 Day in the Life 24/7 Operation</a:t>
            </a:r>
            <a:endParaRPr lang="en-US" sz="1200" dirty="0">
              <a:solidFill>
                <a:schemeClr val="tx1"/>
              </a:solidFill>
            </a:endParaRPr>
          </a:p>
        </p:txBody>
      </p:sp>
      <p:sp>
        <p:nvSpPr>
          <p:cNvPr id="48" name="TextBox 47"/>
          <p:cNvSpPr txBox="1"/>
          <p:nvPr/>
        </p:nvSpPr>
        <p:spPr>
          <a:xfrm>
            <a:off x="96367" y="955522"/>
            <a:ext cx="3534878" cy="338554"/>
          </a:xfrm>
          <a:prstGeom prst="rect">
            <a:avLst/>
          </a:prstGeom>
          <a:noFill/>
        </p:spPr>
        <p:txBody>
          <a:bodyPr wrap="none" rtlCol="0">
            <a:spAutoFit/>
          </a:bodyPr>
          <a:lstStyle/>
          <a:p>
            <a:r>
              <a:rPr lang="en-US" sz="1600" dirty="0" smtClean="0"/>
              <a:t>Make notes as you listen to the webinar.</a:t>
            </a:r>
            <a:endParaRPr lang="en-US" sz="1600" dirty="0"/>
          </a:p>
        </p:txBody>
      </p:sp>
      <p:sp>
        <p:nvSpPr>
          <p:cNvPr id="52" name="Rectangle 51"/>
          <p:cNvSpPr/>
          <p:nvPr/>
        </p:nvSpPr>
        <p:spPr>
          <a:xfrm>
            <a:off x="49837" y="5681955"/>
            <a:ext cx="6413663" cy="11413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26918" y="5696839"/>
            <a:ext cx="6421508" cy="1323439"/>
          </a:xfrm>
          <a:prstGeom prst="rect">
            <a:avLst/>
          </a:prstGeom>
        </p:spPr>
        <p:txBody>
          <a:bodyPr wrap="square">
            <a:spAutoFit/>
          </a:bodyPr>
          <a:lstStyle/>
          <a:p>
            <a:r>
              <a:rPr lang="en-US" sz="1000" dirty="0">
                <a:solidFill>
                  <a:prstClr val="black"/>
                </a:solidFill>
              </a:rPr>
              <a:t>A day in the life of a JSO in summary is a contradiction. Certainly more than just enforcing the rules. To illustrate this point we can contrast a day in which there is a schedule that can create routine combined with policy and procedure to guide staff on what is required to </a:t>
            </a:r>
            <a:r>
              <a:rPr lang="en-US" sz="1000" dirty="0" smtClean="0">
                <a:solidFill>
                  <a:prstClr val="black"/>
                </a:solidFill>
              </a:rPr>
              <a:t>support consistency</a:t>
            </a:r>
            <a:r>
              <a:rPr lang="en-US" sz="1000" dirty="0">
                <a:solidFill>
                  <a:prstClr val="black"/>
                </a:solidFill>
              </a:rPr>
              <a:t>. </a:t>
            </a:r>
            <a:r>
              <a:rPr lang="en-US" sz="1000" dirty="0" smtClean="0">
                <a:solidFill>
                  <a:prstClr val="black"/>
                </a:solidFill>
              </a:rPr>
              <a:t> However, </a:t>
            </a:r>
            <a:r>
              <a:rPr lang="en-US" sz="1000" dirty="0">
                <a:solidFill>
                  <a:prstClr val="black"/>
                </a:solidFill>
              </a:rPr>
              <a:t>each day for a JSO is also filled with the unexpected. New juveniles coming in to facilities bring with them whatever set of issues connected to their own personal narratives. Other juveniles getting released. There are calm moments interrupted by moments of extreme crisis that can produce stress each shift of each day</a:t>
            </a:r>
            <a:r>
              <a:rPr lang="en-US" sz="1000" dirty="0" smtClean="0">
                <a:solidFill>
                  <a:prstClr val="black"/>
                </a:solidFill>
              </a:rPr>
              <a:t>.</a:t>
            </a:r>
            <a:r>
              <a:rPr lang="en-US" sz="1000" dirty="0" smtClean="0"/>
              <a:t> </a:t>
            </a:r>
            <a:r>
              <a:rPr lang="en-US" sz="1000" dirty="0"/>
              <a:t>Although there is structure, dealing with people is an art and for a JSO each day brings a blank canvas in which a new painting is created.</a:t>
            </a:r>
          </a:p>
          <a:p>
            <a:endParaRPr lang="en-US" sz="1000" dirty="0"/>
          </a:p>
        </p:txBody>
      </p:sp>
      <p:sp>
        <p:nvSpPr>
          <p:cNvPr id="53" name="Right Arrow 52"/>
          <p:cNvSpPr/>
          <p:nvPr/>
        </p:nvSpPr>
        <p:spPr>
          <a:xfrm rot="12096324">
            <a:off x="4224145" y="4107719"/>
            <a:ext cx="547149" cy="362083"/>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22633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361</TotalTime>
  <Words>382</Words>
  <Application>Microsoft Office PowerPoint</Application>
  <PresentationFormat>On-screen Show (4:3)</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TJJD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Kinsey</dc:creator>
  <cp:lastModifiedBy>John Kinsey</cp:lastModifiedBy>
  <cp:revision>19</cp:revision>
  <dcterms:created xsi:type="dcterms:W3CDTF">2018-01-11T15:44:19Z</dcterms:created>
  <dcterms:modified xsi:type="dcterms:W3CDTF">2018-05-15T14:09:46Z</dcterms:modified>
</cp:coreProperties>
</file>