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7" r:id="rId3"/>
    <p:sldId id="260" r:id="rId4"/>
    <p:sldId id="263" r:id="rId5"/>
    <p:sldId id="265" r:id="rId6"/>
    <p:sldId id="266" r:id="rId7"/>
    <p:sldId id="267" r:id="rId8"/>
    <p:sldId id="268" r:id="rId9"/>
    <p:sldId id="269" r:id="rId10"/>
    <p:sldId id="270" r:id="rId11"/>
    <p:sldId id="262" r:id="rId12"/>
    <p:sldId id="261" r:id="rId13"/>
    <p:sldId id="258" r:id="rId14"/>
    <p:sldId id="26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0" autoAdjust="0"/>
    <p:restoredTop sz="94660"/>
  </p:normalViewPr>
  <p:slideViewPr>
    <p:cSldViewPr snapToGrid="0">
      <p:cViewPr varScale="1">
        <p:scale>
          <a:sx n="111" d="100"/>
          <a:sy n="111" d="100"/>
        </p:scale>
        <p:origin x="33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CBCC403-4A20-41AD-B7DD-561F4BA639ED}"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414F9-93C1-497F-A34A-054C9C5092E8}" type="slidenum">
              <a:rPr lang="en-US" smtClean="0"/>
              <a:t>‹#›</a:t>
            </a:fld>
            <a:endParaRPr lang="en-US"/>
          </a:p>
        </p:txBody>
      </p:sp>
    </p:spTree>
    <p:extLst>
      <p:ext uri="{BB962C8B-B14F-4D97-AF65-F5344CB8AC3E}">
        <p14:creationId xmlns:p14="http://schemas.microsoft.com/office/powerpoint/2010/main" val="431934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BCC403-4A20-41AD-B7DD-561F4BA639ED}"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414F9-93C1-497F-A34A-054C9C5092E8}" type="slidenum">
              <a:rPr lang="en-US" smtClean="0"/>
              <a:t>‹#›</a:t>
            </a:fld>
            <a:endParaRPr lang="en-US"/>
          </a:p>
        </p:txBody>
      </p:sp>
    </p:spTree>
    <p:extLst>
      <p:ext uri="{BB962C8B-B14F-4D97-AF65-F5344CB8AC3E}">
        <p14:creationId xmlns:p14="http://schemas.microsoft.com/office/powerpoint/2010/main" val="3895910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BCC403-4A20-41AD-B7DD-561F4BA639ED}"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414F9-93C1-497F-A34A-054C9C5092E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420778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BCC403-4A20-41AD-B7DD-561F4BA639ED}"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414F9-93C1-497F-A34A-054C9C5092E8}" type="slidenum">
              <a:rPr lang="en-US" smtClean="0"/>
              <a:t>‹#›</a:t>
            </a:fld>
            <a:endParaRPr lang="en-US"/>
          </a:p>
        </p:txBody>
      </p:sp>
    </p:spTree>
    <p:extLst>
      <p:ext uri="{BB962C8B-B14F-4D97-AF65-F5344CB8AC3E}">
        <p14:creationId xmlns:p14="http://schemas.microsoft.com/office/powerpoint/2010/main" val="1026572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BCC403-4A20-41AD-B7DD-561F4BA639ED}"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414F9-93C1-497F-A34A-054C9C5092E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292312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BCC403-4A20-41AD-B7DD-561F4BA639ED}"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414F9-93C1-497F-A34A-054C9C5092E8}" type="slidenum">
              <a:rPr lang="en-US" smtClean="0"/>
              <a:t>‹#›</a:t>
            </a:fld>
            <a:endParaRPr lang="en-US"/>
          </a:p>
        </p:txBody>
      </p:sp>
    </p:spTree>
    <p:extLst>
      <p:ext uri="{BB962C8B-B14F-4D97-AF65-F5344CB8AC3E}">
        <p14:creationId xmlns:p14="http://schemas.microsoft.com/office/powerpoint/2010/main" val="6305740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BCC403-4A20-41AD-B7DD-561F4BA639ED}"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414F9-93C1-497F-A34A-054C9C5092E8}" type="slidenum">
              <a:rPr lang="en-US" smtClean="0"/>
              <a:t>‹#›</a:t>
            </a:fld>
            <a:endParaRPr lang="en-US"/>
          </a:p>
        </p:txBody>
      </p:sp>
    </p:spTree>
    <p:extLst>
      <p:ext uri="{BB962C8B-B14F-4D97-AF65-F5344CB8AC3E}">
        <p14:creationId xmlns:p14="http://schemas.microsoft.com/office/powerpoint/2010/main" val="151638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BCC403-4A20-41AD-B7DD-561F4BA639ED}"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414F9-93C1-497F-A34A-054C9C5092E8}" type="slidenum">
              <a:rPr lang="en-US" smtClean="0"/>
              <a:t>‹#›</a:t>
            </a:fld>
            <a:endParaRPr lang="en-US"/>
          </a:p>
        </p:txBody>
      </p:sp>
    </p:spTree>
    <p:extLst>
      <p:ext uri="{BB962C8B-B14F-4D97-AF65-F5344CB8AC3E}">
        <p14:creationId xmlns:p14="http://schemas.microsoft.com/office/powerpoint/2010/main" val="234548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BCC403-4A20-41AD-B7DD-561F4BA639ED}"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414F9-93C1-497F-A34A-054C9C5092E8}" type="slidenum">
              <a:rPr lang="en-US" smtClean="0"/>
              <a:t>‹#›</a:t>
            </a:fld>
            <a:endParaRPr lang="en-US"/>
          </a:p>
        </p:txBody>
      </p:sp>
    </p:spTree>
    <p:extLst>
      <p:ext uri="{BB962C8B-B14F-4D97-AF65-F5344CB8AC3E}">
        <p14:creationId xmlns:p14="http://schemas.microsoft.com/office/powerpoint/2010/main" val="1261275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BCC403-4A20-41AD-B7DD-561F4BA639ED}"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414F9-93C1-497F-A34A-054C9C5092E8}" type="slidenum">
              <a:rPr lang="en-US" smtClean="0"/>
              <a:t>‹#›</a:t>
            </a:fld>
            <a:endParaRPr lang="en-US"/>
          </a:p>
        </p:txBody>
      </p:sp>
    </p:spTree>
    <p:extLst>
      <p:ext uri="{BB962C8B-B14F-4D97-AF65-F5344CB8AC3E}">
        <p14:creationId xmlns:p14="http://schemas.microsoft.com/office/powerpoint/2010/main" val="375145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BCC403-4A20-41AD-B7DD-561F4BA639ED}" type="datetimeFigureOut">
              <a:rPr lang="en-US" smtClean="0"/>
              <a:t>8/13/2021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414F9-93C1-497F-A34A-054C9C5092E8}" type="slidenum">
              <a:rPr lang="en-US" smtClean="0"/>
              <a:t>‹#›</a:t>
            </a:fld>
            <a:endParaRPr lang="en-US"/>
          </a:p>
        </p:txBody>
      </p:sp>
    </p:spTree>
    <p:extLst>
      <p:ext uri="{BB962C8B-B14F-4D97-AF65-F5344CB8AC3E}">
        <p14:creationId xmlns:p14="http://schemas.microsoft.com/office/powerpoint/2010/main" val="782208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CBCC403-4A20-41AD-B7DD-561F4BA639ED}" type="datetimeFigureOut">
              <a:rPr lang="en-US" smtClean="0"/>
              <a:t>8/13/2021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5414F9-93C1-497F-A34A-054C9C5092E8}" type="slidenum">
              <a:rPr lang="en-US" smtClean="0"/>
              <a:t>‹#›</a:t>
            </a:fld>
            <a:endParaRPr lang="en-US"/>
          </a:p>
        </p:txBody>
      </p:sp>
    </p:spTree>
    <p:extLst>
      <p:ext uri="{BB962C8B-B14F-4D97-AF65-F5344CB8AC3E}">
        <p14:creationId xmlns:p14="http://schemas.microsoft.com/office/powerpoint/2010/main" val="3111382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CBCC403-4A20-41AD-B7DD-561F4BA639ED}" type="datetimeFigureOut">
              <a:rPr lang="en-US" smtClean="0"/>
              <a:t>8/13/2021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5414F9-93C1-497F-A34A-054C9C5092E8}" type="slidenum">
              <a:rPr lang="en-US" smtClean="0"/>
              <a:t>‹#›</a:t>
            </a:fld>
            <a:endParaRPr lang="en-US"/>
          </a:p>
        </p:txBody>
      </p:sp>
    </p:spTree>
    <p:extLst>
      <p:ext uri="{BB962C8B-B14F-4D97-AF65-F5344CB8AC3E}">
        <p14:creationId xmlns:p14="http://schemas.microsoft.com/office/powerpoint/2010/main" val="2181502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BCC403-4A20-41AD-B7DD-561F4BA639ED}" type="datetimeFigureOut">
              <a:rPr lang="en-US" smtClean="0"/>
              <a:t>8/13/2021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5414F9-93C1-497F-A34A-054C9C5092E8}" type="slidenum">
              <a:rPr lang="en-US" smtClean="0"/>
              <a:t>‹#›</a:t>
            </a:fld>
            <a:endParaRPr lang="en-US"/>
          </a:p>
        </p:txBody>
      </p:sp>
    </p:spTree>
    <p:extLst>
      <p:ext uri="{BB962C8B-B14F-4D97-AF65-F5344CB8AC3E}">
        <p14:creationId xmlns:p14="http://schemas.microsoft.com/office/powerpoint/2010/main" val="3042064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BCC403-4A20-41AD-B7DD-561F4BA639ED}" type="datetimeFigureOut">
              <a:rPr lang="en-US" smtClean="0"/>
              <a:t>8/13/2021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414F9-93C1-497F-A34A-054C9C5092E8}" type="slidenum">
              <a:rPr lang="en-US" smtClean="0"/>
              <a:t>‹#›</a:t>
            </a:fld>
            <a:endParaRPr lang="en-US"/>
          </a:p>
        </p:txBody>
      </p:sp>
    </p:spTree>
    <p:extLst>
      <p:ext uri="{BB962C8B-B14F-4D97-AF65-F5344CB8AC3E}">
        <p14:creationId xmlns:p14="http://schemas.microsoft.com/office/powerpoint/2010/main" val="1583887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CBCC403-4A20-41AD-B7DD-561F4BA639ED}" type="datetimeFigureOut">
              <a:rPr lang="en-US" smtClean="0"/>
              <a:t>8/13/2021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414F9-93C1-497F-A34A-054C9C5092E8}" type="slidenum">
              <a:rPr lang="en-US" smtClean="0"/>
              <a:t>‹#›</a:t>
            </a:fld>
            <a:endParaRPr lang="en-US"/>
          </a:p>
        </p:txBody>
      </p:sp>
    </p:spTree>
    <p:extLst>
      <p:ext uri="{BB962C8B-B14F-4D97-AF65-F5344CB8AC3E}">
        <p14:creationId xmlns:p14="http://schemas.microsoft.com/office/powerpoint/2010/main" val="1391176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CBCC403-4A20-41AD-B7DD-561F4BA639ED}" type="datetimeFigureOut">
              <a:rPr lang="en-US" smtClean="0"/>
              <a:t>8/13/2021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35414F9-93C1-497F-A34A-054C9C5092E8}" type="slidenum">
              <a:rPr lang="en-US" smtClean="0"/>
              <a:t>‹#›</a:t>
            </a:fld>
            <a:endParaRPr lang="en-US"/>
          </a:p>
        </p:txBody>
      </p:sp>
    </p:spTree>
    <p:extLst>
      <p:ext uri="{BB962C8B-B14F-4D97-AF65-F5344CB8AC3E}">
        <p14:creationId xmlns:p14="http://schemas.microsoft.com/office/powerpoint/2010/main" val="28953538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cid:image002.jpg@01D7431A.4A3C5E8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2812" y="696686"/>
            <a:ext cx="8915399" cy="2262781"/>
          </a:xfrm>
        </p:spPr>
        <p:txBody>
          <a:bodyPr/>
          <a:lstStyle/>
          <a:p>
            <a:pPr algn="l"/>
            <a:r>
              <a:rPr lang="en-US" dirty="0" smtClean="0"/>
              <a:t>TEAM JJAEP 2021: </a:t>
            </a:r>
            <a:br>
              <a:rPr lang="en-US" dirty="0" smtClean="0"/>
            </a:br>
            <a:r>
              <a:rPr lang="en-US" dirty="0" smtClean="0"/>
              <a:t>Collaboration </a:t>
            </a:r>
            <a:endParaRPr lang="en-US" dirty="0"/>
          </a:p>
        </p:txBody>
      </p:sp>
      <p:sp>
        <p:nvSpPr>
          <p:cNvPr id="3" name="Subtitle 2"/>
          <p:cNvSpPr>
            <a:spLocks noGrp="1"/>
          </p:cNvSpPr>
          <p:nvPr>
            <p:ph type="subTitle" idx="1"/>
          </p:nvPr>
        </p:nvSpPr>
        <p:spPr>
          <a:xfrm>
            <a:off x="152401" y="3111867"/>
            <a:ext cx="9414555" cy="2516050"/>
          </a:xfrm>
        </p:spPr>
        <p:txBody>
          <a:bodyPr>
            <a:noAutofit/>
          </a:bodyPr>
          <a:lstStyle/>
          <a:p>
            <a:pPr algn="r"/>
            <a:r>
              <a:rPr lang="en-US" sz="3200" dirty="0" smtClean="0"/>
              <a:t>Marie Welsch, PhD, LPC</a:t>
            </a:r>
          </a:p>
          <a:p>
            <a:pPr algn="r"/>
            <a:r>
              <a:rPr lang="en-US" sz="3200" dirty="0" smtClean="0"/>
              <a:t>Allie Thomas, </a:t>
            </a:r>
            <a:r>
              <a:rPr lang="en-US" sz="3200" dirty="0" smtClean="0"/>
              <a:t>MEd</a:t>
            </a:r>
            <a:endParaRPr lang="en-US" sz="3200" dirty="0" smtClean="0"/>
          </a:p>
          <a:p>
            <a:pPr algn="r"/>
            <a:r>
              <a:rPr lang="en-US" sz="3200" dirty="0" smtClean="0"/>
              <a:t>Texas Juvenile Justice Department</a:t>
            </a:r>
          </a:p>
          <a:p>
            <a:pPr algn="r"/>
            <a:r>
              <a:rPr lang="en-US" sz="3200" dirty="0" smtClean="0"/>
              <a:t>July 7, 2021</a:t>
            </a:r>
            <a:endParaRPr lang="en-US" sz="3200" dirty="0"/>
          </a:p>
        </p:txBody>
      </p:sp>
    </p:spTree>
    <p:extLst>
      <p:ext uri="{BB962C8B-B14F-4D97-AF65-F5344CB8AC3E}">
        <p14:creationId xmlns:p14="http://schemas.microsoft.com/office/powerpoint/2010/main" val="1637320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latin typeface="Calibri" panose="020F0502020204030204" pitchFamily="34" charset="0"/>
                <a:cs typeface="Calibri" panose="020F0502020204030204" pitchFamily="34" charset="0"/>
              </a:rPr>
              <a:t>Nueces County</a:t>
            </a:r>
            <a:r>
              <a:rPr lang="en-US" dirty="0"/>
              <a:t/>
            </a:r>
            <a:br>
              <a:rPr lang="en-US" dirty="0"/>
            </a:br>
            <a:endParaRPr lang="en-US" dirty="0"/>
          </a:p>
        </p:txBody>
      </p:sp>
      <p:sp>
        <p:nvSpPr>
          <p:cNvPr id="3" name="Content Placeholder 2"/>
          <p:cNvSpPr>
            <a:spLocks noGrp="1"/>
          </p:cNvSpPr>
          <p:nvPr>
            <p:ph idx="1"/>
          </p:nvPr>
        </p:nvSpPr>
        <p:spPr>
          <a:xfrm>
            <a:off x="838200" y="1259566"/>
            <a:ext cx="9067800" cy="5598433"/>
          </a:xfrm>
        </p:spPr>
        <p:txBody>
          <a:bodyPr>
            <a:noAutofit/>
          </a:bodyPr>
          <a:lstStyle/>
          <a:p>
            <a:pPr lvl="0"/>
            <a:r>
              <a:rPr lang="en-US" sz="3200" dirty="0">
                <a:latin typeface="Calibri" panose="020F0502020204030204" pitchFamily="34" charset="0"/>
                <a:cs typeface="Calibri" panose="020F0502020204030204" pitchFamily="34" charset="0"/>
              </a:rPr>
              <a:t>JJAEP </a:t>
            </a:r>
            <a:r>
              <a:rPr lang="en-US" sz="3200" dirty="0" smtClean="0">
                <a:latin typeface="Calibri" panose="020F0502020204030204" pitchFamily="34" charset="0"/>
                <a:cs typeface="Calibri" panose="020F0502020204030204" pitchFamily="34" charset="0"/>
              </a:rPr>
              <a:t>students </a:t>
            </a:r>
            <a:r>
              <a:rPr lang="en-US" sz="3200" dirty="0">
                <a:latin typeface="Calibri" panose="020F0502020204030204" pitchFamily="34" charset="0"/>
                <a:cs typeface="Calibri" panose="020F0502020204030204" pitchFamily="34" charset="0"/>
              </a:rPr>
              <a:t>were given the opportunity to participate in the 2021 Port of Corpus Christi </a:t>
            </a:r>
            <a:r>
              <a:rPr lang="en-US" sz="3200" dirty="0" err="1">
                <a:latin typeface="Calibri" panose="020F0502020204030204" pitchFamily="34" charset="0"/>
                <a:cs typeface="Calibri" panose="020F0502020204030204" pitchFamily="34" charset="0"/>
              </a:rPr>
              <a:t>Visionarios</a:t>
            </a:r>
            <a:r>
              <a:rPr lang="en-US" sz="3200" dirty="0">
                <a:latin typeface="Calibri" panose="020F0502020204030204" pitchFamily="34" charset="0"/>
                <a:cs typeface="Calibri" panose="020F0502020204030204" pitchFamily="34" charset="0"/>
              </a:rPr>
              <a:t> Youth Art Contests.  Students were provided with materials to paint and create their artwork.  Two students submitted </a:t>
            </a:r>
            <a:r>
              <a:rPr lang="en-US" sz="3200" dirty="0" smtClean="0">
                <a:latin typeface="Calibri" panose="020F0502020204030204" pitchFamily="34" charset="0"/>
                <a:cs typeface="Calibri" panose="020F0502020204030204" pitchFamily="34" charset="0"/>
              </a:rPr>
              <a:t>artwork. </a:t>
            </a:r>
            <a:endParaRPr lang="en-US" sz="3200" dirty="0" smtClean="0">
              <a:effectLst/>
              <a:latin typeface="Calibri" panose="020F0502020204030204" pitchFamily="34" charset="0"/>
              <a:cs typeface="Calibri" panose="020F0502020204030204" pitchFamily="34" charset="0"/>
            </a:endParaRPr>
          </a:p>
          <a:p>
            <a:pPr lvl="0"/>
            <a:r>
              <a:rPr lang="en-US" sz="3200" dirty="0">
                <a:latin typeface="Calibri" panose="020F0502020204030204" pitchFamily="34" charset="0"/>
                <a:cs typeface="Calibri" panose="020F0502020204030204" pitchFamily="34" charset="0"/>
              </a:rPr>
              <a:t>Incentives for student engagement </a:t>
            </a:r>
            <a:r>
              <a:rPr lang="en-US" sz="3200" dirty="0" smtClean="0">
                <a:latin typeface="Calibri" panose="020F0502020204030204" pitchFamily="34" charset="0"/>
                <a:cs typeface="Calibri" panose="020F0502020204030204" pitchFamily="34" charset="0"/>
              </a:rPr>
              <a:t>based </a:t>
            </a:r>
            <a:r>
              <a:rPr lang="en-US" sz="3200" dirty="0">
                <a:latin typeface="Calibri" panose="020F0502020204030204" pitchFamily="34" charset="0"/>
                <a:cs typeface="Calibri" panose="020F0502020204030204" pitchFamily="34" charset="0"/>
              </a:rPr>
              <a:t>on perfect weekly attendance.  Students </a:t>
            </a:r>
            <a:r>
              <a:rPr lang="en-US" sz="3200" dirty="0" smtClean="0">
                <a:latin typeface="Calibri" panose="020F0502020204030204" pitchFamily="34" charset="0"/>
                <a:cs typeface="Calibri" panose="020F0502020204030204" pitchFamily="34" charset="0"/>
              </a:rPr>
              <a:t>had to </a:t>
            </a:r>
            <a:r>
              <a:rPr lang="en-US" sz="3200" dirty="0">
                <a:latin typeface="Calibri" panose="020F0502020204030204" pitchFamily="34" charset="0"/>
                <a:cs typeface="Calibri" panose="020F0502020204030204" pitchFamily="34" charset="0"/>
              </a:rPr>
              <a:t>spin a prize wheel.  Prizes included care packages with their favorite snack items, ear buds, sockets, etc.  The prizes were delivered via home visits to students participating remotely. </a:t>
            </a:r>
            <a:endParaRPr lang="en-US" sz="3200" dirty="0" smtClean="0">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25121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Jefferson</a:t>
            </a:r>
            <a:endParaRPr lang="en-US" sz="4400" dirty="0"/>
          </a:p>
        </p:txBody>
      </p:sp>
      <p:sp>
        <p:nvSpPr>
          <p:cNvPr id="3" name="Content Placeholder 2"/>
          <p:cNvSpPr>
            <a:spLocks noGrp="1"/>
          </p:cNvSpPr>
          <p:nvPr>
            <p:ph idx="1"/>
          </p:nvPr>
        </p:nvSpPr>
        <p:spPr>
          <a:xfrm>
            <a:off x="677334" y="1746932"/>
            <a:ext cx="8596668" cy="3880773"/>
          </a:xfrm>
        </p:spPr>
        <p:txBody>
          <a:bodyPr/>
          <a:lstStyle/>
          <a:p>
            <a:r>
              <a:rPr lang="en-US" sz="3200" dirty="0" smtClean="0">
                <a:latin typeface="Calibri" panose="020F0502020204030204" pitchFamily="34" charset="0"/>
                <a:cs typeface="Calibri" panose="020F0502020204030204" pitchFamily="34" charset="0"/>
              </a:rPr>
              <a:t>We </a:t>
            </a:r>
            <a:r>
              <a:rPr lang="en-US" sz="3200" dirty="0">
                <a:latin typeface="Calibri" panose="020F0502020204030204" pitchFamily="34" charset="0"/>
                <a:cs typeface="Calibri" panose="020F0502020204030204" pitchFamily="34" charset="0"/>
              </a:rPr>
              <a:t>are equipped for virtual </a:t>
            </a:r>
            <a:r>
              <a:rPr lang="en-US" sz="3200" dirty="0" smtClean="0">
                <a:latin typeface="Calibri" panose="020F0502020204030204" pitchFamily="34" charset="0"/>
                <a:cs typeface="Calibri" panose="020F0502020204030204" pitchFamily="34" charset="0"/>
              </a:rPr>
              <a:t>learning and </a:t>
            </a:r>
            <a:r>
              <a:rPr lang="en-US" sz="3200" dirty="0">
                <a:latin typeface="Calibri" panose="020F0502020204030204" pitchFamily="34" charset="0"/>
                <a:cs typeface="Calibri" panose="020F0502020204030204" pitchFamily="34" charset="0"/>
              </a:rPr>
              <a:t>we are making a plan to use this in cases of hurricanes and other weather problems.</a:t>
            </a:r>
          </a:p>
          <a:p>
            <a:r>
              <a:rPr lang="en-US" sz="3200" dirty="0" smtClean="0">
                <a:latin typeface="Calibri" panose="020F0502020204030204" pitchFamily="34" charset="0"/>
                <a:cs typeface="Calibri" panose="020F0502020204030204" pitchFamily="34" charset="0"/>
              </a:rPr>
              <a:t> </a:t>
            </a:r>
            <a:r>
              <a:rPr lang="en-US" sz="3200" dirty="0">
                <a:latin typeface="Calibri" panose="020F0502020204030204" pitchFamily="34" charset="0"/>
                <a:cs typeface="Calibri" panose="020F0502020204030204" pitchFamily="34" charset="0"/>
              </a:rPr>
              <a:t>It helped by having a designated JSO over the Distance Learning students while the other JSOs took care of their team of in-person students. </a:t>
            </a:r>
          </a:p>
          <a:p>
            <a:endParaRPr lang="en-US" dirty="0"/>
          </a:p>
        </p:txBody>
      </p:sp>
    </p:spTree>
    <p:extLst>
      <p:ext uri="{BB962C8B-B14F-4D97-AF65-F5344CB8AC3E}">
        <p14:creationId xmlns:p14="http://schemas.microsoft.com/office/powerpoint/2010/main" val="1412715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240971"/>
          </a:xfrm>
        </p:spPr>
        <p:txBody>
          <a:bodyPr>
            <a:normAutofit/>
          </a:bodyPr>
          <a:lstStyle/>
          <a:p>
            <a:r>
              <a:rPr lang="en-US" sz="4400" dirty="0" smtClean="0"/>
              <a:t>Montgomery</a:t>
            </a:r>
            <a:endParaRPr lang="en-US" sz="4400" dirty="0"/>
          </a:p>
        </p:txBody>
      </p:sp>
      <p:sp>
        <p:nvSpPr>
          <p:cNvPr id="3" name="Content Placeholder 2"/>
          <p:cNvSpPr>
            <a:spLocks noGrp="1"/>
          </p:cNvSpPr>
          <p:nvPr>
            <p:ph idx="1"/>
          </p:nvPr>
        </p:nvSpPr>
        <p:spPr>
          <a:xfrm>
            <a:off x="677334" y="1616303"/>
            <a:ext cx="8596668" cy="4980440"/>
          </a:xfrm>
        </p:spPr>
        <p:txBody>
          <a:bodyPr>
            <a:normAutofit/>
          </a:bodyPr>
          <a:lstStyle/>
          <a:p>
            <a:r>
              <a:rPr lang="en-US" sz="3200" dirty="0">
                <a:latin typeface="Calibri" panose="020F0502020204030204" pitchFamily="34" charset="0"/>
                <a:cs typeface="Calibri" panose="020F0502020204030204" pitchFamily="34" charset="0"/>
              </a:rPr>
              <a:t>It also was helpful for our Counselor to conduct her groups by going to one classroom/team per </a:t>
            </a:r>
            <a:r>
              <a:rPr lang="en-US" sz="3200" dirty="0" smtClean="0">
                <a:latin typeface="Calibri" panose="020F0502020204030204" pitchFamily="34" charset="0"/>
                <a:cs typeface="Calibri" panose="020F0502020204030204" pitchFamily="34" charset="0"/>
              </a:rPr>
              <a:t>day.</a:t>
            </a:r>
            <a:r>
              <a:rPr lang="en-US" sz="3200" dirty="0">
                <a:latin typeface="Calibri" panose="020F0502020204030204" pitchFamily="34" charset="0"/>
                <a:cs typeface="Calibri" panose="020F0502020204030204" pitchFamily="34" charset="0"/>
              </a:rPr>
              <a:t>  This helped with maintain social distancing and the prevention of accidently exposing students to the virus.  </a:t>
            </a:r>
            <a:endParaRPr lang="en-US" sz="3200" dirty="0" smtClean="0">
              <a:latin typeface="Calibri" panose="020F0502020204030204" pitchFamily="34" charset="0"/>
              <a:cs typeface="Calibri" panose="020F0502020204030204" pitchFamily="34" charset="0"/>
            </a:endParaRPr>
          </a:p>
          <a:p>
            <a:r>
              <a:rPr lang="en-US" sz="3200" dirty="0" smtClean="0">
                <a:latin typeface="Calibri" panose="020F0502020204030204" pitchFamily="34" charset="0"/>
                <a:cs typeface="Calibri" panose="020F0502020204030204" pitchFamily="34" charset="0"/>
              </a:rPr>
              <a:t>Each </a:t>
            </a:r>
            <a:r>
              <a:rPr lang="en-US" sz="3200" dirty="0">
                <a:latin typeface="Calibri" panose="020F0502020204030204" pitchFamily="34" charset="0"/>
                <a:cs typeface="Calibri" panose="020F0502020204030204" pitchFamily="34" charset="0"/>
              </a:rPr>
              <a:t>student had a chance to participate in group counseling which was good considering the weird year they were having.  </a:t>
            </a:r>
          </a:p>
          <a:p>
            <a:endParaRPr lang="en-US" dirty="0"/>
          </a:p>
        </p:txBody>
      </p:sp>
    </p:spTree>
    <p:extLst>
      <p:ext uri="{BB962C8B-B14F-4D97-AF65-F5344CB8AC3E}">
        <p14:creationId xmlns:p14="http://schemas.microsoft.com/office/powerpoint/2010/main" val="3373748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Congratulations to all of you for recognizing and sharing your successes!</a:t>
            </a:r>
            <a:endParaRPr lang="en-US" dirty="0"/>
          </a:p>
        </p:txBody>
      </p:sp>
      <p:pic>
        <p:nvPicPr>
          <p:cNvPr id="5" name="Picture 4" descr="cid:image002.jpg@01D7431A.4A3C5E8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186271" y="2488293"/>
            <a:ext cx="5578793" cy="3746500"/>
          </a:xfrm>
          <a:prstGeom prst="rect">
            <a:avLst/>
          </a:prstGeom>
          <a:noFill/>
          <a:ln>
            <a:noFill/>
          </a:ln>
        </p:spPr>
      </p:pic>
    </p:spTree>
    <p:extLst>
      <p:ext uri="{BB962C8B-B14F-4D97-AF65-F5344CB8AC3E}">
        <p14:creationId xmlns:p14="http://schemas.microsoft.com/office/powerpoint/2010/main" val="1997429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welsch-m\AppData\Local\Microsoft\Windows\INetCache\Content.MSO\429B3B09.tmp"/>
          <p:cNvPicPr/>
          <p:nvPr/>
        </p:nvPicPr>
        <p:blipFill>
          <a:blip r:embed="rId2">
            <a:extLst>
              <a:ext uri="{28A0092B-C50C-407E-A947-70E740481C1C}">
                <a14:useLocalDpi xmlns:a14="http://schemas.microsoft.com/office/drawing/2010/main" val="0"/>
              </a:ext>
            </a:extLst>
          </a:blip>
          <a:srcRect/>
          <a:stretch>
            <a:fillRect/>
          </a:stretch>
        </p:blipFill>
        <p:spPr bwMode="auto">
          <a:xfrm>
            <a:off x="783771" y="435429"/>
            <a:ext cx="3026229" cy="2917371"/>
          </a:xfrm>
          <a:prstGeom prst="rect">
            <a:avLst/>
          </a:prstGeom>
          <a:noFill/>
          <a:ln>
            <a:noFill/>
          </a:ln>
        </p:spPr>
      </p:pic>
      <p:sp>
        <p:nvSpPr>
          <p:cNvPr id="5" name="Rectangle 4"/>
          <p:cNvSpPr/>
          <p:nvPr/>
        </p:nvSpPr>
        <p:spPr>
          <a:xfrm>
            <a:off x="4007745" y="2140021"/>
            <a:ext cx="5223342" cy="4154984"/>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400" b="1" cap="none" spc="0" dirty="0" smtClean="0">
                <a:ln/>
                <a:solidFill>
                  <a:schemeClr val="accent4"/>
                </a:solidFill>
                <a:effectLst/>
                <a:latin typeface="Calibri" panose="020F0502020204030204" pitchFamily="34" charset="0"/>
                <a:cs typeface="Calibri" panose="020F0502020204030204" pitchFamily="34" charset="0"/>
              </a:rPr>
              <a:t>In 5 Minutes, we are </a:t>
            </a:r>
          </a:p>
          <a:p>
            <a:pPr algn="ctr"/>
            <a:r>
              <a:rPr lang="en-US" sz="4400" b="1" dirty="0">
                <a:ln/>
                <a:solidFill>
                  <a:schemeClr val="accent4"/>
                </a:solidFill>
                <a:latin typeface="Calibri" panose="020F0502020204030204" pitchFamily="34" charset="0"/>
                <a:cs typeface="Calibri" panose="020F0502020204030204" pitchFamily="34" charset="0"/>
              </a:rPr>
              <a:t>t</a:t>
            </a:r>
            <a:r>
              <a:rPr lang="en-US" sz="4400" b="1" dirty="0" smtClean="0">
                <a:ln/>
                <a:solidFill>
                  <a:schemeClr val="accent4"/>
                </a:solidFill>
                <a:latin typeface="Calibri" panose="020F0502020204030204" pitchFamily="34" charset="0"/>
                <a:cs typeface="Calibri" panose="020F0502020204030204" pitchFamily="34" charset="0"/>
              </a:rPr>
              <a:t>ransitioning to</a:t>
            </a:r>
          </a:p>
          <a:p>
            <a:pPr algn="ctr"/>
            <a:r>
              <a:rPr lang="en-US" sz="4400" b="1" dirty="0">
                <a:ln/>
                <a:solidFill>
                  <a:schemeClr val="accent4"/>
                </a:solidFill>
                <a:latin typeface="Calibri" panose="020F0502020204030204" pitchFamily="34" charset="0"/>
                <a:cs typeface="Calibri" panose="020F0502020204030204" pitchFamily="34" charset="0"/>
              </a:rPr>
              <a:t>t</a:t>
            </a:r>
            <a:r>
              <a:rPr lang="en-US" sz="4400" b="1" cap="none" spc="0" dirty="0" smtClean="0">
                <a:ln/>
                <a:solidFill>
                  <a:schemeClr val="accent4"/>
                </a:solidFill>
                <a:effectLst/>
                <a:latin typeface="Calibri" panose="020F0502020204030204" pitchFamily="34" charset="0"/>
                <a:cs typeface="Calibri" panose="020F0502020204030204" pitchFamily="34" charset="0"/>
              </a:rPr>
              <a:t>he zoom Meeting </a:t>
            </a:r>
          </a:p>
          <a:p>
            <a:pPr algn="ctr"/>
            <a:r>
              <a:rPr lang="en-US" sz="4400" b="1" dirty="0">
                <a:ln/>
                <a:solidFill>
                  <a:schemeClr val="accent4"/>
                </a:solidFill>
                <a:latin typeface="Calibri" panose="020F0502020204030204" pitchFamily="34" charset="0"/>
                <a:cs typeface="Calibri" panose="020F0502020204030204" pitchFamily="34" charset="0"/>
              </a:rPr>
              <a:t>f</a:t>
            </a:r>
            <a:r>
              <a:rPr lang="en-US" sz="4400" b="1" dirty="0" smtClean="0">
                <a:ln/>
                <a:solidFill>
                  <a:schemeClr val="accent4"/>
                </a:solidFill>
                <a:latin typeface="Calibri" panose="020F0502020204030204" pitchFamily="34" charset="0"/>
                <a:cs typeface="Calibri" panose="020F0502020204030204" pitchFamily="34" charset="0"/>
              </a:rPr>
              <a:t>or the Collaboration </a:t>
            </a:r>
          </a:p>
          <a:p>
            <a:pPr algn="ctr"/>
            <a:r>
              <a:rPr lang="en-US" sz="4400" b="1" dirty="0" smtClean="0">
                <a:ln/>
                <a:solidFill>
                  <a:schemeClr val="accent4"/>
                </a:solidFill>
                <a:latin typeface="Calibri" panose="020F0502020204030204" pitchFamily="34" charset="0"/>
                <a:cs typeface="Calibri" panose="020F0502020204030204" pitchFamily="34" charset="0"/>
              </a:rPr>
              <a:t>Section of this meeting</a:t>
            </a:r>
            <a:endParaRPr lang="en-US" sz="4400" b="1" cap="none" spc="0" dirty="0">
              <a:ln/>
              <a:solidFill>
                <a:schemeClr val="accent4"/>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92966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Collin</a:t>
            </a:r>
            <a:endParaRPr lang="en-US" sz="4000" dirty="0"/>
          </a:p>
        </p:txBody>
      </p:sp>
      <p:sp>
        <p:nvSpPr>
          <p:cNvPr id="3" name="Content Placeholder 2"/>
          <p:cNvSpPr>
            <a:spLocks noGrp="1"/>
          </p:cNvSpPr>
          <p:nvPr>
            <p:ph idx="1"/>
          </p:nvPr>
        </p:nvSpPr>
        <p:spPr>
          <a:xfrm>
            <a:off x="677334" y="1463904"/>
            <a:ext cx="8596668" cy="3880773"/>
          </a:xfrm>
        </p:spPr>
        <p:txBody>
          <a:bodyPr>
            <a:normAutofit/>
          </a:bodyPr>
          <a:lstStyle/>
          <a:p>
            <a:r>
              <a:rPr lang="en-US" sz="3200" dirty="0">
                <a:latin typeface="Calibri" panose="020F0502020204030204" pitchFamily="34" charset="0"/>
                <a:ea typeface="Times New Roman" panose="02020603050405020304" pitchFamily="18" charset="0"/>
                <a:cs typeface="Times New Roman" panose="02020603050405020304" pitchFamily="18" charset="0"/>
              </a:rPr>
              <a:t>We were very successful this past year in having staff and students working together in following health guidelines to keep each other safe from COVID.</a:t>
            </a:r>
          </a:p>
          <a:p>
            <a:r>
              <a:rPr lang="en-US" sz="3200" dirty="0">
                <a:latin typeface="Calibri" panose="020F0502020204030204" pitchFamily="34" charset="0"/>
                <a:ea typeface="Times New Roman" panose="02020603050405020304" pitchFamily="18" charset="0"/>
                <a:cs typeface="Times New Roman" panose="02020603050405020304" pitchFamily="18" charset="0"/>
              </a:rPr>
              <a:t>TBRI (Trust Based Relational Intervention) has been a focus of our program that has driven a positive and relationship-building environment.</a:t>
            </a:r>
          </a:p>
        </p:txBody>
      </p:sp>
    </p:spTree>
    <p:extLst>
      <p:ext uri="{BB962C8B-B14F-4D97-AF65-F5344CB8AC3E}">
        <p14:creationId xmlns:p14="http://schemas.microsoft.com/office/powerpoint/2010/main" val="2934707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Bexar</a:t>
            </a:r>
            <a:endParaRPr lang="en-US" sz="4000" dirty="0"/>
          </a:p>
        </p:txBody>
      </p:sp>
      <p:sp>
        <p:nvSpPr>
          <p:cNvPr id="3" name="Content Placeholder 2"/>
          <p:cNvSpPr>
            <a:spLocks noGrp="1"/>
          </p:cNvSpPr>
          <p:nvPr>
            <p:ph idx="1"/>
          </p:nvPr>
        </p:nvSpPr>
        <p:spPr>
          <a:xfrm>
            <a:off x="677334" y="1328057"/>
            <a:ext cx="9098037" cy="4985657"/>
          </a:xfrm>
        </p:spPr>
        <p:txBody>
          <a:bodyPr>
            <a:noAutofit/>
          </a:bodyPr>
          <a:lstStyle/>
          <a:p>
            <a:pPr lvl="0"/>
            <a:r>
              <a:rPr lang="en-US" sz="3600" dirty="0">
                <a:latin typeface="Calibri" panose="020F0502020204030204" pitchFamily="34" charset="0"/>
                <a:cs typeface="Calibri" panose="020F0502020204030204" pitchFamily="34" charset="0"/>
              </a:rPr>
              <a:t>Hosted </a:t>
            </a:r>
            <a:r>
              <a:rPr lang="en-US" sz="3600" dirty="0" smtClean="0">
                <a:latin typeface="Calibri" panose="020F0502020204030204" pitchFamily="34" charset="0"/>
                <a:cs typeface="Calibri" panose="020F0502020204030204" pitchFamily="34" charset="0"/>
              </a:rPr>
              <a:t>drive-thru </a:t>
            </a:r>
            <a:r>
              <a:rPr lang="en-US" sz="3600" dirty="0">
                <a:latin typeface="Calibri" panose="020F0502020204030204" pitchFamily="34" charset="0"/>
                <a:cs typeface="Calibri" panose="020F0502020204030204" pitchFamily="34" charset="0"/>
              </a:rPr>
              <a:t>community resource </a:t>
            </a:r>
            <a:r>
              <a:rPr lang="en-US" sz="3600" dirty="0" smtClean="0">
                <a:latin typeface="Calibri" panose="020F0502020204030204" pitchFamily="34" charset="0"/>
                <a:cs typeface="Calibri" panose="020F0502020204030204" pitchFamily="34" charset="0"/>
              </a:rPr>
              <a:t>fair</a:t>
            </a:r>
          </a:p>
          <a:p>
            <a:pPr lvl="0"/>
            <a:r>
              <a:rPr lang="en-US" sz="3600" dirty="0" smtClean="0">
                <a:latin typeface="Calibri" panose="020F0502020204030204" pitchFamily="34" charset="0"/>
                <a:cs typeface="Calibri" panose="020F0502020204030204" pitchFamily="34" charset="0"/>
              </a:rPr>
              <a:t> The </a:t>
            </a:r>
            <a:r>
              <a:rPr lang="en-US" sz="3600" dirty="0">
                <a:latin typeface="Calibri" panose="020F0502020204030204" pitchFamily="34" charset="0"/>
                <a:cs typeface="Calibri" panose="020F0502020204030204" pitchFamily="34" charset="0"/>
              </a:rPr>
              <a:t>Program Director </a:t>
            </a:r>
            <a:r>
              <a:rPr lang="en-US" sz="3600" dirty="0" smtClean="0">
                <a:latin typeface="Calibri" panose="020F0502020204030204" pitchFamily="34" charset="0"/>
                <a:cs typeface="Calibri" panose="020F0502020204030204" pitchFamily="34" charset="0"/>
              </a:rPr>
              <a:t>provided </a:t>
            </a:r>
            <a:r>
              <a:rPr lang="en-US" sz="3600" dirty="0">
                <a:latin typeface="Calibri" panose="020F0502020204030204" pitchFamily="34" charset="0"/>
                <a:cs typeface="Calibri" panose="020F0502020204030204" pitchFamily="34" charset="0"/>
              </a:rPr>
              <a:t>additional tutoring hours after </a:t>
            </a:r>
            <a:r>
              <a:rPr lang="en-US" sz="3600" dirty="0" smtClean="0">
                <a:latin typeface="Calibri" panose="020F0502020204030204" pitchFamily="34" charset="0"/>
                <a:cs typeface="Calibri" panose="020F0502020204030204" pitchFamily="34" charset="0"/>
              </a:rPr>
              <a:t>school-4PM-5PM</a:t>
            </a:r>
            <a:r>
              <a:rPr lang="en-US" sz="3600" dirty="0">
                <a:latin typeface="Calibri" panose="020F0502020204030204" pitchFamily="34" charset="0"/>
                <a:cs typeface="Calibri" panose="020F0502020204030204" pitchFamily="34" charset="0"/>
              </a:rPr>
              <a:t>.  The PD disseminated a virtual flyer to </a:t>
            </a:r>
            <a:r>
              <a:rPr lang="en-US" sz="3600" dirty="0" smtClean="0">
                <a:latin typeface="Calibri" panose="020F0502020204030204" pitchFamily="34" charset="0"/>
                <a:cs typeface="Calibri" panose="020F0502020204030204" pitchFamily="34" charset="0"/>
              </a:rPr>
              <a:t>students &amp; parents </a:t>
            </a:r>
            <a:r>
              <a:rPr lang="en-US" sz="3600" dirty="0">
                <a:latin typeface="Calibri" panose="020F0502020204030204" pitchFamily="34" charset="0"/>
                <a:cs typeface="Calibri" panose="020F0502020204030204" pitchFamily="34" charset="0"/>
              </a:rPr>
              <a:t>announcing the opportunity. </a:t>
            </a:r>
            <a:endParaRPr lang="en-US" sz="3600" dirty="0" smtClean="0">
              <a:effectLst/>
              <a:latin typeface="Calibri" panose="020F0502020204030204" pitchFamily="34" charset="0"/>
              <a:cs typeface="Calibri" panose="020F0502020204030204" pitchFamily="34" charset="0"/>
            </a:endParaRPr>
          </a:p>
          <a:p>
            <a:pPr lvl="0"/>
            <a:r>
              <a:rPr lang="en-US" sz="3600" dirty="0">
                <a:latin typeface="Calibri" panose="020F0502020204030204" pitchFamily="34" charset="0"/>
                <a:cs typeface="Calibri" panose="020F0502020204030204" pitchFamily="34" charset="0"/>
              </a:rPr>
              <a:t>Hosted Virtual Open House leveraging multiple technology applications to maximize student and family engagement. </a:t>
            </a:r>
            <a:endParaRPr lang="en-US" sz="3600" dirty="0">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64608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Travis</a:t>
            </a:r>
            <a:endParaRPr lang="en-US" sz="4400" dirty="0"/>
          </a:p>
        </p:txBody>
      </p:sp>
      <p:sp>
        <p:nvSpPr>
          <p:cNvPr id="3" name="Content Placeholder 2"/>
          <p:cNvSpPr>
            <a:spLocks noGrp="1"/>
          </p:cNvSpPr>
          <p:nvPr>
            <p:ph idx="1"/>
          </p:nvPr>
        </p:nvSpPr>
        <p:spPr>
          <a:xfrm>
            <a:off x="677334" y="1703389"/>
            <a:ext cx="8749695" cy="3880773"/>
          </a:xfrm>
        </p:spPr>
        <p:txBody>
          <a:bodyPr>
            <a:normAutofit/>
          </a:bodyPr>
          <a:lstStyle/>
          <a:p>
            <a:pPr lvl="1"/>
            <a:r>
              <a:rPr lang="en-US" sz="4000" dirty="0">
                <a:latin typeface="Calibri" panose="020F0502020204030204" pitchFamily="34" charset="0"/>
                <a:cs typeface="Calibri" panose="020F0502020204030204" pitchFamily="34" charset="0"/>
              </a:rPr>
              <a:t>Virtual TJJD </a:t>
            </a:r>
            <a:r>
              <a:rPr lang="en-US" sz="4000" dirty="0" smtClean="0">
                <a:latin typeface="Calibri" panose="020F0502020204030204" pitchFamily="34" charset="0"/>
                <a:cs typeface="Calibri" panose="020F0502020204030204" pitchFamily="34" charset="0"/>
              </a:rPr>
              <a:t>compliance monitoring visit </a:t>
            </a:r>
            <a:endParaRPr lang="en-US" sz="4000" dirty="0">
              <a:latin typeface="Calibri" panose="020F0502020204030204" pitchFamily="34" charset="0"/>
              <a:cs typeface="Calibri" panose="020F0502020204030204" pitchFamily="34" charset="0"/>
            </a:endParaRPr>
          </a:p>
          <a:p>
            <a:pPr lvl="1"/>
            <a:r>
              <a:rPr lang="en-US" sz="4000" dirty="0">
                <a:latin typeface="Calibri" panose="020F0502020204030204" pitchFamily="34" charset="0"/>
                <a:cs typeface="Calibri" panose="020F0502020204030204" pitchFamily="34" charset="0"/>
              </a:rPr>
              <a:t>Virtual collaborative meetings with other JJAEPs </a:t>
            </a:r>
          </a:p>
          <a:p>
            <a:endParaRPr lang="en-US" sz="3600" dirty="0"/>
          </a:p>
        </p:txBody>
      </p:sp>
    </p:spTree>
    <p:extLst>
      <p:ext uri="{BB962C8B-B14F-4D97-AF65-F5344CB8AC3E}">
        <p14:creationId xmlns:p14="http://schemas.microsoft.com/office/powerpoint/2010/main" val="724824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Bell </a:t>
            </a:r>
            <a:r>
              <a:rPr lang="en-US" sz="4000" dirty="0" smtClean="0"/>
              <a:t>County</a:t>
            </a:r>
            <a:endParaRPr lang="en-US" sz="4000" dirty="0"/>
          </a:p>
        </p:txBody>
      </p:sp>
      <p:sp>
        <p:nvSpPr>
          <p:cNvPr id="3" name="Content Placeholder 2"/>
          <p:cNvSpPr>
            <a:spLocks noGrp="1"/>
          </p:cNvSpPr>
          <p:nvPr>
            <p:ph idx="1"/>
          </p:nvPr>
        </p:nvSpPr>
        <p:spPr>
          <a:xfrm>
            <a:off x="677334" y="1442132"/>
            <a:ext cx="8596668" cy="5285239"/>
          </a:xfrm>
        </p:spPr>
        <p:txBody>
          <a:bodyPr>
            <a:normAutofit fontScale="85000" lnSpcReduction="10000"/>
          </a:bodyPr>
          <a:lstStyle/>
          <a:p>
            <a:pPr lvl="0"/>
            <a:r>
              <a:rPr lang="en-US" sz="3800" dirty="0">
                <a:latin typeface="Calibri" panose="020F0502020204030204" pitchFamily="34" charset="0"/>
                <a:cs typeface="Calibri" panose="020F0502020204030204" pitchFamily="34" charset="0"/>
              </a:rPr>
              <a:t>Partnered with the Fort Hood Adopt-A-School Unit providing active duty soldiers an opportunity to mentor students for one hour a week throughout the entire school year.</a:t>
            </a:r>
            <a:endParaRPr lang="en-US" sz="3800" dirty="0" smtClean="0">
              <a:effectLst/>
              <a:latin typeface="Calibri" panose="020F0502020204030204" pitchFamily="34" charset="0"/>
              <a:cs typeface="Calibri" panose="020F0502020204030204" pitchFamily="34" charset="0"/>
            </a:endParaRPr>
          </a:p>
          <a:p>
            <a:pPr lvl="0"/>
            <a:r>
              <a:rPr lang="en-US" sz="3800" dirty="0">
                <a:latin typeface="Calibri" panose="020F0502020204030204" pitchFamily="34" charset="0"/>
                <a:cs typeface="Calibri" panose="020F0502020204030204" pitchFamily="34" charset="0"/>
              </a:rPr>
              <a:t>At the end of the year, Fort Hood Soldiers invited their mentees (JJAEP Students) to go on the military installation for a cooking demonstration to include a coining ceremony.  Students were presented challenge coins baring the battalion insignia with their core values. </a:t>
            </a:r>
            <a:r>
              <a:rPr lang="en-US" sz="3900" dirty="0">
                <a:latin typeface="Calibri" panose="020F0502020204030204" pitchFamily="34" charset="0"/>
                <a:cs typeface="Calibri" panose="020F0502020204030204" pitchFamily="34" charset="0"/>
              </a:rPr>
              <a:t> </a:t>
            </a:r>
            <a:endParaRPr lang="en-US" sz="3900" dirty="0" smtClean="0">
              <a:effectLst/>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984233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Cameron County</a:t>
            </a:r>
            <a:br>
              <a:rPr lang="en-US" dirty="0"/>
            </a:br>
            <a:endParaRPr lang="en-US" dirty="0"/>
          </a:p>
        </p:txBody>
      </p:sp>
      <p:sp>
        <p:nvSpPr>
          <p:cNvPr id="3" name="Content Placeholder 2"/>
          <p:cNvSpPr>
            <a:spLocks noGrp="1"/>
          </p:cNvSpPr>
          <p:nvPr>
            <p:ph idx="1"/>
          </p:nvPr>
        </p:nvSpPr>
        <p:spPr>
          <a:xfrm>
            <a:off x="677334" y="1485675"/>
            <a:ext cx="8858552" cy="4915125"/>
          </a:xfrm>
        </p:spPr>
        <p:txBody>
          <a:bodyPr>
            <a:normAutofit fontScale="92500" lnSpcReduction="10000"/>
          </a:bodyPr>
          <a:lstStyle/>
          <a:p>
            <a:pPr lvl="0"/>
            <a:r>
              <a:rPr lang="en-US" sz="3500" dirty="0">
                <a:latin typeface="Calibri" panose="020F0502020204030204" pitchFamily="34" charset="0"/>
                <a:cs typeface="Calibri" panose="020F0502020204030204" pitchFamily="34" charset="0"/>
              </a:rPr>
              <a:t>Hosted drive-by celebratory graduation ceremonies to 13 students throughout the 20-21 school year.</a:t>
            </a:r>
            <a:endParaRPr lang="en-US" sz="3500" dirty="0" smtClean="0">
              <a:effectLst/>
              <a:latin typeface="Calibri" panose="020F0502020204030204" pitchFamily="34" charset="0"/>
              <a:cs typeface="Calibri" panose="020F0502020204030204" pitchFamily="34" charset="0"/>
            </a:endParaRPr>
          </a:p>
          <a:p>
            <a:pPr lvl="0"/>
            <a:r>
              <a:rPr lang="en-US" sz="3500" dirty="0">
                <a:latin typeface="Calibri" panose="020F0502020204030204" pitchFamily="34" charset="0"/>
                <a:cs typeface="Calibri" panose="020F0502020204030204" pitchFamily="34" charset="0"/>
              </a:rPr>
              <a:t>CCJJAEP also presented families with framed photos of their graduates in their cap and gowns.  The Program Director requested cap and gowns from their home school campus which was provide free of charge.  </a:t>
            </a:r>
            <a:endParaRPr lang="en-US" sz="3500" dirty="0" smtClean="0">
              <a:effectLst/>
              <a:latin typeface="Calibri" panose="020F0502020204030204" pitchFamily="34" charset="0"/>
              <a:cs typeface="Calibri" panose="020F0502020204030204" pitchFamily="34" charset="0"/>
            </a:endParaRPr>
          </a:p>
          <a:p>
            <a:pPr lvl="0"/>
            <a:r>
              <a:rPr lang="en-US" sz="3500" dirty="0">
                <a:latin typeface="Calibri" panose="020F0502020204030204" pitchFamily="34" charset="0"/>
                <a:cs typeface="Calibri" panose="020F0502020204030204" pitchFamily="34" charset="0"/>
              </a:rPr>
              <a:t>CCJJAEP also had the honor of presenting actual diplomas to 3 students from a local school district. </a:t>
            </a:r>
            <a:endParaRPr lang="en-US" sz="3500" dirty="0" smtClean="0">
              <a:effectLst/>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3449073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92629"/>
          </a:xfrm>
        </p:spPr>
        <p:txBody>
          <a:bodyPr>
            <a:normAutofit fontScale="90000"/>
          </a:bodyPr>
          <a:lstStyle/>
          <a:p>
            <a:r>
              <a:rPr lang="en-US" dirty="0"/>
              <a:t>Bexar County</a:t>
            </a:r>
            <a:br>
              <a:rPr lang="en-US" dirty="0"/>
            </a:br>
            <a:endParaRPr lang="en-US" dirty="0"/>
          </a:p>
        </p:txBody>
      </p:sp>
      <p:sp>
        <p:nvSpPr>
          <p:cNvPr id="3" name="Content Placeholder 2"/>
          <p:cNvSpPr>
            <a:spLocks noGrp="1"/>
          </p:cNvSpPr>
          <p:nvPr>
            <p:ph idx="1"/>
          </p:nvPr>
        </p:nvSpPr>
        <p:spPr>
          <a:xfrm>
            <a:off x="677334" y="1502229"/>
            <a:ext cx="8596668" cy="4457925"/>
          </a:xfrm>
        </p:spPr>
        <p:txBody>
          <a:bodyPr>
            <a:normAutofit fontScale="85000" lnSpcReduction="10000"/>
          </a:bodyPr>
          <a:lstStyle/>
          <a:p>
            <a:pPr lvl="0"/>
            <a:r>
              <a:rPr lang="en-US" sz="3800" dirty="0">
                <a:latin typeface="Calibri" panose="020F0502020204030204" pitchFamily="34" charset="0"/>
                <a:cs typeface="Calibri" panose="020F0502020204030204" pitchFamily="34" charset="0"/>
              </a:rPr>
              <a:t>Hosted the drive-thru community resource fair (Erica sent the details).</a:t>
            </a:r>
            <a:endParaRPr lang="en-US" sz="3800" dirty="0" smtClean="0">
              <a:effectLst/>
              <a:latin typeface="Calibri" panose="020F0502020204030204" pitchFamily="34" charset="0"/>
              <a:cs typeface="Calibri" panose="020F0502020204030204" pitchFamily="34" charset="0"/>
            </a:endParaRPr>
          </a:p>
          <a:p>
            <a:pPr lvl="0"/>
            <a:r>
              <a:rPr lang="en-US" sz="3800" dirty="0">
                <a:latin typeface="Calibri" panose="020F0502020204030204" pitchFamily="34" charset="0"/>
                <a:cs typeface="Calibri" panose="020F0502020204030204" pitchFamily="34" charset="0"/>
              </a:rPr>
              <a:t>The Program Director also provided additional tutoring hours after school from 4PM-5PM.  The PD disseminated a virtual flyer to students and parents announcing the opportunity. </a:t>
            </a:r>
            <a:endParaRPr lang="en-US" sz="3800" dirty="0" smtClean="0">
              <a:effectLst/>
              <a:latin typeface="Calibri" panose="020F0502020204030204" pitchFamily="34" charset="0"/>
              <a:cs typeface="Calibri" panose="020F0502020204030204" pitchFamily="34" charset="0"/>
            </a:endParaRPr>
          </a:p>
          <a:p>
            <a:pPr lvl="0"/>
            <a:r>
              <a:rPr lang="en-US" sz="3800" dirty="0">
                <a:latin typeface="Calibri" panose="020F0502020204030204" pitchFamily="34" charset="0"/>
                <a:cs typeface="Calibri" panose="020F0502020204030204" pitchFamily="34" charset="0"/>
              </a:rPr>
              <a:t>Hosted Virtual Open House leveraging multiple technology applications to maximize student and family engagement. </a:t>
            </a:r>
            <a:endParaRPr lang="en-US" sz="3800" dirty="0" smtClean="0">
              <a:effectLst/>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195853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Hidalgo County</a:t>
            </a:r>
            <a:br>
              <a:rPr lang="en-US" dirty="0"/>
            </a:br>
            <a:endParaRPr lang="en-US" dirty="0"/>
          </a:p>
        </p:txBody>
      </p:sp>
      <p:sp>
        <p:nvSpPr>
          <p:cNvPr id="3" name="Content Placeholder 2"/>
          <p:cNvSpPr>
            <a:spLocks noGrp="1"/>
          </p:cNvSpPr>
          <p:nvPr>
            <p:ph idx="1"/>
          </p:nvPr>
        </p:nvSpPr>
        <p:spPr>
          <a:xfrm>
            <a:off x="677334" y="1659846"/>
            <a:ext cx="8596668" cy="4697411"/>
          </a:xfrm>
        </p:spPr>
        <p:txBody>
          <a:bodyPr/>
          <a:lstStyle/>
          <a:p>
            <a:pPr lvl="0"/>
            <a:r>
              <a:rPr lang="en-US" sz="3200" dirty="0">
                <a:latin typeface="Calibri" panose="020F0502020204030204" pitchFamily="34" charset="0"/>
                <a:cs typeface="Calibri" panose="020F0502020204030204" pitchFamily="34" charset="0"/>
              </a:rPr>
              <a:t>Partnered with local district to allow JJAEP student to participate in commencement ceremonies.</a:t>
            </a:r>
            <a:endParaRPr lang="en-US" sz="3200" dirty="0" smtClean="0">
              <a:effectLst/>
              <a:latin typeface="Calibri" panose="020F0502020204030204" pitchFamily="34" charset="0"/>
              <a:cs typeface="Calibri" panose="020F0502020204030204" pitchFamily="34" charset="0"/>
            </a:endParaRPr>
          </a:p>
          <a:p>
            <a:pPr lvl="0"/>
            <a:r>
              <a:rPr lang="en-US" sz="3200" dirty="0">
                <a:latin typeface="Calibri" panose="020F0502020204030204" pitchFamily="34" charset="0"/>
                <a:cs typeface="Calibri" panose="020F0502020204030204" pitchFamily="34" charset="0"/>
              </a:rPr>
              <a:t>Continued to provide instruction outside of the students’ home whether that be in the driveway, sidewalk, or picnic table. </a:t>
            </a:r>
            <a:endParaRPr lang="en-US" sz="3200" dirty="0" smtClean="0">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59970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Nueces County</a:t>
            </a:r>
            <a:br>
              <a:rPr lang="en-US" dirty="0"/>
            </a:br>
            <a:endParaRPr lang="en-US" dirty="0"/>
          </a:p>
        </p:txBody>
      </p:sp>
      <p:sp>
        <p:nvSpPr>
          <p:cNvPr id="3" name="Content Placeholder 2"/>
          <p:cNvSpPr>
            <a:spLocks noGrp="1"/>
          </p:cNvSpPr>
          <p:nvPr>
            <p:ph idx="1"/>
          </p:nvPr>
        </p:nvSpPr>
        <p:spPr>
          <a:xfrm>
            <a:off x="881743" y="1270000"/>
            <a:ext cx="8893629" cy="5167312"/>
          </a:xfrm>
        </p:spPr>
        <p:txBody>
          <a:bodyPr>
            <a:normAutofit fontScale="92500" lnSpcReduction="10000"/>
          </a:bodyPr>
          <a:lstStyle/>
          <a:p>
            <a:pPr lvl="0"/>
            <a:r>
              <a:rPr lang="en-US" sz="3500" dirty="0">
                <a:latin typeface="Calibri" panose="020F0502020204030204" pitchFamily="34" charset="0"/>
                <a:cs typeface="Calibri" panose="020F0502020204030204" pitchFamily="34" charset="0"/>
              </a:rPr>
              <a:t>Partnered with Texas A&amp;M Agrilife to build two new garden beds. Students had the opportunity to plant various flowers and vegetables.  Harvested veggies will go to the students and their families.</a:t>
            </a:r>
            <a:endParaRPr lang="en-US" sz="3500" dirty="0" smtClean="0">
              <a:effectLst/>
              <a:latin typeface="Calibri" panose="020F0502020204030204" pitchFamily="34" charset="0"/>
              <a:cs typeface="Calibri" panose="020F0502020204030204" pitchFamily="34" charset="0"/>
            </a:endParaRPr>
          </a:p>
          <a:p>
            <a:pPr lvl="0"/>
            <a:r>
              <a:rPr lang="en-US" sz="3500" dirty="0">
                <a:latin typeface="Calibri" panose="020F0502020204030204" pitchFamily="34" charset="0"/>
                <a:cs typeface="Calibri" panose="020F0502020204030204" pitchFamily="34" charset="0"/>
              </a:rPr>
              <a:t>Hosted a virtual Open House in which featured guest speakers from the local community.  This included individuals from a local college, and Behavioral Health. Open House also included door prizes that were donated such as gift cards to restaurants, a donation of 1 free haircut, and more.</a:t>
            </a:r>
            <a:endParaRPr lang="en-US" sz="3500" dirty="0" smtClean="0">
              <a:effectLst/>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63642064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41</TotalTime>
  <Words>723</Words>
  <Application>Microsoft Office PowerPoint</Application>
  <PresentationFormat>Widescreen</PresentationFormat>
  <Paragraphs>47</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Times New Roman</vt:lpstr>
      <vt:lpstr>Trebuchet MS</vt:lpstr>
      <vt:lpstr>Wingdings 3</vt:lpstr>
      <vt:lpstr>Facet</vt:lpstr>
      <vt:lpstr>TEAM JJAEP 2021:  Collaboration </vt:lpstr>
      <vt:lpstr>Collin</vt:lpstr>
      <vt:lpstr>Bexar</vt:lpstr>
      <vt:lpstr>Travis</vt:lpstr>
      <vt:lpstr>Bell County</vt:lpstr>
      <vt:lpstr>Cameron County </vt:lpstr>
      <vt:lpstr>Bexar County </vt:lpstr>
      <vt:lpstr>Hidalgo County </vt:lpstr>
      <vt:lpstr>Nueces County </vt:lpstr>
      <vt:lpstr>Nueces County </vt:lpstr>
      <vt:lpstr>Jefferson</vt:lpstr>
      <vt:lpstr>Montgomery</vt:lpstr>
      <vt:lpstr>Congratulations to all of you for recognizing and sharing your successes!</vt:lpstr>
      <vt:lpstr>PowerPoint Presentation</vt:lpstr>
    </vt:vector>
  </TitlesOfParts>
  <Company>TJJD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JJAEP 2021:  Collaboration</dc:title>
  <dc:creator>Marie Welsch</dc:creator>
  <cp:lastModifiedBy>Marie Welsch</cp:lastModifiedBy>
  <cp:revision>7</cp:revision>
  <dcterms:created xsi:type="dcterms:W3CDTF">2021-07-13T15:40:07Z</dcterms:created>
  <dcterms:modified xsi:type="dcterms:W3CDTF">2021-08-13T19:05:52Z</dcterms:modified>
</cp:coreProperties>
</file>