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2" r:id="rId6"/>
    <p:sldId id="260" r:id="rId7"/>
    <p:sldId id="261" r:id="rId8"/>
    <p:sldId id="263" r:id="rId9"/>
    <p:sldId id="264" r:id="rId10"/>
    <p:sldId id="265" r:id="rId11"/>
    <p:sldId id="266" r:id="rId12"/>
  </p:sldIdLst>
  <p:sldSz cx="7315200" cy="9693275"/>
  <p:notesSz cx="6950075" cy="9236075"/>
  <p:defaultTextStyle>
    <a:defPPr>
      <a:defRPr lang="en-US"/>
    </a:defPPr>
    <a:lvl1pPr marL="0" algn="l" defTabSz="971824" rtl="0" eaLnBrk="1" latinLnBrk="0" hangingPunct="1">
      <a:defRPr sz="1900" kern="1200">
        <a:solidFill>
          <a:schemeClr val="tx1"/>
        </a:solidFill>
        <a:latin typeface="+mn-lt"/>
        <a:ea typeface="+mn-ea"/>
        <a:cs typeface="+mn-cs"/>
      </a:defRPr>
    </a:lvl1pPr>
    <a:lvl2pPr marL="485912" algn="l" defTabSz="971824" rtl="0" eaLnBrk="1" latinLnBrk="0" hangingPunct="1">
      <a:defRPr sz="1900" kern="1200">
        <a:solidFill>
          <a:schemeClr val="tx1"/>
        </a:solidFill>
        <a:latin typeface="+mn-lt"/>
        <a:ea typeface="+mn-ea"/>
        <a:cs typeface="+mn-cs"/>
      </a:defRPr>
    </a:lvl2pPr>
    <a:lvl3pPr marL="971824" algn="l" defTabSz="971824" rtl="0" eaLnBrk="1" latinLnBrk="0" hangingPunct="1">
      <a:defRPr sz="1900" kern="1200">
        <a:solidFill>
          <a:schemeClr val="tx1"/>
        </a:solidFill>
        <a:latin typeface="+mn-lt"/>
        <a:ea typeface="+mn-ea"/>
        <a:cs typeface="+mn-cs"/>
      </a:defRPr>
    </a:lvl3pPr>
    <a:lvl4pPr marL="1457736" algn="l" defTabSz="971824" rtl="0" eaLnBrk="1" latinLnBrk="0" hangingPunct="1">
      <a:defRPr sz="1900" kern="1200">
        <a:solidFill>
          <a:schemeClr val="tx1"/>
        </a:solidFill>
        <a:latin typeface="+mn-lt"/>
        <a:ea typeface="+mn-ea"/>
        <a:cs typeface="+mn-cs"/>
      </a:defRPr>
    </a:lvl4pPr>
    <a:lvl5pPr marL="1943649" algn="l" defTabSz="971824" rtl="0" eaLnBrk="1" latinLnBrk="0" hangingPunct="1">
      <a:defRPr sz="1900" kern="1200">
        <a:solidFill>
          <a:schemeClr val="tx1"/>
        </a:solidFill>
        <a:latin typeface="+mn-lt"/>
        <a:ea typeface="+mn-ea"/>
        <a:cs typeface="+mn-cs"/>
      </a:defRPr>
    </a:lvl5pPr>
    <a:lvl6pPr marL="2429561" algn="l" defTabSz="971824" rtl="0" eaLnBrk="1" latinLnBrk="0" hangingPunct="1">
      <a:defRPr sz="1900" kern="1200">
        <a:solidFill>
          <a:schemeClr val="tx1"/>
        </a:solidFill>
        <a:latin typeface="+mn-lt"/>
        <a:ea typeface="+mn-ea"/>
        <a:cs typeface="+mn-cs"/>
      </a:defRPr>
    </a:lvl6pPr>
    <a:lvl7pPr marL="2915473" algn="l" defTabSz="971824" rtl="0" eaLnBrk="1" latinLnBrk="0" hangingPunct="1">
      <a:defRPr sz="1900" kern="1200">
        <a:solidFill>
          <a:schemeClr val="tx1"/>
        </a:solidFill>
        <a:latin typeface="+mn-lt"/>
        <a:ea typeface="+mn-ea"/>
        <a:cs typeface="+mn-cs"/>
      </a:defRPr>
    </a:lvl7pPr>
    <a:lvl8pPr marL="3401385" algn="l" defTabSz="971824" rtl="0" eaLnBrk="1" latinLnBrk="0" hangingPunct="1">
      <a:defRPr sz="1900" kern="1200">
        <a:solidFill>
          <a:schemeClr val="tx1"/>
        </a:solidFill>
        <a:latin typeface="+mn-lt"/>
        <a:ea typeface="+mn-ea"/>
        <a:cs typeface="+mn-cs"/>
      </a:defRPr>
    </a:lvl8pPr>
    <a:lvl9pPr marL="3887297" algn="l" defTabSz="971824"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94" y="-96"/>
      </p:cViewPr>
      <p:guideLst>
        <p:guide orient="horz" pos="3053"/>
        <p:guide pos="23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6FD373D-C618-409C-ABAA-663E5FED4FC4}" type="datetimeFigureOut">
              <a:rPr lang="en-US" smtClean="0"/>
              <a:t>10/26/2015</a:t>
            </a:fld>
            <a:endParaRPr lang="en-US"/>
          </a:p>
        </p:txBody>
      </p:sp>
      <p:sp>
        <p:nvSpPr>
          <p:cNvPr id="4" name="Slide Image Placeholder 3"/>
          <p:cNvSpPr>
            <a:spLocks noGrp="1" noRot="1" noChangeAspect="1"/>
          </p:cNvSpPr>
          <p:nvPr>
            <p:ph type="sldImg" idx="2"/>
          </p:nvPr>
        </p:nvSpPr>
        <p:spPr>
          <a:xfrm>
            <a:off x="2168525" y="692150"/>
            <a:ext cx="26130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BE0D054-52A6-433B-BABE-EB31886EF3D6}" type="slidenum">
              <a:rPr lang="en-US" smtClean="0"/>
              <a:t>‹#›</a:t>
            </a:fld>
            <a:endParaRPr lang="en-US"/>
          </a:p>
        </p:txBody>
      </p:sp>
    </p:spTree>
    <p:extLst>
      <p:ext uri="{BB962C8B-B14F-4D97-AF65-F5344CB8AC3E}">
        <p14:creationId xmlns:p14="http://schemas.microsoft.com/office/powerpoint/2010/main" val="40717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3011200"/>
            <a:ext cx="6217920" cy="2077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92856"/>
            <a:ext cx="5120640" cy="2477170"/>
          </a:xfrm>
        </p:spPr>
        <p:txBody>
          <a:bodyPr/>
          <a:lstStyle>
            <a:lvl1pPr marL="0" indent="0" algn="ctr">
              <a:buNone/>
              <a:defRPr>
                <a:solidFill>
                  <a:schemeClr val="tx1">
                    <a:tint val="75000"/>
                  </a:schemeClr>
                </a:solidFill>
              </a:defRPr>
            </a:lvl1pPr>
            <a:lvl2pPr marL="485912" indent="0" algn="ctr">
              <a:buNone/>
              <a:defRPr>
                <a:solidFill>
                  <a:schemeClr val="tx1">
                    <a:tint val="75000"/>
                  </a:schemeClr>
                </a:solidFill>
              </a:defRPr>
            </a:lvl2pPr>
            <a:lvl3pPr marL="971824" indent="0" algn="ctr">
              <a:buNone/>
              <a:defRPr>
                <a:solidFill>
                  <a:schemeClr val="tx1">
                    <a:tint val="75000"/>
                  </a:schemeClr>
                </a:solidFill>
              </a:defRPr>
            </a:lvl3pPr>
            <a:lvl4pPr marL="1457736" indent="0" algn="ctr">
              <a:buNone/>
              <a:defRPr>
                <a:solidFill>
                  <a:schemeClr val="tx1">
                    <a:tint val="75000"/>
                  </a:schemeClr>
                </a:solidFill>
              </a:defRPr>
            </a:lvl4pPr>
            <a:lvl5pPr marL="1943649" indent="0" algn="ctr">
              <a:buNone/>
              <a:defRPr>
                <a:solidFill>
                  <a:schemeClr val="tx1">
                    <a:tint val="75000"/>
                  </a:schemeClr>
                </a:solidFill>
              </a:defRPr>
            </a:lvl5pPr>
            <a:lvl6pPr marL="2429561" indent="0" algn="ctr">
              <a:buNone/>
              <a:defRPr>
                <a:solidFill>
                  <a:schemeClr val="tx1">
                    <a:tint val="75000"/>
                  </a:schemeClr>
                </a:solidFill>
              </a:defRPr>
            </a:lvl6pPr>
            <a:lvl7pPr marL="2915473" indent="0" algn="ctr">
              <a:buNone/>
              <a:defRPr>
                <a:solidFill>
                  <a:schemeClr val="tx1">
                    <a:tint val="75000"/>
                  </a:schemeClr>
                </a:solidFill>
              </a:defRPr>
            </a:lvl7pPr>
            <a:lvl8pPr marL="3401385" indent="0" algn="ctr">
              <a:buNone/>
              <a:defRPr>
                <a:solidFill>
                  <a:schemeClr val="tx1">
                    <a:tint val="75000"/>
                  </a:schemeClr>
                </a:solidFill>
              </a:defRPr>
            </a:lvl8pPr>
            <a:lvl9pPr marL="38872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481A3-2CAA-467F-95E1-136F34B97296}"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117198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97A94-9802-45D0-9597-5273EEC347E1}"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60439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8322"/>
            <a:ext cx="1234441" cy="1102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8322"/>
            <a:ext cx="3581401" cy="1102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13AF0-25B1-42B1-B662-93FC33004F89}"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361322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FCE8-8A77-4854-BEBF-DB3038354B7C}"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310881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228827"/>
            <a:ext cx="6217920" cy="1925192"/>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108425"/>
            <a:ext cx="6217920" cy="2120403"/>
          </a:xfrm>
        </p:spPr>
        <p:txBody>
          <a:bodyPr anchor="b"/>
          <a:lstStyle>
            <a:lvl1pPr marL="0" indent="0">
              <a:buNone/>
              <a:defRPr sz="2100">
                <a:solidFill>
                  <a:schemeClr val="tx1">
                    <a:tint val="75000"/>
                  </a:schemeClr>
                </a:solidFill>
              </a:defRPr>
            </a:lvl1pPr>
            <a:lvl2pPr marL="485912" indent="0">
              <a:buNone/>
              <a:defRPr sz="1900">
                <a:solidFill>
                  <a:schemeClr val="tx1">
                    <a:tint val="75000"/>
                  </a:schemeClr>
                </a:solidFill>
              </a:defRPr>
            </a:lvl2pPr>
            <a:lvl3pPr marL="971824" indent="0">
              <a:buNone/>
              <a:defRPr sz="1700">
                <a:solidFill>
                  <a:schemeClr val="tx1">
                    <a:tint val="75000"/>
                  </a:schemeClr>
                </a:solidFill>
              </a:defRPr>
            </a:lvl3pPr>
            <a:lvl4pPr marL="1457736" indent="0">
              <a:buNone/>
              <a:defRPr sz="1500">
                <a:solidFill>
                  <a:schemeClr val="tx1">
                    <a:tint val="75000"/>
                  </a:schemeClr>
                </a:solidFill>
              </a:defRPr>
            </a:lvl4pPr>
            <a:lvl5pPr marL="1943649" indent="0">
              <a:buNone/>
              <a:defRPr sz="1500">
                <a:solidFill>
                  <a:schemeClr val="tx1">
                    <a:tint val="75000"/>
                  </a:schemeClr>
                </a:solidFill>
              </a:defRPr>
            </a:lvl5pPr>
            <a:lvl6pPr marL="2429561" indent="0">
              <a:buNone/>
              <a:defRPr sz="1500">
                <a:solidFill>
                  <a:schemeClr val="tx1">
                    <a:tint val="75000"/>
                  </a:schemeClr>
                </a:solidFill>
              </a:defRPr>
            </a:lvl6pPr>
            <a:lvl7pPr marL="2915473" indent="0">
              <a:buNone/>
              <a:defRPr sz="1500">
                <a:solidFill>
                  <a:schemeClr val="tx1">
                    <a:tint val="75000"/>
                  </a:schemeClr>
                </a:solidFill>
              </a:defRPr>
            </a:lvl7pPr>
            <a:lvl8pPr marL="3401385" indent="0">
              <a:buNone/>
              <a:defRPr sz="1500">
                <a:solidFill>
                  <a:schemeClr val="tx1">
                    <a:tint val="75000"/>
                  </a:schemeClr>
                </a:solidFill>
              </a:defRPr>
            </a:lvl8pPr>
            <a:lvl9pPr marL="388729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08BBE-40CF-449E-A86F-B35842212C04}"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291480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3015686"/>
            <a:ext cx="2407920" cy="8528737"/>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3015686"/>
            <a:ext cx="2407920" cy="8528737"/>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F59E4-C547-4213-A78A-8FF4468E1777}"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6241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8180"/>
            <a:ext cx="6583680" cy="16155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69768"/>
            <a:ext cx="3232150" cy="904256"/>
          </a:xfrm>
        </p:spPr>
        <p:txBody>
          <a:bodyPr anchor="b"/>
          <a:lstStyle>
            <a:lvl1pPr marL="0" indent="0">
              <a:buNone/>
              <a:defRPr sz="2600" b="1"/>
            </a:lvl1pPr>
            <a:lvl2pPr marL="485912" indent="0">
              <a:buNone/>
              <a:defRPr sz="2100" b="1"/>
            </a:lvl2pPr>
            <a:lvl3pPr marL="971824" indent="0">
              <a:buNone/>
              <a:defRPr sz="1900" b="1"/>
            </a:lvl3pPr>
            <a:lvl4pPr marL="1457736" indent="0">
              <a:buNone/>
              <a:defRPr sz="1700" b="1"/>
            </a:lvl4pPr>
            <a:lvl5pPr marL="1943649" indent="0">
              <a:buNone/>
              <a:defRPr sz="1700" b="1"/>
            </a:lvl5pPr>
            <a:lvl6pPr marL="2429561" indent="0">
              <a:buNone/>
              <a:defRPr sz="1700" b="1"/>
            </a:lvl6pPr>
            <a:lvl7pPr marL="2915473" indent="0">
              <a:buNone/>
              <a:defRPr sz="1700" b="1"/>
            </a:lvl7pPr>
            <a:lvl8pPr marL="3401385" indent="0">
              <a:buNone/>
              <a:defRPr sz="1700" b="1"/>
            </a:lvl8pPr>
            <a:lvl9pPr marL="388729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74024"/>
            <a:ext cx="3232150" cy="5584853"/>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69768"/>
            <a:ext cx="3233420" cy="904256"/>
          </a:xfrm>
        </p:spPr>
        <p:txBody>
          <a:bodyPr anchor="b"/>
          <a:lstStyle>
            <a:lvl1pPr marL="0" indent="0">
              <a:buNone/>
              <a:defRPr sz="2600" b="1"/>
            </a:lvl1pPr>
            <a:lvl2pPr marL="485912" indent="0">
              <a:buNone/>
              <a:defRPr sz="2100" b="1"/>
            </a:lvl2pPr>
            <a:lvl3pPr marL="971824" indent="0">
              <a:buNone/>
              <a:defRPr sz="1900" b="1"/>
            </a:lvl3pPr>
            <a:lvl4pPr marL="1457736" indent="0">
              <a:buNone/>
              <a:defRPr sz="1700" b="1"/>
            </a:lvl4pPr>
            <a:lvl5pPr marL="1943649" indent="0">
              <a:buNone/>
              <a:defRPr sz="1700" b="1"/>
            </a:lvl5pPr>
            <a:lvl6pPr marL="2429561" indent="0">
              <a:buNone/>
              <a:defRPr sz="1700" b="1"/>
            </a:lvl6pPr>
            <a:lvl7pPr marL="2915473" indent="0">
              <a:buNone/>
              <a:defRPr sz="1700" b="1"/>
            </a:lvl7pPr>
            <a:lvl8pPr marL="3401385" indent="0">
              <a:buNone/>
              <a:defRPr sz="1700" b="1"/>
            </a:lvl8pPr>
            <a:lvl9pPr marL="388729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74024"/>
            <a:ext cx="3233420" cy="5584853"/>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CD60B-C25D-4524-BE8E-F50C9AF3CAD3}" type="datetime1">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270138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99A49-C10F-4B2A-B54E-B48FF4B760DA}" type="datetime1">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125491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DE9F8-6063-49B0-8DD4-A83170DF96C7}" type="datetime1">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238940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5936"/>
            <a:ext cx="2406651" cy="1642472"/>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5937"/>
            <a:ext cx="4089401" cy="8272942"/>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28409"/>
            <a:ext cx="2406651" cy="6630470"/>
          </a:xfrm>
        </p:spPr>
        <p:txBody>
          <a:bodyPr/>
          <a:lstStyle>
            <a:lvl1pPr marL="0" indent="0">
              <a:buNone/>
              <a:defRPr sz="1500"/>
            </a:lvl1pPr>
            <a:lvl2pPr marL="485912" indent="0">
              <a:buNone/>
              <a:defRPr sz="1300"/>
            </a:lvl2pPr>
            <a:lvl3pPr marL="971824" indent="0">
              <a:buNone/>
              <a:defRPr sz="1100"/>
            </a:lvl3pPr>
            <a:lvl4pPr marL="1457736" indent="0">
              <a:buNone/>
              <a:defRPr sz="1000"/>
            </a:lvl4pPr>
            <a:lvl5pPr marL="1943649" indent="0">
              <a:buNone/>
              <a:defRPr sz="1000"/>
            </a:lvl5pPr>
            <a:lvl6pPr marL="2429561" indent="0">
              <a:buNone/>
              <a:defRPr sz="1000"/>
            </a:lvl6pPr>
            <a:lvl7pPr marL="2915473" indent="0">
              <a:buNone/>
              <a:defRPr sz="1000"/>
            </a:lvl7pPr>
            <a:lvl8pPr marL="3401385" indent="0">
              <a:buNone/>
              <a:defRPr sz="1000"/>
            </a:lvl8pPr>
            <a:lvl9pPr marL="388729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F8927D-9E89-4AD8-BE5C-A35C32D3B619}"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402547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85293"/>
            <a:ext cx="4389120" cy="801043"/>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66112"/>
            <a:ext cx="4389120" cy="5815965"/>
          </a:xfrm>
        </p:spPr>
        <p:txBody>
          <a:bodyPr/>
          <a:lstStyle>
            <a:lvl1pPr marL="0" indent="0">
              <a:buNone/>
              <a:defRPr sz="3400"/>
            </a:lvl1pPr>
            <a:lvl2pPr marL="485912" indent="0">
              <a:buNone/>
              <a:defRPr sz="3000"/>
            </a:lvl2pPr>
            <a:lvl3pPr marL="971824" indent="0">
              <a:buNone/>
              <a:defRPr sz="2600"/>
            </a:lvl3pPr>
            <a:lvl4pPr marL="1457736" indent="0">
              <a:buNone/>
              <a:defRPr sz="2100"/>
            </a:lvl4pPr>
            <a:lvl5pPr marL="1943649" indent="0">
              <a:buNone/>
              <a:defRPr sz="2100"/>
            </a:lvl5pPr>
            <a:lvl6pPr marL="2429561" indent="0">
              <a:buNone/>
              <a:defRPr sz="2100"/>
            </a:lvl6pPr>
            <a:lvl7pPr marL="2915473" indent="0">
              <a:buNone/>
              <a:defRPr sz="2100"/>
            </a:lvl7pPr>
            <a:lvl8pPr marL="3401385" indent="0">
              <a:buNone/>
              <a:defRPr sz="2100"/>
            </a:lvl8pPr>
            <a:lvl9pPr marL="3887297" indent="0">
              <a:buNone/>
              <a:defRPr sz="2100"/>
            </a:lvl9pPr>
          </a:lstStyle>
          <a:p>
            <a:endParaRPr lang="en-US"/>
          </a:p>
        </p:txBody>
      </p:sp>
      <p:sp>
        <p:nvSpPr>
          <p:cNvPr id="4" name="Text Placeholder 3"/>
          <p:cNvSpPr>
            <a:spLocks noGrp="1"/>
          </p:cNvSpPr>
          <p:nvPr>
            <p:ph type="body" sz="half" idx="2"/>
          </p:nvPr>
        </p:nvSpPr>
        <p:spPr>
          <a:xfrm>
            <a:off x="1433830" y="7586336"/>
            <a:ext cx="4389120" cy="1137612"/>
          </a:xfrm>
        </p:spPr>
        <p:txBody>
          <a:bodyPr/>
          <a:lstStyle>
            <a:lvl1pPr marL="0" indent="0">
              <a:buNone/>
              <a:defRPr sz="1500"/>
            </a:lvl1pPr>
            <a:lvl2pPr marL="485912" indent="0">
              <a:buNone/>
              <a:defRPr sz="1300"/>
            </a:lvl2pPr>
            <a:lvl3pPr marL="971824" indent="0">
              <a:buNone/>
              <a:defRPr sz="1100"/>
            </a:lvl3pPr>
            <a:lvl4pPr marL="1457736" indent="0">
              <a:buNone/>
              <a:defRPr sz="1000"/>
            </a:lvl4pPr>
            <a:lvl5pPr marL="1943649" indent="0">
              <a:buNone/>
              <a:defRPr sz="1000"/>
            </a:lvl5pPr>
            <a:lvl6pPr marL="2429561" indent="0">
              <a:buNone/>
              <a:defRPr sz="1000"/>
            </a:lvl6pPr>
            <a:lvl7pPr marL="2915473" indent="0">
              <a:buNone/>
              <a:defRPr sz="1000"/>
            </a:lvl7pPr>
            <a:lvl8pPr marL="3401385" indent="0">
              <a:buNone/>
              <a:defRPr sz="1000"/>
            </a:lvl8pPr>
            <a:lvl9pPr marL="388729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E706A-B82C-4B2F-9175-D9C61E22D68E}"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2FE63-B55F-4941-9867-1513DCEA5D64}" type="slidenum">
              <a:rPr lang="en-US" smtClean="0"/>
              <a:t>‹#›</a:t>
            </a:fld>
            <a:endParaRPr lang="en-US"/>
          </a:p>
        </p:txBody>
      </p:sp>
    </p:spTree>
    <p:extLst>
      <p:ext uri="{BB962C8B-B14F-4D97-AF65-F5344CB8AC3E}">
        <p14:creationId xmlns:p14="http://schemas.microsoft.com/office/powerpoint/2010/main" val="76447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8180"/>
            <a:ext cx="6583680" cy="1615546"/>
          </a:xfrm>
          <a:prstGeom prst="rect">
            <a:avLst/>
          </a:prstGeom>
        </p:spPr>
        <p:txBody>
          <a:bodyPr vert="horz" lIns="97182" tIns="48591" rIns="97182" bIns="485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61766"/>
            <a:ext cx="6583680" cy="6397113"/>
          </a:xfrm>
          <a:prstGeom prst="rect">
            <a:avLst/>
          </a:prstGeom>
        </p:spPr>
        <p:txBody>
          <a:bodyPr vert="horz" lIns="97182" tIns="48591" rIns="97182" bIns="485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984231"/>
            <a:ext cx="1706880" cy="516077"/>
          </a:xfrm>
          <a:prstGeom prst="rect">
            <a:avLst/>
          </a:prstGeom>
        </p:spPr>
        <p:txBody>
          <a:bodyPr vert="horz" lIns="97182" tIns="48591" rIns="97182" bIns="48591" rtlCol="0" anchor="ctr"/>
          <a:lstStyle>
            <a:lvl1pPr algn="l">
              <a:defRPr sz="1300">
                <a:solidFill>
                  <a:schemeClr val="tx1">
                    <a:tint val="75000"/>
                  </a:schemeClr>
                </a:solidFill>
              </a:defRPr>
            </a:lvl1pPr>
          </a:lstStyle>
          <a:p>
            <a:fld id="{FEE2ABC2-B8C1-49AE-94E3-9341C64FD0FB}" type="datetime1">
              <a:rPr lang="en-US" smtClean="0"/>
              <a:t>10/26/2015</a:t>
            </a:fld>
            <a:endParaRPr lang="en-US"/>
          </a:p>
        </p:txBody>
      </p:sp>
      <p:sp>
        <p:nvSpPr>
          <p:cNvPr id="5" name="Footer Placeholder 4"/>
          <p:cNvSpPr>
            <a:spLocks noGrp="1"/>
          </p:cNvSpPr>
          <p:nvPr>
            <p:ph type="ftr" sz="quarter" idx="3"/>
          </p:nvPr>
        </p:nvSpPr>
        <p:spPr>
          <a:xfrm>
            <a:off x="2499360" y="8984231"/>
            <a:ext cx="2316480" cy="516077"/>
          </a:xfrm>
          <a:prstGeom prst="rect">
            <a:avLst/>
          </a:prstGeom>
        </p:spPr>
        <p:txBody>
          <a:bodyPr vert="horz" lIns="97182" tIns="48591" rIns="97182" bIns="4859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984231"/>
            <a:ext cx="1706880" cy="516077"/>
          </a:xfrm>
          <a:prstGeom prst="rect">
            <a:avLst/>
          </a:prstGeom>
        </p:spPr>
        <p:txBody>
          <a:bodyPr vert="horz" lIns="97182" tIns="48591" rIns="97182" bIns="48591" rtlCol="0" anchor="ctr"/>
          <a:lstStyle>
            <a:lvl1pPr algn="r">
              <a:defRPr sz="1300">
                <a:solidFill>
                  <a:schemeClr val="tx1">
                    <a:tint val="75000"/>
                  </a:schemeClr>
                </a:solidFill>
              </a:defRPr>
            </a:lvl1pPr>
          </a:lstStyle>
          <a:p>
            <a:fld id="{7DE2FE63-B55F-4941-9867-1513DCEA5D64}" type="slidenum">
              <a:rPr lang="en-US" smtClean="0"/>
              <a:t>‹#›</a:t>
            </a:fld>
            <a:endParaRPr lang="en-US"/>
          </a:p>
        </p:txBody>
      </p:sp>
    </p:spTree>
    <p:extLst>
      <p:ext uri="{BB962C8B-B14F-4D97-AF65-F5344CB8AC3E}">
        <p14:creationId xmlns:p14="http://schemas.microsoft.com/office/powerpoint/2010/main" val="383833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71824" rtl="0" eaLnBrk="1" latinLnBrk="0" hangingPunct="1">
        <a:spcBef>
          <a:spcPct val="0"/>
        </a:spcBef>
        <a:buNone/>
        <a:defRPr sz="4700" kern="1200">
          <a:solidFill>
            <a:schemeClr val="tx1"/>
          </a:solidFill>
          <a:latin typeface="+mj-lt"/>
          <a:ea typeface="+mj-ea"/>
          <a:cs typeface="+mj-cs"/>
        </a:defRPr>
      </a:lvl1pPr>
    </p:titleStyle>
    <p:bodyStyle>
      <a:lvl1pPr marL="364434" indent="-364434" algn="l" defTabSz="971824"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9607" indent="-303695" algn="l" defTabSz="971824"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14780" indent="-242956" algn="l" defTabSz="97182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00693" indent="-242956" algn="l" defTabSz="9718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86605" indent="-242956" algn="l" defTabSz="9718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72517" indent="-242956" algn="l" defTabSz="9718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58429" indent="-242956" algn="l" defTabSz="9718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44341" indent="-242956" algn="l" defTabSz="9718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30253" indent="-242956" algn="l" defTabSz="9718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71824" rtl="0" eaLnBrk="1" latinLnBrk="0" hangingPunct="1">
        <a:defRPr sz="1900" kern="1200">
          <a:solidFill>
            <a:schemeClr val="tx1"/>
          </a:solidFill>
          <a:latin typeface="+mn-lt"/>
          <a:ea typeface="+mn-ea"/>
          <a:cs typeface="+mn-cs"/>
        </a:defRPr>
      </a:lvl1pPr>
      <a:lvl2pPr marL="485912" algn="l" defTabSz="971824" rtl="0" eaLnBrk="1" latinLnBrk="0" hangingPunct="1">
        <a:defRPr sz="1900" kern="1200">
          <a:solidFill>
            <a:schemeClr val="tx1"/>
          </a:solidFill>
          <a:latin typeface="+mn-lt"/>
          <a:ea typeface="+mn-ea"/>
          <a:cs typeface="+mn-cs"/>
        </a:defRPr>
      </a:lvl2pPr>
      <a:lvl3pPr marL="971824" algn="l" defTabSz="971824" rtl="0" eaLnBrk="1" latinLnBrk="0" hangingPunct="1">
        <a:defRPr sz="1900" kern="1200">
          <a:solidFill>
            <a:schemeClr val="tx1"/>
          </a:solidFill>
          <a:latin typeface="+mn-lt"/>
          <a:ea typeface="+mn-ea"/>
          <a:cs typeface="+mn-cs"/>
        </a:defRPr>
      </a:lvl3pPr>
      <a:lvl4pPr marL="1457736" algn="l" defTabSz="971824" rtl="0" eaLnBrk="1" latinLnBrk="0" hangingPunct="1">
        <a:defRPr sz="1900" kern="1200">
          <a:solidFill>
            <a:schemeClr val="tx1"/>
          </a:solidFill>
          <a:latin typeface="+mn-lt"/>
          <a:ea typeface="+mn-ea"/>
          <a:cs typeface="+mn-cs"/>
        </a:defRPr>
      </a:lvl4pPr>
      <a:lvl5pPr marL="1943649" algn="l" defTabSz="971824" rtl="0" eaLnBrk="1" latinLnBrk="0" hangingPunct="1">
        <a:defRPr sz="1900" kern="1200">
          <a:solidFill>
            <a:schemeClr val="tx1"/>
          </a:solidFill>
          <a:latin typeface="+mn-lt"/>
          <a:ea typeface="+mn-ea"/>
          <a:cs typeface="+mn-cs"/>
        </a:defRPr>
      </a:lvl5pPr>
      <a:lvl6pPr marL="2429561" algn="l" defTabSz="971824" rtl="0" eaLnBrk="1" latinLnBrk="0" hangingPunct="1">
        <a:defRPr sz="1900" kern="1200">
          <a:solidFill>
            <a:schemeClr val="tx1"/>
          </a:solidFill>
          <a:latin typeface="+mn-lt"/>
          <a:ea typeface="+mn-ea"/>
          <a:cs typeface="+mn-cs"/>
        </a:defRPr>
      </a:lvl6pPr>
      <a:lvl7pPr marL="2915473" algn="l" defTabSz="971824" rtl="0" eaLnBrk="1" latinLnBrk="0" hangingPunct="1">
        <a:defRPr sz="1900" kern="1200">
          <a:solidFill>
            <a:schemeClr val="tx1"/>
          </a:solidFill>
          <a:latin typeface="+mn-lt"/>
          <a:ea typeface="+mn-ea"/>
          <a:cs typeface="+mn-cs"/>
        </a:defRPr>
      </a:lvl7pPr>
      <a:lvl8pPr marL="3401385" algn="l" defTabSz="971824" rtl="0" eaLnBrk="1" latinLnBrk="0" hangingPunct="1">
        <a:defRPr sz="1900" kern="1200">
          <a:solidFill>
            <a:schemeClr val="tx1"/>
          </a:solidFill>
          <a:latin typeface="+mn-lt"/>
          <a:ea typeface="+mn-ea"/>
          <a:cs typeface="+mn-cs"/>
        </a:defRPr>
      </a:lvl8pPr>
      <a:lvl9pPr marL="3887297" algn="l" defTabSz="97182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news.health.com/2014/07/29/healthy-habits-may-slow-cellular-signs-of-aging-study-finds/"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google.com/url?sa=i&amp;rct=j&amp;q=&amp;esrc=s&amp;frm=1&amp;source=images&amp;cd=&amp;cad=rja&amp;uact=8&amp;ved=0CAcQjRxqFQoTCO7M0b6k6scCFQVckgodom8KxQ&amp;url=http://thpclinic.com/stress.html&amp;psig=AFQjCNGNUH9N4aQCCziZWlEto5q477luKA&amp;ust=1441899463345371"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amp;url=http%3A%2F%2Finklingmedia.net%2F2011%2F05%2F25%2Fsocial-media-isnt-a-check-off%2F&amp;psig=AFQjCNFtUCe8Xgd2VV6olIV8OVABViVXcA&amp;ust=1445973032904833"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www.google.com/url?sa=i&amp;rct=j&amp;q=&amp;esrc=s&amp;frm=1&amp;source=images&amp;cd=&amp;cad=rja&amp;uact=8&amp;ved=&amp;url=http%3A%2F%2Fbuzzsouthafrica.com%2Ffunny-jokes-kids%2F&amp;psig=AFQjCNHUkkse6HqLfNaOryz4Z0MIvQYGEw&amp;ust=1445971869050795"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uact=8&amp;ved=&amp;url=http%3A%2F%2Fwww.123rf.com%2Fphoto_34493796_stock-vector-rubber-stamp-with-text-action-plan-inside.html&amp;psig=AFQjCNGlZRjz139APgl1ic8xv7swFvjn8Q&amp;ust=1445973094929671" TargetMode="External"/><Relationship Id="rId5" Type="http://schemas.openxmlformats.org/officeDocument/2006/relationships/image" Target="../media/image15.jpeg"/><Relationship Id="rId4" Type="http://schemas.openxmlformats.org/officeDocument/2006/relationships/hyperlink" Target="https://www.google.com/url?sa=i&amp;rct=j&amp;q=&amp;esrc=s&amp;frm=1&amp;source=images&amp;cd=&amp;cad=rja&amp;uact=8&amp;ved=&amp;url=https%3A%2F%2Fwww.pinterest.com%2Fpin%2F255016397623082041%2F&amp;psig=AFQjCNHUkkse6HqLfNaOryz4Z0MIvQYGEw&amp;ust=1445971869050795" TargetMode="Externa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ved=&amp;url=http%3A%2F%2Fchildrenandthelawblog.com%2Fbreaking-new-texas-juvenile-justice-department-executive-directors-removes-two-top-officials%2F&amp;psig=AFQjCNGHsSHaa_oQ6BARiF8zRnLosu18ZA&amp;ust=144597324093678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uact=8&amp;ved=0CAcQjRxqFQoTCLDlp_vQ6scCFQgYkgoddLsFtA&amp;url=http://craniowave.com/2014/06/is-all-that-juggling-good-for-your-happy-health-2/&amp;psig=AFQjCNF82qGVZKpcHE3ZHrcDfy2h1lCTDQ&amp;ust=144191131773557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ved=0CAcQjRxqFQoTCOD7nZSv6scCFZYSkgod-3wMjA&amp;url=http://www.businessinsider.com/obama-isis-legal-aumf-congress-2014-9&amp;psig=AFQjCNFYsejAIp2CFN61xB9S855hPeSWOw&amp;ust=144190229646178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s://www.google.com/url?sa=i&amp;rct=j&amp;q=&amp;esrc=s&amp;frm=1&amp;source=images&amp;cd=&amp;cad=rja&amp;uact=8&amp;ved=&amp;url=https://www.aclu.org/issues/juvenile-justice&amp;psig=AFQjCNFTtTaME1uR-kiLManFW62Spw0aow&amp;ust=1445363055301547"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uact=8&amp;ved=&amp;url=http%3A%2F%2Flocal.theherald-news.com%2Fsaint-charles-IL%2Fconstruction%2Fconcrete%2FK-and-M-Concrete-Inc-630-377-8800&amp;psig=AFQjCNEajywKRIQdo-q2NecKLfT4GVdXjg&amp;ust=1445966493275768" TargetMode="External"/><Relationship Id="rId5" Type="http://schemas.openxmlformats.org/officeDocument/2006/relationships/image" Target="../media/image6.jpeg"/><Relationship Id="rId4" Type="http://schemas.openxmlformats.org/officeDocument/2006/relationships/hyperlink" Target="https://www.google.com/url?sa=i&amp;rct=j&amp;q=&amp;esrc=s&amp;frm=1&amp;source=images&amp;cd=&amp;cad=rja&amp;uact=8&amp;ved=&amp;url=https://geogee.wordpress.com/2015/10/03/soup-2-nuts-media-the-prominence-and-plight-of-girls-in-the-juvenile-justice-system/&amp;psig=AFQjCNEspjzkGQXkTpcch8mvccy6kly-yw&amp;ust=14453645272576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ved=&amp;url=http%3A%2F%2Fimageboard.co%2F994277-displaying-19-images-for-woman-stressed-out-at-work.html&amp;psig=AFQjCNFLkp1WFuljZJ_I2SrYE0na-yT5jg&amp;ust=1445967089497766"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frm=1&amp;source=images&amp;cd=&amp;cad=rja&amp;uact=8&amp;ved=&amp;url=https%3A%2F%2Fwww.popularresistance.org%2Fpreserve-the-evidence-activists-guide-to-video-archiving%2F&amp;psig=AFQjCNGQjy60uVnDt0pvtZQyQGIK_qBSug&amp;ust=144596758623637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frm=1&amp;source=images&amp;cd=&amp;cad=rja&amp;uact=8&amp;ved=&amp;url=http://drjacksinger.com/8-tips-for-managing-daily-stress/&amp;psig=AFQjCNGs6AYRuPmo3-ctTo50-0BDk4Sygg&amp;ust=1445436871383264"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uact=8&amp;ved=&amp;url=http%3A%2F%2Fsabjiwalabazar.com%2Fproduct%2Fgreen-apple%2F&amp;psig=AFQjCNEO5RrU5BcpfuI7xhwbdNPQikWUcA&amp;ust=1445969811010969"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uact=8&amp;ved=&amp;url=http://theundercoverrecruiter.com/working-dead/&amp;psig=AFQjCNFPEDaK7qMcqw-locxi7SkdSZ_kOw&amp;ust=144560986194025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4637"/>
            <a:ext cx="7315200" cy="8610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healthnewsandviews.files.wordpress.com/2014/07/healthy-habits-aging-yoga-620x340.jpg?w=620&amp;h=340">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25"/>
          <a:stretch/>
        </p:blipFill>
        <p:spPr bwMode="auto">
          <a:xfrm>
            <a:off x="0" y="884237"/>
            <a:ext cx="7315200" cy="36535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hpclinic.com/images/310_stress-picture-stress-relief-ki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4952330"/>
            <a:ext cx="2286002" cy="27137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67000" y="4762606"/>
            <a:ext cx="4191000" cy="3093154"/>
          </a:xfrm>
          <a:prstGeom prst="rect">
            <a:avLst/>
          </a:prstGeom>
        </p:spPr>
        <p:txBody>
          <a:bodyPr wrap="square">
            <a:spAutoFit/>
          </a:bodyPr>
          <a:lstStyle/>
          <a:p>
            <a:r>
              <a:rPr lang="en-US" sz="3600" dirty="0" smtClean="0">
                <a:latin typeface="Arial Narrow" panose="020B0606020202030204" pitchFamily="34" charset="0"/>
              </a:rPr>
              <a:t>STOP BANGING YOUR HEAD</a:t>
            </a:r>
          </a:p>
          <a:p>
            <a:r>
              <a:rPr lang="en-US" dirty="0" smtClean="0">
                <a:latin typeface="Candara" panose="020E0502030303020204" pitchFamily="34" charset="0"/>
              </a:rPr>
              <a:t>A Performance Improvement Strategy</a:t>
            </a:r>
            <a:endParaRPr lang="en-US" sz="2000" i="1" dirty="0" smtClean="0">
              <a:latin typeface="Candara" panose="020E0502030303020204" pitchFamily="34" charset="0"/>
            </a:endParaRPr>
          </a:p>
          <a:p>
            <a:endParaRPr lang="en-US" sz="2000" i="1" dirty="0" smtClean="0">
              <a:latin typeface="Candara" panose="020E0502030303020204" pitchFamily="34" charset="0"/>
            </a:endParaRPr>
          </a:p>
          <a:p>
            <a:r>
              <a:rPr lang="en-US" sz="1600" i="1" dirty="0" smtClean="0">
                <a:latin typeface="Candara" panose="020E0502030303020204" pitchFamily="34" charset="0"/>
              </a:rPr>
              <a:t>Juvenile Justice Training Academy</a:t>
            </a:r>
          </a:p>
          <a:p>
            <a:r>
              <a:rPr lang="en-US" sz="1600" i="1" dirty="0" smtClean="0">
                <a:latin typeface="Candara" panose="020E0502030303020204" pitchFamily="34" charset="0"/>
              </a:rPr>
              <a:t>Texas Juvenile Justice Department</a:t>
            </a:r>
          </a:p>
          <a:p>
            <a:r>
              <a:rPr lang="en-US" sz="1600" i="1" dirty="0" smtClean="0">
                <a:latin typeface="Candara" panose="020E0502030303020204" pitchFamily="34" charset="0"/>
              </a:rPr>
              <a:t>11209 Metric Blvd., Bldg. H, Suite A</a:t>
            </a:r>
          </a:p>
          <a:p>
            <a:r>
              <a:rPr lang="en-US" sz="1600" i="1" dirty="0" smtClean="0">
                <a:latin typeface="Candara" panose="020E0502030303020204" pitchFamily="34" charset="0"/>
              </a:rPr>
              <a:t>Austin, Texas 78758</a:t>
            </a:r>
            <a:endParaRPr lang="en-US" sz="1600" i="1" dirty="0">
              <a:latin typeface="Candara" panose="020E0502030303020204" pitchFamily="34" charset="0"/>
            </a:endParaRPr>
          </a:p>
          <a:p>
            <a:r>
              <a:rPr lang="en-US" sz="2000" i="1" dirty="0" smtClean="0">
                <a:latin typeface="Candara" panose="020E0502030303020204" pitchFamily="34" charset="0"/>
              </a:rPr>
              <a:t>www.tjjd.texas.gov</a:t>
            </a:r>
            <a:endParaRPr lang="en-US" dirty="0"/>
          </a:p>
        </p:txBody>
      </p:sp>
      <p:sp>
        <p:nvSpPr>
          <p:cNvPr id="3" name="Slide Number Placeholder 2"/>
          <p:cNvSpPr>
            <a:spLocks noGrp="1"/>
          </p:cNvSpPr>
          <p:nvPr>
            <p:ph type="sldNum" sz="quarter" idx="12"/>
          </p:nvPr>
        </p:nvSpPr>
        <p:spPr/>
        <p:txBody>
          <a:bodyPr/>
          <a:lstStyle/>
          <a:p>
            <a:fld id="{7DE2FE63-B55F-4941-9867-1513DCEA5D64}" type="slidenum">
              <a:rPr lang="en-US" smtClean="0"/>
              <a:t>1</a:t>
            </a:fld>
            <a:endParaRPr lang="en-US"/>
          </a:p>
        </p:txBody>
      </p:sp>
    </p:spTree>
    <p:extLst>
      <p:ext uri="{BB962C8B-B14F-4D97-AF65-F5344CB8AC3E}">
        <p14:creationId xmlns:p14="http://schemas.microsoft.com/office/powerpoint/2010/main" val="344093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pic>
        <p:nvPicPr>
          <p:cNvPr id="6148" name="Picture 4" descr="http://buzzsouthafrica.com/wp-content/uploads/Funny-Jokes-For-Kid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25" y="229234"/>
            <a:ext cx="3207225" cy="240760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encrypted-tbn0.gstatic.com/images?q=tbn:ANd9GcRLEXLa6rJHfaAiLil-epc4vaFcbigK6VittzT6zVEZ3Lq-VSPm">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61" r="9936"/>
          <a:stretch/>
        </p:blipFill>
        <p:spPr bwMode="auto">
          <a:xfrm>
            <a:off x="2218480" y="2159270"/>
            <a:ext cx="2124919" cy="22461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919" y="3017837"/>
            <a:ext cx="1380506" cy="1107996"/>
          </a:xfrm>
          <a:prstGeom prst="rect">
            <a:avLst/>
          </a:prstGeom>
          <a:noFill/>
        </p:spPr>
        <p:txBody>
          <a:bodyPr wrap="none" rtlCol="0">
            <a:spAutoFit/>
          </a:bodyPr>
          <a:lstStyle/>
          <a:p>
            <a:pPr algn="ctr"/>
            <a:r>
              <a:rPr lang="en-US" sz="2800" dirty="0" smtClean="0"/>
              <a:t>HUMOR</a:t>
            </a:r>
          </a:p>
          <a:p>
            <a:pPr algn="ctr"/>
            <a:r>
              <a:rPr lang="en-US" dirty="0" smtClean="0"/>
              <a:t>AT </a:t>
            </a:r>
          </a:p>
          <a:p>
            <a:pPr algn="ctr"/>
            <a:r>
              <a:rPr lang="en-US" dirty="0" smtClean="0"/>
              <a:t>WORK</a:t>
            </a:r>
            <a:endParaRPr lang="en-US" dirty="0"/>
          </a:p>
        </p:txBody>
      </p:sp>
      <p:pic>
        <p:nvPicPr>
          <p:cNvPr id="6154" name="Picture 10" descr="http://previews.123rf.com/images/carmenbobo/carmenbobo1412/carmenbobo141200338/34493796-Rubber-stamp-with-text-action-plan-inside-Stock-Vector.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795" y="4465637"/>
            <a:ext cx="1784412" cy="137599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upload.wikimedia.org/wikipedia/commons/thumb/5/50/Red_Checkmark.svg/227px-Red_Checkmark.svg.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925" y="5736323"/>
            <a:ext cx="660275" cy="8231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upload.wikimedia.org/wikipedia/commons/thumb/5/50/Red_Checkmark.svg/227px-Red_Checkmark.svg.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069" y="7208837"/>
            <a:ext cx="660275" cy="82316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7DE2FE63-B55F-4941-9867-1513DCEA5D64}" type="slidenum">
              <a:rPr lang="en-US" smtClean="0"/>
              <a:t>10</a:t>
            </a:fld>
            <a:endParaRPr lang="en-US"/>
          </a:p>
        </p:txBody>
      </p:sp>
    </p:spTree>
    <p:extLst>
      <p:ext uri="{BB962C8B-B14F-4D97-AF65-F5344CB8AC3E}">
        <p14:creationId xmlns:p14="http://schemas.microsoft.com/office/powerpoint/2010/main" val="260518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pic>
        <p:nvPicPr>
          <p:cNvPr id="8194" name="Picture 2" descr="http://childrenandthelawblog.com/wp-content/uploads/2012/09/seal.jpg">
            <a:hlinkClick r:id="rId2"/>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00" y="2179637"/>
            <a:ext cx="5189234" cy="46703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034" y="808037"/>
            <a:ext cx="6781800" cy="1554272"/>
          </a:xfrm>
          <a:prstGeom prst="rect">
            <a:avLst/>
          </a:prstGeom>
          <a:noFill/>
        </p:spPr>
        <p:txBody>
          <a:bodyPr wrap="square" rtlCol="0">
            <a:spAutoFit/>
          </a:bodyPr>
          <a:lstStyle/>
          <a:p>
            <a:r>
              <a:rPr lang="en-US" dirty="0" smtClean="0"/>
              <a:t>Thank you for your active participation today. Please help us to provide beneficial training experiences in the future that will help you in the work that you do. Complete any evaluations and provide suggestions for future training that you would like to see created and provided. </a:t>
            </a:r>
            <a:endParaRPr lang="en-US" dirty="0"/>
          </a:p>
        </p:txBody>
      </p:sp>
      <p:sp>
        <p:nvSpPr>
          <p:cNvPr id="8" name="Slide Number Placeholder 7"/>
          <p:cNvSpPr>
            <a:spLocks noGrp="1"/>
          </p:cNvSpPr>
          <p:nvPr>
            <p:ph type="sldNum" sz="quarter" idx="12"/>
          </p:nvPr>
        </p:nvSpPr>
        <p:spPr/>
        <p:txBody>
          <a:bodyPr/>
          <a:lstStyle/>
          <a:p>
            <a:fld id="{7DE2FE63-B55F-4941-9867-1513DCEA5D64}" type="slidenum">
              <a:rPr lang="en-US" smtClean="0"/>
              <a:t>11</a:t>
            </a:fld>
            <a:endParaRPr lang="en-US"/>
          </a:p>
        </p:txBody>
      </p:sp>
    </p:spTree>
    <p:extLst>
      <p:ext uri="{BB962C8B-B14F-4D97-AF65-F5344CB8AC3E}">
        <p14:creationId xmlns:p14="http://schemas.microsoft.com/office/powerpoint/2010/main" val="273048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sp>
        <p:nvSpPr>
          <p:cNvPr id="2" name="Rectangle 1"/>
          <p:cNvSpPr/>
          <p:nvPr/>
        </p:nvSpPr>
        <p:spPr>
          <a:xfrm>
            <a:off x="381000" y="287067"/>
            <a:ext cx="3810000" cy="1338828"/>
          </a:xfrm>
          <a:prstGeom prst="rect">
            <a:avLst/>
          </a:prstGeom>
        </p:spPr>
        <p:txBody>
          <a:bodyPr wrap="square">
            <a:spAutoFit/>
          </a:bodyPr>
          <a:lstStyle/>
          <a:p>
            <a:pPr algn="ctr"/>
            <a:r>
              <a:rPr lang="en-US" sz="2400" dirty="0" smtClean="0"/>
              <a:t>Thoughts on the video…</a:t>
            </a:r>
          </a:p>
          <a:p>
            <a:endParaRPr lang="en-US" dirty="0" smtClean="0"/>
          </a:p>
          <a:p>
            <a:r>
              <a:rPr lang="en-US" dirty="0" smtClean="0"/>
              <a:t>Write down what you think about the video:</a:t>
            </a:r>
            <a:endParaRPr lang="en-US" dirty="0"/>
          </a:p>
        </p:txBody>
      </p:sp>
      <p:pic>
        <p:nvPicPr>
          <p:cNvPr id="8" name="Picture 2" descr="http://craniowave.com/wp-content/uploads/2014/06/juggling-act-Mo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700" y="5608637"/>
            <a:ext cx="1750423" cy="1893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5132" y="6170791"/>
            <a:ext cx="2664191" cy="384721"/>
          </a:xfrm>
          <a:prstGeom prst="rect">
            <a:avLst/>
          </a:prstGeom>
          <a:noFill/>
        </p:spPr>
        <p:txBody>
          <a:bodyPr wrap="none" rtlCol="0">
            <a:spAutoFit/>
          </a:bodyPr>
          <a:lstStyle/>
          <a:p>
            <a:r>
              <a:rPr lang="en-US" dirty="0" smtClean="0"/>
              <a:t>What are your priorities?</a:t>
            </a:r>
            <a:endParaRPr lang="en-US" dirty="0"/>
          </a:p>
        </p:txBody>
      </p:sp>
      <p:sp>
        <p:nvSpPr>
          <p:cNvPr id="10" name="Rectangle 9"/>
          <p:cNvSpPr/>
          <p:nvPr/>
        </p:nvSpPr>
        <p:spPr>
          <a:xfrm>
            <a:off x="346166" y="4673362"/>
            <a:ext cx="3657600" cy="677108"/>
          </a:xfrm>
          <a:prstGeom prst="rect">
            <a:avLst/>
          </a:prstGeom>
        </p:spPr>
        <p:txBody>
          <a:bodyPr>
            <a:spAutoFit/>
          </a:bodyPr>
          <a:lstStyle/>
          <a:p>
            <a:r>
              <a:rPr lang="en-US" dirty="0"/>
              <a:t>Do you really need your time off from work? </a:t>
            </a:r>
          </a:p>
        </p:txBody>
      </p:sp>
      <p:sp>
        <p:nvSpPr>
          <p:cNvPr id="11" name="Slide Number Placeholder 10"/>
          <p:cNvSpPr>
            <a:spLocks noGrp="1"/>
          </p:cNvSpPr>
          <p:nvPr>
            <p:ph type="sldNum" sz="quarter" idx="12"/>
          </p:nvPr>
        </p:nvSpPr>
        <p:spPr/>
        <p:txBody>
          <a:bodyPr/>
          <a:lstStyle/>
          <a:p>
            <a:fld id="{7DE2FE63-B55F-4941-9867-1513DCEA5D64}" type="slidenum">
              <a:rPr lang="en-US" smtClean="0"/>
              <a:t>2</a:t>
            </a:fld>
            <a:endParaRPr lang="en-US"/>
          </a:p>
        </p:txBody>
      </p:sp>
    </p:spTree>
    <p:extLst>
      <p:ext uri="{BB962C8B-B14F-4D97-AF65-F5344CB8AC3E}">
        <p14:creationId xmlns:p14="http://schemas.microsoft.com/office/powerpoint/2010/main" val="374299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pic>
        <p:nvPicPr>
          <p:cNvPr id="8" name="Picture 6" descr="http://static5.businessinsider.com/image/5422f0a2eab8ea806c7b33fd-1200-600/barack-obama-syria-airstrikes-3.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96" r="26567"/>
          <a:stretch/>
        </p:blipFill>
        <p:spPr bwMode="auto">
          <a:xfrm>
            <a:off x="232955" y="274637"/>
            <a:ext cx="1341160" cy="1301148"/>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586657"/>
            <a:ext cx="2819400" cy="677108"/>
          </a:xfrm>
          <a:prstGeom prst="rect">
            <a:avLst/>
          </a:prstGeom>
          <a:noFill/>
        </p:spPr>
        <p:txBody>
          <a:bodyPr wrap="square" rtlCol="0">
            <a:spAutoFit/>
          </a:bodyPr>
          <a:lstStyle/>
          <a:p>
            <a:r>
              <a:rPr lang="en-US" dirty="0" smtClean="0"/>
              <a:t>Being President can be a tough job.</a:t>
            </a:r>
            <a:endParaRPr lang="en-US" dirty="0"/>
          </a:p>
        </p:txBody>
      </p:sp>
      <p:sp>
        <p:nvSpPr>
          <p:cNvPr id="10" name="Rounded Rectangle 9"/>
          <p:cNvSpPr/>
          <p:nvPr/>
        </p:nvSpPr>
        <p:spPr>
          <a:xfrm>
            <a:off x="1219200" y="1722437"/>
            <a:ext cx="3124200" cy="361662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r>
              <a:rPr lang="en-US" sz="1200" dirty="0" smtClean="0"/>
              <a:t>Explain the four categories of stressors  and effects related to employment as a juvenile justice professional. </a:t>
            </a:r>
          </a:p>
          <a:p>
            <a:pPr marL="342900" indent="-342900" algn="ctr">
              <a:buFont typeface="+mj-lt"/>
              <a:buAutoNum type="arabicPeriod"/>
            </a:pPr>
            <a:endParaRPr lang="en-US" sz="1200" dirty="0" smtClean="0"/>
          </a:p>
          <a:p>
            <a:pPr marL="342900" indent="-342900" algn="ctr">
              <a:buFont typeface="+mj-lt"/>
              <a:buAutoNum type="arabicPeriod"/>
            </a:pPr>
            <a:r>
              <a:rPr lang="en-US" sz="1200" dirty="0" smtClean="0"/>
              <a:t>Learn the Six Stage approach to improving workplace wellness.</a:t>
            </a:r>
          </a:p>
          <a:p>
            <a:pPr marL="342900" indent="-342900" algn="ctr">
              <a:buFont typeface="+mj-lt"/>
              <a:buAutoNum type="arabicPeriod"/>
            </a:pPr>
            <a:endParaRPr lang="en-US" sz="1200" dirty="0" smtClean="0"/>
          </a:p>
          <a:p>
            <a:pPr marL="342900" lvl="0" indent="-342900" algn="ctr">
              <a:buFont typeface="+mj-lt"/>
              <a:buAutoNum type="arabicPeriod"/>
            </a:pPr>
            <a:r>
              <a:rPr lang="en-US" sz="1200" dirty="0">
                <a:solidFill>
                  <a:prstClr val="white"/>
                </a:solidFill>
              </a:rPr>
              <a:t>Explain the prevention and response strategies needed to support health and wellness in the workplace.</a:t>
            </a:r>
          </a:p>
          <a:p>
            <a:pPr marL="342900" indent="-342900" algn="ctr">
              <a:buFont typeface="+mj-lt"/>
              <a:buAutoNum type="arabicPeriod"/>
            </a:pPr>
            <a:endParaRPr lang="en-US" sz="1200" dirty="0" smtClean="0"/>
          </a:p>
          <a:p>
            <a:pPr marL="342900" indent="-342900" algn="ctr">
              <a:buFont typeface="+mj-lt"/>
              <a:buAutoNum type="arabicPeriod"/>
            </a:pPr>
            <a:r>
              <a:rPr lang="en-US" sz="1200" dirty="0" smtClean="0"/>
              <a:t>In an action plan develop at least two strategies that you will begin to use to reduce your own stress using what you have learned. </a:t>
            </a:r>
            <a:endParaRPr lang="en-US" sz="1200" dirty="0"/>
          </a:p>
        </p:txBody>
      </p:sp>
      <p:sp>
        <p:nvSpPr>
          <p:cNvPr id="9" name="Oval 8"/>
          <p:cNvSpPr/>
          <p:nvPr/>
        </p:nvSpPr>
        <p:spPr>
          <a:xfrm>
            <a:off x="202514" y="2027237"/>
            <a:ext cx="1473885" cy="1371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smtClean="0"/>
              <a:t>PERFORMANCE OBJECTIVES</a:t>
            </a:r>
            <a:endParaRPr lang="en-US" sz="1050" i="1" dirty="0"/>
          </a:p>
        </p:txBody>
      </p:sp>
      <p:sp>
        <p:nvSpPr>
          <p:cNvPr id="11" name="Rectangle 10"/>
          <p:cNvSpPr/>
          <p:nvPr/>
        </p:nvSpPr>
        <p:spPr>
          <a:xfrm>
            <a:off x="50114" y="5913437"/>
            <a:ext cx="4293286" cy="1846659"/>
          </a:xfrm>
          <a:prstGeom prst="rect">
            <a:avLst/>
          </a:prstGeom>
        </p:spPr>
        <p:txBody>
          <a:bodyPr wrap="square">
            <a:spAutoFit/>
          </a:bodyPr>
          <a:lstStyle/>
          <a:p>
            <a:r>
              <a:rPr lang="en-US" dirty="0"/>
              <a:t>The four categories of workplace stress in the juvenile justice field are related to youthful offenders </a:t>
            </a:r>
            <a:r>
              <a:rPr lang="en-US" dirty="0" smtClean="0"/>
              <a:t>you </a:t>
            </a:r>
            <a:r>
              <a:rPr lang="en-US" dirty="0"/>
              <a:t>work with, the type of facility environments officers find themselves, organizational/administrative in nature and finally psycho-social.</a:t>
            </a:r>
            <a:endParaRPr lang="en-US" dirty="0"/>
          </a:p>
        </p:txBody>
      </p:sp>
      <p:sp>
        <p:nvSpPr>
          <p:cNvPr id="12" name="Slide Number Placeholder 11"/>
          <p:cNvSpPr>
            <a:spLocks noGrp="1"/>
          </p:cNvSpPr>
          <p:nvPr>
            <p:ph type="sldNum" sz="quarter" idx="12"/>
          </p:nvPr>
        </p:nvSpPr>
        <p:spPr/>
        <p:txBody>
          <a:bodyPr/>
          <a:lstStyle/>
          <a:p>
            <a:fld id="{7DE2FE63-B55F-4941-9867-1513DCEA5D64}" type="slidenum">
              <a:rPr lang="en-US" smtClean="0"/>
              <a:t>3</a:t>
            </a:fld>
            <a:endParaRPr lang="en-US"/>
          </a:p>
        </p:txBody>
      </p:sp>
    </p:spTree>
    <p:extLst>
      <p:ext uri="{BB962C8B-B14F-4D97-AF65-F5344CB8AC3E}">
        <p14:creationId xmlns:p14="http://schemas.microsoft.com/office/powerpoint/2010/main" val="206043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pic>
        <p:nvPicPr>
          <p:cNvPr id="8" name="Picture 2" descr="https://www.aclu.org/sites/default/files/styles/hero_big_wide_1200x528/public/field_banner_image/web15-siteimages-juvenilejustice-1400x560.jpg?itok=h_0Ab5xl">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88" t="579" r="32742" b="-579"/>
          <a:stretch/>
        </p:blipFill>
        <p:spPr bwMode="auto">
          <a:xfrm>
            <a:off x="2667000" y="659970"/>
            <a:ext cx="1600199" cy="1538287"/>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 y="4237037"/>
            <a:ext cx="4273731" cy="2139047"/>
          </a:xfrm>
          <a:prstGeom prst="rect">
            <a:avLst/>
          </a:prstGeom>
        </p:spPr>
        <p:txBody>
          <a:bodyPr wrap="square">
            <a:spAutoFit/>
          </a:bodyPr>
          <a:lstStyle/>
          <a:p>
            <a:r>
              <a:rPr lang="en-US" dirty="0" smtClean="0"/>
              <a:t>There </a:t>
            </a:r>
            <a:r>
              <a:rPr lang="en-US" dirty="0"/>
              <a:t>is a constant need to be hyper vigilant and maintain professional boundaries. The dual role to maintain supervision and at the same time being asked to maintain rapport and a therapeutic relationship can be a stress as well. </a:t>
            </a:r>
          </a:p>
        </p:txBody>
      </p:sp>
      <p:sp>
        <p:nvSpPr>
          <p:cNvPr id="9" name="Rectangle 8"/>
          <p:cNvSpPr/>
          <p:nvPr/>
        </p:nvSpPr>
        <p:spPr>
          <a:xfrm>
            <a:off x="222069" y="213994"/>
            <a:ext cx="2597331" cy="4185761"/>
          </a:xfrm>
          <a:prstGeom prst="rect">
            <a:avLst/>
          </a:prstGeom>
        </p:spPr>
        <p:txBody>
          <a:bodyPr wrap="square">
            <a:spAutoFit/>
          </a:bodyPr>
          <a:lstStyle/>
          <a:p>
            <a:r>
              <a:rPr lang="en-US" dirty="0"/>
              <a:t>The dangers associated with the work you do is real and amplified by the physical environments and communities that you work.  These individuals are at times uncooperative, impulsive, angry, manipulative and under the influence of different destabilizing substances. </a:t>
            </a:r>
          </a:p>
        </p:txBody>
      </p:sp>
      <p:pic>
        <p:nvPicPr>
          <p:cNvPr id="10" name="Picture 8" descr="https://geogee.files.wordpress.com/2015/10/bss_63_chester_county_08.jpg?w=64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101"/>
          <a:stretch/>
        </p:blipFill>
        <p:spPr bwMode="auto">
          <a:xfrm>
            <a:off x="2667000" y="2484437"/>
            <a:ext cx="1600199" cy="1561485"/>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Picture 2" descr="https://s3.amazonaws.com/imgserv.ownlocal.com/construction/concrete/concrete07-640x480%3E.jpg">
            <a:hlinkClick r:id="rId6"/>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0891" y="6380755"/>
            <a:ext cx="3860109" cy="25754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16740" y="8351837"/>
            <a:ext cx="1549848" cy="384721"/>
          </a:xfrm>
          <a:prstGeom prst="rect">
            <a:avLst/>
          </a:prstGeom>
          <a:noFill/>
        </p:spPr>
        <p:txBody>
          <a:bodyPr wrap="none" rtlCol="0">
            <a:spAutoFit/>
          </a:bodyPr>
          <a:lstStyle/>
          <a:p>
            <a:r>
              <a:rPr lang="en-US" dirty="0" smtClean="0"/>
              <a:t>Environments</a:t>
            </a:r>
            <a:endParaRPr lang="en-US" dirty="0"/>
          </a:p>
        </p:txBody>
      </p:sp>
      <p:sp>
        <p:nvSpPr>
          <p:cNvPr id="12" name="Slide Number Placeholder 11"/>
          <p:cNvSpPr>
            <a:spLocks noGrp="1"/>
          </p:cNvSpPr>
          <p:nvPr>
            <p:ph type="sldNum" sz="quarter" idx="12"/>
          </p:nvPr>
        </p:nvSpPr>
        <p:spPr/>
        <p:txBody>
          <a:bodyPr/>
          <a:lstStyle/>
          <a:p>
            <a:fld id="{7DE2FE63-B55F-4941-9867-1513DCEA5D64}" type="slidenum">
              <a:rPr lang="en-US" smtClean="0"/>
              <a:t>4</a:t>
            </a:fld>
            <a:endParaRPr lang="en-US"/>
          </a:p>
        </p:txBody>
      </p:sp>
    </p:spTree>
    <p:extLst>
      <p:ext uri="{BB962C8B-B14F-4D97-AF65-F5344CB8AC3E}">
        <p14:creationId xmlns:p14="http://schemas.microsoft.com/office/powerpoint/2010/main" val="350876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sp>
        <p:nvSpPr>
          <p:cNvPr id="2" name="Rectangle 1"/>
          <p:cNvSpPr/>
          <p:nvPr/>
        </p:nvSpPr>
        <p:spPr>
          <a:xfrm>
            <a:off x="152400" y="180110"/>
            <a:ext cx="4288971" cy="7109639"/>
          </a:xfrm>
          <a:prstGeom prst="rect">
            <a:avLst/>
          </a:prstGeom>
        </p:spPr>
        <p:txBody>
          <a:bodyPr wrap="square">
            <a:spAutoFit/>
          </a:bodyPr>
          <a:lstStyle/>
          <a:p>
            <a:r>
              <a:rPr lang="en-US" dirty="0"/>
              <a:t>Organizational and administrative factors that determine how well the department is run can add stress. Common organizational stressors can include inadequate training, office politics, shift work  and assignments, heavy work loads, lengthy internal investigations, excessive disciplinary actions a lack of administrative support and leadership. High caseloads, paperwork and having too many competing deadlines can be stressful. Mandatory overtime, conflicts with your direct supervisor and not having to resources you need to get the job done can also make officers feel overwhelmed. Perceptions that the departments does not trust and support staff or managerial practices that appear mismanaged and grounded in poor decision making can add to job dissatisfaction. Finally, an employee that feels like they do not have input or any job autonomy can experience increased levels of stress.</a:t>
            </a:r>
          </a:p>
        </p:txBody>
      </p:sp>
      <p:pic>
        <p:nvPicPr>
          <p:cNvPr id="2050" name="Picture 2" descr="http://melva.sg/wp-content/uploads/2014/06/stressed-office-worker_6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81" y="7322722"/>
            <a:ext cx="4107207" cy="149228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7DE2FE63-B55F-4941-9867-1513DCEA5D64}" type="slidenum">
              <a:rPr lang="en-US" smtClean="0"/>
              <a:t>5</a:t>
            </a:fld>
            <a:endParaRPr lang="en-US"/>
          </a:p>
        </p:txBody>
      </p:sp>
    </p:spTree>
    <p:extLst>
      <p:ext uri="{BB962C8B-B14F-4D97-AF65-F5344CB8AC3E}">
        <p14:creationId xmlns:p14="http://schemas.microsoft.com/office/powerpoint/2010/main" val="367759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sp>
        <p:nvSpPr>
          <p:cNvPr id="2" name="Rectangle 1"/>
          <p:cNvSpPr/>
          <p:nvPr/>
        </p:nvSpPr>
        <p:spPr>
          <a:xfrm>
            <a:off x="121920" y="264068"/>
            <a:ext cx="4328160" cy="4185761"/>
          </a:xfrm>
          <a:prstGeom prst="rect">
            <a:avLst/>
          </a:prstGeom>
        </p:spPr>
        <p:txBody>
          <a:bodyPr wrap="square">
            <a:spAutoFit/>
          </a:bodyPr>
          <a:lstStyle/>
          <a:p>
            <a:r>
              <a:rPr lang="en-US" dirty="0"/>
              <a:t>These can be differences in fear on the job, level of aggression and how much rapport or charisma a single officer may have. Work-family conflicts which are defined as conflict that arises when the roles of work and family are mutually incompatible can be caused by features of the job including shift work, dual roles at work and at home, chronic fatigue, cynicism, pessimism, sarcasm and exposure to trauma and other behaviors. A final external stressor is how the public perceives the job and how this can be inappropriately influenced by the media.</a:t>
            </a:r>
          </a:p>
        </p:txBody>
      </p:sp>
      <p:pic>
        <p:nvPicPr>
          <p:cNvPr id="3076" name="Picture 4" descr="https://www.popularresistance.org/wp-content/uploads/2014/08/Cell-phone-videos-poli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67563"/>
            <a:ext cx="4045131" cy="22922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790" y="7132637"/>
            <a:ext cx="3786350" cy="954107"/>
          </a:xfrm>
          <a:prstGeom prst="rect">
            <a:avLst/>
          </a:prstGeom>
          <a:noFill/>
        </p:spPr>
        <p:txBody>
          <a:bodyPr wrap="square" rtlCol="0">
            <a:spAutoFit/>
          </a:bodyPr>
          <a:lstStyle/>
          <a:p>
            <a:r>
              <a:rPr lang="en-US" sz="2800" dirty="0" smtClean="0"/>
              <a:t>Who might be watching you in the community?</a:t>
            </a:r>
            <a:endParaRPr lang="en-US" sz="2800" dirty="0"/>
          </a:p>
        </p:txBody>
      </p:sp>
      <p:sp>
        <p:nvSpPr>
          <p:cNvPr id="9" name="Slide Number Placeholder 8"/>
          <p:cNvSpPr>
            <a:spLocks noGrp="1"/>
          </p:cNvSpPr>
          <p:nvPr>
            <p:ph type="sldNum" sz="quarter" idx="12"/>
          </p:nvPr>
        </p:nvSpPr>
        <p:spPr/>
        <p:txBody>
          <a:bodyPr/>
          <a:lstStyle/>
          <a:p>
            <a:fld id="{7DE2FE63-B55F-4941-9867-1513DCEA5D64}" type="slidenum">
              <a:rPr lang="en-US" smtClean="0"/>
              <a:t>6</a:t>
            </a:fld>
            <a:endParaRPr lang="en-US"/>
          </a:p>
        </p:txBody>
      </p:sp>
    </p:spTree>
    <p:extLst>
      <p:ext uri="{BB962C8B-B14F-4D97-AF65-F5344CB8AC3E}">
        <p14:creationId xmlns:p14="http://schemas.microsoft.com/office/powerpoint/2010/main" val="3063759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pic>
        <p:nvPicPr>
          <p:cNvPr id="8" name="Picture 2" descr="http://drjacksinger.com/wp-content/uploads/2011/06/stick_figure_world_shoulder_400_wht-300x30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0155"/>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5111" y="635726"/>
            <a:ext cx="2309689" cy="677108"/>
          </a:xfrm>
          <a:prstGeom prst="rect">
            <a:avLst/>
          </a:prstGeom>
          <a:noFill/>
        </p:spPr>
        <p:txBody>
          <a:bodyPr wrap="square" rtlCol="0">
            <a:spAutoFit/>
          </a:bodyPr>
          <a:lstStyle/>
          <a:p>
            <a:pPr algn="ctr"/>
            <a:r>
              <a:rPr lang="en-US" dirty="0" smtClean="0"/>
              <a:t>Effects of the Four Categories:</a:t>
            </a:r>
            <a:endParaRPr lang="en-US" dirty="0"/>
          </a:p>
        </p:txBody>
      </p:sp>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69"/>
          <a:stretch/>
        </p:blipFill>
        <p:spPr bwMode="auto">
          <a:xfrm>
            <a:off x="91774" y="6146700"/>
            <a:ext cx="2169102" cy="285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67640" y="5303837"/>
            <a:ext cx="5834075" cy="3016210"/>
          </a:xfrm>
          <a:prstGeom prst="rect">
            <a:avLst/>
          </a:prstGeom>
        </p:spPr>
        <p:txBody>
          <a:bodyPr wrap="square">
            <a:spAutoFit/>
          </a:bodyPr>
          <a:lstStyle/>
          <a:p>
            <a:r>
              <a:rPr lang="en-US" dirty="0"/>
              <a:t>The “Six Stage Solution Model” is a reliable </a:t>
            </a:r>
            <a:endParaRPr lang="en-US" dirty="0" smtClean="0"/>
          </a:p>
          <a:p>
            <a:r>
              <a:rPr lang="en-US" dirty="0" smtClean="0"/>
              <a:t>way </a:t>
            </a:r>
            <a:r>
              <a:rPr lang="en-US" dirty="0"/>
              <a:t>for a workplace to </a:t>
            </a:r>
            <a:r>
              <a:rPr lang="en-US" dirty="0" smtClean="0"/>
              <a:t>structure their </a:t>
            </a:r>
          </a:p>
          <a:p>
            <a:r>
              <a:rPr lang="en-US" dirty="0" smtClean="0"/>
              <a:t>response </a:t>
            </a:r>
            <a:r>
              <a:rPr lang="en-US" dirty="0"/>
              <a:t>to employee stress. The model </a:t>
            </a:r>
            <a:endParaRPr lang="en-US" dirty="0" smtClean="0"/>
          </a:p>
          <a:p>
            <a:r>
              <a:rPr lang="en-US" dirty="0"/>
              <a:t> </a:t>
            </a:r>
            <a:r>
              <a:rPr lang="en-US" dirty="0" smtClean="0"/>
              <a:t>        can </a:t>
            </a:r>
            <a:r>
              <a:rPr lang="en-US" dirty="0"/>
              <a:t>help your department capitalize </a:t>
            </a:r>
            <a:endParaRPr lang="en-US" dirty="0" smtClean="0"/>
          </a:p>
          <a:p>
            <a:r>
              <a:rPr lang="en-US" dirty="0"/>
              <a:t> </a:t>
            </a:r>
            <a:r>
              <a:rPr lang="en-US" dirty="0" smtClean="0"/>
              <a:t>             on </a:t>
            </a:r>
            <a:r>
              <a:rPr lang="en-US" dirty="0"/>
              <a:t>existing capabilities in the realm </a:t>
            </a:r>
            <a:endParaRPr lang="en-US" dirty="0" smtClean="0"/>
          </a:p>
          <a:p>
            <a:r>
              <a:rPr lang="en-US" dirty="0"/>
              <a:t> </a:t>
            </a:r>
            <a:r>
              <a:rPr lang="en-US" dirty="0" smtClean="0"/>
              <a:t>               of </a:t>
            </a:r>
            <a:r>
              <a:rPr lang="en-US" dirty="0"/>
              <a:t>assessment on the front end, </a:t>
            </a:r>
            <a:endParaRPr lang="en-US" dirty="0" smtClean="0"/>
          </a:p>
          <a:p>
            <a:r>
              <a:rPr lang="en-US" dirty="0"/>
              <a:t> </a:t>
            </a:r>
            <a:r>
              <a:rPr lang="en-US" dirty="0" smtClean="0"/>
              <a:t>                    coupled </a:t>
            </a:r>
            <a:r>
              <a:rPr lang="en-US" dirty="0"/>
              <a:t>with a cyclical process </a:t>
            </a:r>
            <a:endParaRPr lang="en-US" dirty="0" smtClean="0"/>
          </a:p>
          <a:p>
            <a:r>
              <a:rPr lang="en-US" dirty="0"/>
              <a:t> </a:t>
            </a:r>
            <a:r>
              <a:rPr lang="en-US" dirty="0" smtClean="0"/>
              <a:t>                      of </a:t>
            </a:r>
            <a:r>
              <a:rPr lang="en-US" dirty="0"/>
              <a:t>systematic trial and error </a:t>
            </a:r>
            <a:endParaRPr lang="en-US" dirty="0" smtClean="0"/>
          </a:p>
          <a:p>
            <a:r>
              <a:rPr lang="en-US" dirty="0"/>
              <a:t> </a:t>
            </a:r>
            <a:r>
              <a:rPr lang="en-US" dirty="0" smtClean="0"/>
              <a:t>                          on </a:t>
            </a:r>
            <a:r>
              <a:rPr lang="en-US" dirty="0"/>
              <a:t>the back end, reflects a </a:t>
            </a:r>
            <a:endParaRPr lang="en-US" dirty="0" smtClean="0"/>
          </a:p>
          <a:p>
            <a:r>
              <a:rPr lang="en-US" dirty="0"/>
              <a:t> </a:t>
            </a:r>
            <a:r>
              <a:rPr lang="en-US" dirty="0" smtClean="0"/>
              <a:t>                               prudent </a:t>
            </a:r>
            <a:r>
              <a:rPr lang="en-US" dirty="0"/>
              <a:t>strategy. </a:t>
            </a:r>
            <a:endParaRPr lang="en-US" dirty="0"/>
          </a:p>
        </p:txBody>
      </p:sp>
      <p:sp>
        <p:nvSpPr>
          <p:cNvPr id="12" name="Slide Number Placeholder 11"/>
          <p:cNvSpPr>
            <a:spLocks noGrp="1"/>
          </p:cNvSpPr>
          <p:nvPr>
            <p:ph type="sldNum" sz="quarter" idx="12"/>
          </p:nvPr>
        </p:nvSpPr>
        <p:spPr/>
        <p:txBody>
          <a:bodyPr/>
          <a:lstStyle/>
          <a:p>
            <a:fld id="{7DE2FE63-B55F-4941-9867-1513DCEA5D64}" type="slidenum">
              <a:rPr lang="en-US" smtClean="0"/>
              <a:t>7</a:t>
            </a:fld>
            <a:endParaRPr lang="en-US"/>
          </a:p>
        </p:txBody>
      </p:sp>
    </p:spTree>
    <p:extLst>
      <p:ext uri="{BB962C8B-B14F-4D97-AF65-F5344CB8AC3E}">
        <p14:creationId xmlns:p14="http://schemas.microsoft.com/office/powerpoint/2010/main" val="182867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pic>
        <p:nvPicPr>
          <p:cNvPr id="4101" name="Picture 5" descr="http://sabjiwalabazar.com/wp-content/uploads/2015/07/fr0001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297" y="439011"/>
            <a:ext cx="1446733" cy="1389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1514" y="795456"/>
            <a:ext cx="2743199" cy="677108"/>
          </a:xfrm>
          <a:prstGeom prst="rect">
            <a:avLst/>
          </a:prstGeom>
          <a:noFill/>
        </p:spPr>
        <p:txBody>
          <a:bodyPr wrap="square" rtlCol="0">
            <a:spAutoFit/>
          </a:bodyPr>
          <a:lstStyle/>
          <a:p>
            <a:r>
              <a:rPr lang="en-US" dirty="0" smtClean="0"/>
              <a:t>What can you do to prevent stress?</a:t>
            </a:r>
            <a:endParaRPr lang="en-US" dirty="0"/>
          </a:p>
        </p:txBody>
      </p:sp>
      <p:sp>
        <p:nvSpPr>
          <p:cNvPr id="9" name="Slide Number Placeholder 8"/>
          <p:cNvSpPr>
            <a:spLocks noGrp="1"/>
          </p:cNvSpPr>
          <p:nvPr>
            <p:ph type="sldNum" sz="quarter" idx="12"/>
          </p:nvPr>
        </p:nvSpPr>
        <p:spPr/>
        <p:txBody>
          <a:bodyPr/>
          <a:lstStyle/>
          <a:p>
            <a:fld id="{7DE2FE63-B55F-4941-9867-1513DCEA5D64}" type="slidenum">
              <a:rPr lang="en-US" smtClean="0"/>
              <a:t>8</a:t>
            </a:fld>
            <a:endParaRPr lang="en-US"/>
          </a:p>
        </p:txBody>
      </p:sp>
    </p:spTree>
    <p:extLst>
      <p:ext uri="{BB962C8B-B14F-4D97-AF65-F5344CB8AC3E}">
        <p14:creationId xmlns:p14="http://schemas.microsoft.com/office/powerpoint/2010/main" val="265628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 y="9344931"/>
            <a:ext cx="48006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2069" y="9340894"/>
            <a:ext cx="3048000" cy="276999"/>
          </a:xfrm>
          <a:prstGeom prst="rect">
            <a:avLst/>
          </a:prstGeom>
          <a:noFill/>
        </p:spPr>
        <p:txBody>
          <a:bodyPr wrap="square" rtlCol="0">
            <a:spAutoFit/>
          </a:bodyPr>
          <a:lstStyle/>
          <a:p>
            <a:r>
              <a:rPr lang="en-US" sz="1200" i="1" dirty="0" smtClean="0"/>
              <a:t>www.tjjd.texas.gov</a:t>
            </a:r>
            <a:endParaRPr lang="en-US" sz="1200" i="1" dirty="0"/>
          </a:p>
        </p:txBody>
      </p:sp>
      <p:sp>
        <p:nvSpPr>
          <p:cNvPr id="5" name="TextBox 4"/>
          <p:cNvSpPr txBox="1"/>
          <p:nvPr/>
        </p:nvSpPr>
        <p:spPr>
          <a:xfrm>
            <a:off x="222069" y="9002340"/>
            <a:ext cx="2969595" cy="338554"/>
          </a:xfrm>
          <a:prstGeom prst="rect">
            <a:avLst/>
          </a:prstGeom>
          <a:noFill/>
        </p:spPr>
        <p:txBody>
          <a:bodyPr wrap="none" rtlCol="0">
            <a:spAutoFit/>
          </a:bodyPr>
          <a:lstStyle/>
          <a:p>
            <a:r>
              <a:rPr lang="en-US" sz="1600" dirty="0" smtClean="0"/>
              <a:t>Juvenile Justice Training Academy</a:t>
            </a:r>
            <a:endParaRPr lang="en-US" sz="1600" dirty="0"/>
          </a:p>
        </p:txBody>
      </p:sp>
      <p:sp>
        <p:nvSpPr>
          <p:cNvPr id="6" name="Rectangle 5"/>
          <p:cNvSpPr/>
          <p:nvPr/>
        </p:nvSpPr>
        <p:spPr>
          <a:xfrm>
            <a:off x="4495800" y="198437"/>
            <a:ext cx="2667000" cy="8973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07197" y="274637"/>
            <a:ext cx="844205" cy="384721"/>
          </a:xfrm>
          <a:prstGeom prst="rect">
            <a:avLst/>
          </a:prstGeom>
          <a:noFill/>
        </p:spPr>
        <p:txBody>
          <a:bodyPr wrap="none" rtlCol="0">
            <a:spAutoFit/>
          </a:bodyPr>
          <a:lstStyle/>
          <a:p>
            <a:r>
              <a:rPr lang="en-US" dirty="0" smtClean="0"/>
              <a:t>NOTES</a:t>
            </a:r>
            <a:endParaRPr lang="en-US" dirty="0"/>
          </a:p>
        </p:txBody>
      </p:sp>
      <p:pic>
        <p:nvPicPr>
          <p:cNvPr id="8" name="Picture 6" descr="http://theundercoverrecruiter.com/wp-content/uploads/2014/05/workingdead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577" y="198437"/>
            <a:ext cx="4132599" cy="2477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3402" y="2789237"/>
            <a:ext cx="4489269" cy="677108"/>
          </a:xfrm>
          <a:prstGeom prst="rect">
            <a:avLst/>
          </a:prstGeom>
          <a:noFill/>
        </p:spPr>
        <p:txBody>
          <a:bodyPr wrap="square" rtlCol="0">
            <a:spAutoFit/>
          </a:bodyPr>
          <a:lstStyle/>
          <a:p>
            <a:r>
              <a:rPr lang="en-US" dirty="0" smtClean="0"/>
              <a:t>Responding to active stress. </a:t>
            </a:r>
          </a:p>
          <a:p>
            <a:r>
              <a:rPr lang="en-US" dirty="0" smtClean="0"/>
              <a:t>When prevention is not working.</a:t>
            </a:r>
            <a:endParaRPr lang="en-US" dirty="0"/>
          </a:p>
        </p:txBody>
      </p:sp>
      <p:sp>
        <p:nvSpPr>
          <p:cNvPr id="9" name="Slide Number Placeholder 8"/>
          <p:cNvSpPr>
            <a:spLocks noGrp="1"/>
          </p:cNvSpPr>
          <p:nvPr>
            <p:ph type="sldNum" sz="quarter" idx="12"/>
          </p:nvPr>
        </p:nvSpPr>
        <p:spPr/>
        <p:txBody>
          <a:bodyPr/>
          <a:lstStyle/>
          <a:p>
            <a:fld id="{7DE2FE63-B55F-4941-9867-1513DCEA5D64}" type="slidenum">
              <a:rPr lang="en-US" smtClean="0"/>
              <a:t>9</a:t>
            </a:fld>
            <a:endParaRPr lang="en-US"/>
          </a:p>
        </p:txBody>
      </p:sp>
    </p:spTree>
    <p:extLst>
      <p:ext uri="{BB962C8B-B14F-4D97-AF65-F5344CB8AC3E}">
        <p14:creationId xmlns:p14="http://schemas.microsoft.com/office/powerpoint/2010/main" val="2940292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730</Words>
  <Application>Microsoft Office PowerPoint</Application>
  <PresentationFormat>Custom</PresentationFormat>
  <Paragraphs>87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Youth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Kinsey</dc:creator>
  <cp:lastModifiedBy>John Kinsey</cp:lastModifiedBy>
  <cp:revision>15</cp:revision>
  <cp:lastPrinted>2015-10-26T19:22:05Z</cp:lastPrinted>
  <dcterms:created xsi:type="dcterms:W3CDTF">2015-10-26T13:31:02Z</dcterms:created>
  <dcterms:modified xsi:type="dcterms:W3CDTF">2015-10-26T19:26:08Z</dcterms:modified>
</cp:coreProperties>
</file>