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5" r:id="rId19"/>
  </p:sldIdLst>
  <p:sldSz cx="6858000" cy="9144000" type="screen4x3"/>
  <p:notesSz cx="6950075" cy="9236075"/>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3114"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7486532-DA2D-42B8-AF00-F91C1DD840AA}" type="datetimeFigureOut">
              <a:rPr lang="en-US" smtClean="0"/>
              <a:t>6/25/2015</a:t>
            </a:fld>
            <a:endParaRPr lang="en-US"/>
          </a:p>
        </p:txBody>
      </p:sp>
      <p:sp>
        <p:nvSpPr>
          <p:cNvPr id="4" name="Slide Image Placeholder 3"/>
          <p:cNvSpPr>
            <a:spLocks noGrp="1" noRot="1" noChangeAspect="1"/>
          </p:cNvSpPr>
          <p:nvPr>
            <p:ph type="sldImg" idx="2"/>
          </p:nvPr>
        </p:nvSpPr>
        <p:spPr>
          <a:xfrm>
            <a:off x="2176463" y="692150"/>
            <a:ext cx="259715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BF13C53D-742B-4207-976B-43E6297AB80A}" type="slidenum">
              <a:rPr lang="en-US" smtClean="0"/>
              <a:t>‹#›</a:t>
            </a:fld>
            <a:endParaRPr lang="en-US"/>
          </a:p>
        </p:txBody>
      </p:sp>
    </p:spTree>
    <p:extLst>
      <p:ext uri="{BB962C8B-B14F-4D97-AF65-F5344CB8AC3E}">
        <p14:creationId xmlns:p14="http://schemas.microsoft.com/office/powerpoint/2010/main" val="1704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789F83-EAE3-49D7-B518-5CEF99CF157C}" type="datetime1">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316BE-0B17-4758-92B4-C8D5A1A0F3AB}" type="slidenum">
              <a:rPr lang="en-US" smtClean="0"/>
              <a:t>‹#›</a:t>
            </a:fld>
            <a:endParaRPr lang="en-US"/>
          </a:p>
        </p:txBody>
      </p:sp>
    </p:spTree>
    <p:extLst>
      <p:ext uri="{BB962C8B-B14F-4D97-AF65-F5344CB8AC3E}">
        <p14:creationId xmlns:p14="http://schemas.microsoft.com/office/powerpoint/2010/main" val="334329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11270-DF6E-4749-84BC-734ABC729CA2}" type="datetime1">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316BE-0B17-4758-92B4-C8D5A1A0F3AB}" type="slidenum">
              <a:rPr lang="en-US" smtClean="0"/>
              <a:t>‹#›</a:t>
            </a:fld>
            <a:endParaRPr lang="en-US"/>
          </a:p>
        </p:txBody>
      </p:sp>
    </p:spTree>
    <p:extLst>
      <p:ext uri="{BB962C8B-B14F-4D97-AF65-F5344CB8AC3E}">
        <p14:creationId xmlns:p14="http://schemas.microsoft.com/office/powerpoint/2010/main" val="455694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A111E-7091-476E-9DAD-FF288B554531}" type="datetime1">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316BE-0B17-4758-92B4-C8D5A1A0F3AB}" type="slidenum">
              <a:rPr lang="en-US" smtClean="0"/>
              <a:t>‹#›</a:t>
            </a:fld>
            <a:endParaRPr lang="en-US"/>
          </a:p>
        </p:txBody>
      </p:sp>
    </p:spTree>
    <p:extLst>
      <p:ext uri="{BB962C8B-B14F-4D97-AF65-F5344CB8AC3E}">
        <p14:creationId xmlns:p14="http://schemas.microsoft.com/office/powerpoint/2010/main" val="325347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59061-7355-43AE-8579-EC5DFCA33657}" type="datetime1">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316BE-0B17-4758-92B4-C8D5A1A0F3AB}" type="slidenum">
              <a:rPr lang="en-US" smtClean="0"/>
              <a:t>‹#›</a:t>
            </a:fld>
            <a:endParaRPr lang="en-US"/>
          </a:p>
        </p:txBody>
      </p:sp>
    </p:spTree>
    <p:extLst>
      <p:ext uri="{BB962C8B-B14F-4D97-AF65-F5344CB8AC3E}">
        <p14:creationId xmlns:p14="http://schemas.microsoft.com/office/powerpoint/2010/main" val="366342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023EC-359B-4988-AAD4-CA412C7C0AD7}" type="datetime1">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316BE-0B17-4758-92B4-C8D5A1A0F3AB}" type="slidenum">
              <a:rPr lang="en-US" smtClean="0"/>
              <a:t>‹#›</a:t>
            </a:fld>
            <a:endParaRPr lang="en-US"/>
          </a:p>
        </p:txBody>
      </p:sp>
    </p:spTree>
    <p:extLst>
      <p:ext uri="{BB962C8B-B14F-4D97-AF65-F5344CB8AC3E}">
        <p14:creationId xmlns:p14="http://schemas.microsoft.com/office/powerpoint/2010/main" val="68064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1E2EA-57D0-466A-9E17-D4CD30AC9262}" type="datetime1">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316BE-0B17-4758-92B4-C8D5A1A0F3AB}" type="slidenum">
              <a:rPr lang="en-US" smtClean="0"/>
              <a:t>‹#›</a:t>
            </a:fld>
            <a:endParaRPr lang="en-US"/>
          </a:p>
        </p:txBody>
      </p:sp>
    </p:spTree>
    <p:extLst>
      <p:ext uri="{BB962C8B-B14F-4D97-AF65-F5344CB8AC3E}">
        <p14:creationId xmlns:p14="http://schemas.microsoft.com/office/powerpoint/2010/main" val="97600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A98D0D-F45F-4123-BF42-C9E5C2E1B121}" type="datetime1">
              <a:rPr lang="en-US" smtClean="0"/>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316BE-0B17-4758-92B4-C8D5A1A0F3AB}" type="slidenum">
              <a:rPr lang="en-US" smtClean="0"/>
              <a:t>‹#›</a:t>
            </a:fld>
            <a:endParaRPr lang="en-US"/>
          </a:p>
        </p:txBody>
      </p:sp>
    </p:spTree>
    <p:extLst>
      <p:ext uri="{BB962C8B-B14F-4D97-AF65-F5344CB8AC3E}">
        <p14:creationId xmlns:p14="http://schemas.microsoft.com/office/powerpoint/2010/main" val="101955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071F4D-BAD6-4870-BC01-7E38329D42F1}" type="datetime1">
              <a:rPr lang="en-US" smtClean="0"/>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316BE-0B17-4758-92B4-C8D5A1A0F3AB}" type="slidenum">
              <a:rPr lang="en-US" smtClean="0"/>
              <a:t>‹#›</a:t>
            </a:fld>
            <a:endParaRPr lang="en-US"/>
          </a:p>
        </p:txBody>
      </p:sp>
    </p:spTree>
    <p:extLst>
      <p:ext uri="{BB962C8B-B14F-4D97-AF65-F5344CB8AC3E}">
        <p14:creationId xmlns:p14="http://schemas.microsoft.com/office/powerpoint/2010/main" val="2404084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A5B60-09C4-4B0D-8B9F-25ADC2384B4E}" type="datetime1">
              <a:rPr lang="en-US" smtClean="0"/>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316BE-0B17-4758-92B4-C8D5A1A0F3AB}" type="slidenum">
              <a:rPr lang="en-US" smtClean="0"/>
              <a:t>‹#›</a:t>
            </a:fld>
            <a:endParaRPr lang="en-US"/>
          </a:p>
        </p:txBody>
      </p:sp>
    </p:spTree>
    <p:extLst>
      <p:ext uri="{BB962C8B-B14F-4D97-AF65-F5344CB8AC3E}">
        <p14:creationId xmlns:p14="http://schemas.microsoft.com/office/powerpoint/2010/main" val="235777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0D019-40D4-4540-9125-E89834AF61B3}" type="datetime1">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316BE-0B17-4758-92B4-C8D5A1A0F3AB}" type="slidenum">
              <a:rPr lang="en-US" smtClean="0"/>
              <a:t>‹#›</a:t>
            </a:fld>
            <a:endParaRPr lang="en-US"/>
          </a:p>
        </p:txBody>
      </p:sp>
    </p:spTree>
    <p:extLst>
      <p:ext uri="{BB962C8B-B14F-4D97-AF65-F5344CB8AC3E}">
        <p14:creationId xmlns:p14="http://schemas.microsoft.com/office/powerpoint/2010/main" val="21056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945447-04D1-4EDF-999F-EFF6F83ED7E7}" type="datetime1">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316BE-0B17-4758-92B4-C8D5A1A0F3AB}" type="slidenum">
              <a:rPr lang="en-US" smtClean="0"/>
              <a:t>‹#›</a:t>
            </a:fld>
            <a:endParaRPr lang="en-US"/>
          </a:p>
        </p:txBody>
      </p:sp>
    </p:spTree>
    <p:extLst>
      <p:ext uri="{BB962C8B-B14F-4D97-AF65-F5344CB8AC3E}">
        <p14:creationId xmlns:p14="http://schemas.microsoft.com/office/powerpoint/2010/main" val="55625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4954627-28CF-4E88-8DA7-C76D58807901}" type="datetime1">
              <a:rPr lang="en-US" smtClean="0"/>
              <a:t>6/25/2015</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50316BE-0B17-4758-92B4-C8D5A1A0F3AB}" type="slidenum">
              <a:rPr lang="en-US" smtClean="0"/>
              <a:t>‹#›</a:t>
            </a:fld>
            <a:endParaRPr lang="en-US"/>
          </a:p>
        </p:txBody>
      </p:sp>
    </p:spTree>
    <p:extLst>
      <p:ext uri="{BB962C8B-B14F-4D97-AF65-F5344CB8AC3E}">
        <p14:creationId xmlns:p14="http://schemas.microsoft.com/office/powerpoint/2010/main" val="630682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frm=1&amp;source=images&amp;cd=&amp;cad=rja&amp;uact=8&amp;ved=0CAcQjRw&amp;url=http://www.opensocietyfoundations.org/moving-walls/8/no-place-children-voices-juvenile-detention&amp;ei=sQZNVei7CYu9sAWQnYDgDw&amp;bvm=bv.92765956,d.b2w&amp;psig=AFQjCNGGmE6UQ7VMFllOPViXsPXMZTvlAw&amp;ust=1431197681563353"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6858000" cy="9144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59522" y="0"/>
            <a:ext cx="5120619" cy="9144002"/>
          </a:xfrm>
          <a:prstGeom prst="rect">
            <a:avLst/>
          </a:prstGeom>
          <a:solidFill>
            <a:schemeClr val="accent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050316BE-0B17-4758-92B4-C8D5A1A0F3AB}" type="slidenum">
              <a:rPr lang="en-US" smtClean="0"/>
              <a:t>1</a:t>
            </a:fld>
            <a:endParaRPr lang="en-US"/>
          </a:p>
        </p:txBody>
      </p:sp>
      <p:pic>
        <p:nvPicPr>
          <p:cNvPr id="2050" name="Picture 2" descr="http://www.opensocietyfoundations.org/sites/default/files/styles/mw_collection_910/public/photos/20031016-liss-mw08-013-910_2.jpg?itok=tmr5bCxC">
            <a:hlinkClick r:id="rId2"/>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406287"/>
            <a:ext cx="6858000" cy="45782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24887" y="8383236"/>
            <a:ext cx="5868541" cy="738664"/>
          </a:xfrm>
          <a:prstGeom prst="rect">
            <a:avLst/>
          </a:prstGeom>
        </p:spPr>
        <p:txBody>
          <a:bodyPr wrap="square">
            <a:spAutoFit/>
          </a:bodyPr>
          <a:lstStyle/>
          <a:p>
            <a:r>
              <a:rPr lang="fr-FR" sz="1400" dirty="0" smtClean="0"/>
              <a:t>11209 </a:t>
            </a:r>
            <a:r>
              <a:rPr lang="fr-FR" sz="1400" dirty="0"/>
              <a:t>Metric Boulevard, Austin, TX </a:t>
            </a:r>
            <a:r>
              <a:rPr lang="fr-FR" sz="1400" dirty="0" smtClean="0"/>
              <a:t>78758	               </a:t>
            </a:r>
          </a:p>
          <a:p>
            <a:r>
              <a:rPr lang="fr-FR" sz="1400" dirty="0" smtClean="0"/>
              <a:t> </a:t>
            </a:r>
            <a:r>
              <a:rPr lang="fr-FR" sz="1400" i="1" dirty="0" smtClean="0"/>
              <a:t>www.tjjd.texas.gov</a:t>
            </a:r>
            <a:r>
              <a:rPr lang="fr-FR" sz="1400" dirty="0" smtClean="0"/>
              <a:t> </a:t>
            </a:r>
            <a:endParaRPr lang="fr-FR" sz="1400" dirty="0"/>
          </a:p>
          <a:p>
            <a:pPr lvl="0"/>
            <a:endParaRPr lang="en-US" sz="1400" dirty="0">
              <a:latin typeface="Tahoma" pitchFamily="34" charset="0"/>
              <a:cs typeface="Tahoma" pitchFamily="34" charset="0"/>
            </a:endParaRPr>
          </a:p>
        </p:txBody>
      </p:sp>
      <p:sp>
        <p:nvSpPr>
          <p:cNvPr id="4" name="Rectangle 3"/>
          <p:cNvSpPr/>
          <p:nvPr/>
        </p:nvSpPr>
        <p:spPr>
          <a:xfrm>
            <a:off x="-22654" y="1397725"/>
            <a:ext cx="3985344" cy="1015663"/>
          </a:xfrm>
          <a:prstGeom prst="rect">
            <a:avLst/>
          </a:prstGeom>
        </p:spPr>
        <p:txBody>
          <a:bodyPr wrap="square">
            <a:spAutoFit/>
          </a:bodyPr>
          <a:lstStyle/>
          <a:p>
            <a:r>
              <a:rPr lang="en-US" sz="3600" dirty="0">
                <a:latin typeface="Impact" panose="020B0806030902050204" pitchFamily="34" charset="0"/>
                <a:cs typeface="Tahoma" pitchFamily="34" charset="0"/>
              </a:rPr>
              <a:t>Rapport:</a:t>
            </a:r>
            <a:r>
              <a:rPr lang="en-US" sz="2400" dirty="0">
                <a:latin typeface="Tahoma" pitchFamily="34" charset="0"/>
                <a:cs typeface="Tahoma" pitchFamily="34" charset="0"/>
              </a:rPr>
              <a:t> Making the Supervision </a:t>
            </a:r>
            <a:r>
              <a:rPr lang="en-US" sz="2400" dirty="0" smtClean="0">
                <a:latin typeface="Tahoma" pitchFamily="34" charset="0"/>
                <a:cs typeface="Tahoma" pitchFamily="34" charset="0"/>
              </a:rPr>
              <a:t>Connection</a:t>
            </a:r>
            <a:endParaRPr lang="en-US" sz="2400" dirty="0">
              <a:latin typeface="Tahoma" pitchFamily="34" charset="0"/>
              <a:cs typeface="Tahoma" pitchFamily="34" charset="0"/>
            </a:endParaRPr>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3324887" y="7696200"/>
            <a:ext cx="3165231" cy="608965"/>
          </a:xfrm>
          <a:prstGeom prst="rect">
            <a:avLst/>
          </a:prstGeom>
        </p:spPr>
      </p:pic>
      <p:sp>
        <p:nvSpPr>
          <p:cNvPr id="2" name="Rectangle 1"/>
          <p:cNvSpPr/>
          <p:nvPr/>
        </p:nvSpPr>
        <p:spPr>
          <a:xfrm>
            <a:off x="1898840" y="5410200"/>
            <a:ext cx="224742" cy="307777"/>
          </a:xfrm>
          <a:prstGeom prst="rect">
            <a:avLst/>
          </a:prstGeom>
        </p:spPr>
        <p:txBody>
          <a:bodyPr wrap="none">
            <a:spAutoFit/>
          </a:bodyPr>
          <a:lstStyle/>
          <a:p>
            <a:r>
              <a:rPr lang="fr-FR" sz="1400" dirty="0" smtClean="0">
                <a:solidFill>
                  <a:prstClr val="black"/>
                </a:solidFill>
              </a:rPr>
              <a:t> </a:t>
            </a:r>
            <a:endParaRPr lang="en-US" dirty="0"/>
          </a:p>
        </p:txBody>
      </p:sp>
      <p:sp>
        <p:nvSpPr>
          <p:cNvPr id="5" name="TextBox 4"/>
          <p:cNvSpPr txBox="1"/>
          <p:nvPr/>
        </p:nvSpPr>
        <p:spPr>
          <a:xfrm>
            <a:off x="1459522" y="5410200"/>
            <a:ext cx="5355890" cy="369332"/>
          </a:xfrm>
          <a:prstGeom prst="rect">
            <a:avLst/>
          </a:prstGeom>
          <a:noFill/>
        </p:spPr>
        <p:txBody>
          <a:bodyPr wrap="none" rtlCol="0">
            <a:spAutoFit/>
          </a:bodyPr>
          <a:lstStyle/>
          <a:p>
            <a:r>
              <a:rPr lang="en-US" dirty="0" smtClean="0"/>
              <a:t>A presentation by the Juvenile Justice Training Academy</a:t>
            </a:r>
            <a:endParaRPr lang="en-US" dirty="0"/>
          </a:p>
        </p:txBody>
      </p:sp>
    </p:spTree>
    <p:extLst>
      <p:ext uri="{BB962C8B-B14F-4D97-AF65-F5344CB8AC3E}">
        <p14:creationId xmlns:p14="http://schemas.microsoft.com/office/powerpoint/2010/main" val="3158801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81000"/>
            <a:ext cx="3048000" cy="800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10</a:t>
            </a:fld>
            <a:endParaRPr lang="en-US"/>
          </a:p>
        </p:txBody>
      </p:sp>
      <p:sp>
        <p:nvSpPr>
          <p:cNvPr id="11" name="Rectangle 10"/>
          <p:cNvSpPr/>
          <p:nvPr/>
        </p:nvSpPr>
        <p:spPr>
          <a:xfrm>
            <a:off x="4722923" y="533400"/>
            <a:ext cx="764953"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Notes</a:t>
            </a:r>
          </a:p>
        </p:txBody>
      </p:sp>
      <p:pic>
        <p:nvPicPr>
          <p:cNvPr id="12" name="Picture 4" descr="http://i.cdn.turner.com/si/multimedia/photo_gallery/1101/joe-namath-rare-photos/images/joe-namath-015873006.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2862" y="687384"/>
            <a:ext cx="3163129" cy="3539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862" y="902732"/>
            <a:ext cx="3332560" cy="646331"/>
          </a:xfrm>
          <a:prstGeom prst="rect">
            <a:avLst/>
          </a:prstGeom>
          <a:noFill/>
        </p:spPr>
        <p:txBody>
          <a:bodyPr wrap="square" rtlCol="0">
            <a:spAutoFit/>
          </a:bodyPr>
          <a:lstStyle/>
          <a:p>
            <a:r>
              <a:rPr lang="en-US" dirty="0" smtClean="0">
                <a:latin typeface="Tahoma" pitchFamily="34" charset="0"/>
                <a:cs typeface="Tahoma" pitchFamily="34" charset="0"/>
              </a:rPr>
              <a:t>Important words from the old coach!</a:t>
            </a:r>
            <a:endParaRPr lang="en-US" dirty="0">
              <a:latin typeface="Tahoma" pitchFamily="34" charset="0"/>
              <a:cs typeface="Tahoma" pitchFamily="34" charset="0"/>
            </a:endParaRPr>
          </a:p>
        </p:txBody>
      </p:sp>
      <p:sp>
        <p:nvSpPr>
          <p:cNvPr id="3" name="Rectangle 2"/>
          <p:cNvSpPr/>
          <p:nvPr/>
        </p:nvSpPr>
        <p:spPr>
          <a:xfrm>
            <a:off x="219488" y="1905000"/>
            <a:ext cx="3169755" cy="738664"/>
          </a:xfrm>
          <a:prstGeom prst="rect">
            <a:avLst/>
          </a:prstGeom>
        </p:spPr>
        <p:txBody>
          <a:bodyPr wrap="square">
            <a:spAutoFit/>
          </a:bodyPr>
          <a:lstStyle/>
          <a:p>
            <a:r>
              <a:rPr lang="en-US" sz="1400" dirty="0" smtClean="0">
                <a:solidFill>
                  <a:prstClr val="black"/>
                </a:solidFill>
                <a:latin typeface="Tahoma" pitchFamily="34" charset="0"/>
                <a:cs typeface="Tahoma" pitchFamily="34" charset="0"/>
              </a:rPr>
              <a:t>Building </a:t>
            </a:r>
            <a:r>
              <a:rPr lang="en-US" sz="1400" dirty="0">
                <a:solidFill>
                  <a:prstClr val="black"/>
                </a:solidFill>
                <a:latin typeface="Tahoma" pitchFamily="34" charset="0"/>
                <a:cs typeface="Tahoma" pitchFamily="34" charset="0"/>
              </a:rPr>
              <a:t>trust is </a:t>
            </a:r>
            <a:r>
              <a:rPr lang="en-US" sz="1400" dirty="0" smtClean="0">
                <a:solidFill>
                  <a:prstClr val="black"/>
                </a:solidFill>
                <a:latin typeface="Tahoma" pitchFamily="34" charset="0"/>
                <a:cs typeface="Tahoma" pitchFamily="34" charset="0"/>
              </a:rPr>
              <a:t>the </a:t>
            </a:r>
            <a:r>
              <a:rPr lang="en-US" sz="1400" dirty="0">
                <a:solidFill>
                  <a:prstClr val="black"/>
                </a:solidFill>
                <a:latin typeface="Tahoma" pitchFamily="34" charset="0"/>
                <a:cs typeface="Tahoma" pitchFamily="34" charset="0"/>
              </a:rPr>
              <a:t>foundational piece to building positive working relationships. </a:t>
            </a:r>
            <a:endParaRPr lang="en-US" sz="1400" dirty="0">
              <a:latin typeface="Tahoma" pitchFamily="34" charset="0"/>
              <a:cs typeface="Tahoma" pitchFamily="34" charset="0"/>
            </a:endParaRPr>
          </a:p>
        </p:txBody>
      </p:sp>
      <p:pic>
        <p:nvPicPr>
          <p:cNvPr id="13" name="Picture 2" descr="http://adobeperson.com/wp-content/uploads/2009/09/websitetemplatestockphotomagichat15-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18" y="5442466"/>
            <a:ext cx="2847094" cy="2847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saraharonson.com/blog/wp-content/uploads/2011/07/magic-wa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101" y="5475596"/>
            <a:ext cx="1745467" cy="10181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1008" y="5442466"/>
            <a:ext cx="2146742" cy="369332"/>
          </a:xfrm>
          <a:prstGeom prst="rect">
            <a:avLst/>
          </a:prstGeom>
          <a:noFill/>
        </p:spPr>
        <p:txBody>
          <a:bodyPr wrap="none" rtlCol="0">
            <a:spAutoFit/>
          </a:bodyPr>
          <a:lstStyle/>
          <a:p>
            <a:r>
              <a:rPr lang="en-US" dirty="0" smtClean="0"/>
              <a:t>_________________</a:t>
            </a:r>
            <a:endParaRPr lang="en-US" dirty="0"/>
          </a:p>
        </p:txBody>
      </p:sp>
      <p:sp>
        <p:nvSpPr>
          <p:cNvPr id="6" name="TextBox 5"/>
          <p:cNvSpPr txBox="1"/>
          <p:nvPr/>
        </p:nvSpPr>
        <p:spPr>
          <a:xfrm>
            <a:off x="166524" y="4572000"/>
            <a:ext cx="2857064" cy="461665"/>
          </a:xfrm>
          <a:prstGeom prst="rect">
            <a:avLst/>
          </a:prstGeom>
          <a:noFill/>
        </p:spPr>
        <p:txBody>
          <a:bodyPr wrap="none" rtlCol="0">
            <a:spAutoFit/>
          </a:bodyPr>
          <a:lstStyle/>
          <a:p>
            <a:r>
              <a:rPr lang="en-US" sz="2400" dirty="0" smtClean="0">
                <a:latin typeface="Tahoma" pitchFamily="34" charset="0"/>
                <a:cs typeface="Tahoma" pitchFamily="34" charset="0"/>
              </a:rPr>
              <a:t>Building Confidence</a:t>
            </a:r>
            <a:endParaRPr lang="en-US" sz="2400" dirty="0">
              <a:latin typeface="Tahoma" pitchFamily="34" charset="0"/>
              <a:cs typeface="Tahoma" pitchFamily="34" charset="0"/>
            </a:endParaRPr>
          </a:p>
        </p:txBody>
      </p:sp>
    </p:spTree>
    <p:extLst>
      <p:ext uri="{BB962C8B-B14F-4D97-AF65-F5344CB8AC3E}">
        <p14:creationId xmlns:p14="http://schemas.microsoft.com/office/powerpoint/2010/main" val="1872334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0" y="381000"/>
            <a:ext cx="2438400" cy="800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11</a:t>
            </a:fld>
            <a:endParaRPr lang="en-US"/>
          </a:p>
        </p:txBody>
      </p:sp>
      <p:sp>
        <p:nvSpPr>
          <p:cNvPr id="11" name="Rectangle 10"/>
          <p:cNvSpPr/>
          <p:nvPr/>
        </p:nvSpPr>
        <p:spPr>
          <a:xfrm>
            <a:off x="5027723" y="549965"/>
            <a:ext cx="764953"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Notes</a:t>
            </a:r>
          </a:p>
        </p:txBody>
      </p:sp>
      <p:pic>
        <p:nvPicPr>
          <p:cNvPr id="12" name="Picture 11" descr="http://gfishoutofwater.files.wordpress.com/2010/01/roadbloc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952"/>
          <a:stretch/>
        </p:blipFill>
        <p:spPr bwMode="auto">
          <a:xfrm flipH="1">
            <a:off x="1752600" y="340998"/>
            <a:ext cx="1678540" cy="10956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1500" y="381000"/>
            <a:ext cx="3429000" cy="1015663"/>
          </a:xfrm>
          <a:prstGeom prst="rect">
            <a:avLst/>
          </a:prstGeom>
        </p:spPr>
        <p:txBody>
          <a:bodyPr>
            <a:spAutoFit/>
          </a:bodyPr>
          <a:lstStyle/>
          <a:p>
            <a:pPr lvl="0" algn="ctr"/>
            <a:r>
              <a:rPr lang="en-US" sz="2000" dirty="0">
                <a:solidFill>
                  <a:prstClr val="black"/>
                </a:solidFill>
                <a:latin typeface="Tahoma" pitchFamily="34" charset="0"/>
                <a:cs typeface="Tahoma" pitchFamily="34" charset="0"/>
              </a:rPr>
              <a:t>Roadblocks </a:t>
            </a:r>
          </a:p>
          <a:p>
            <a:pPr lvl="0" algn="ctr"/>
            <a:r>
              <a:rPr lang="en-US" sz="2000" dirty="0">
                <a:solidFill>
                  <a:prstClr val="black"/>
                </a:solidFill>
                <a:latin typeface="Tahoma" pitchFamily="34" charset="0"/>
                <a:cs typeface="Tahoma" pitchFamily="34" charset="0"/>
              </a:rPr>
              <a:t>to </a:t>
            </a:r>
          </a:p>
          <a:p>
            <a:pPr lvl="0" algn="ctr"/>
            <a:r>
              <a:rPr lang="en-US" sz="2000" dirty="0">
                <a:solidFill>
                  <a:prstClr val="black"/>
                </a:solidFill>
                <a:latin typeface="Tahoma" pitchFamily="34" charset="0"/>
                <a:cs typeface="Tahoma" pitchFamily="34" charset="0"/>
              </a:rPr>
              <a:t>Charisma</a:t>
            </a:r>
          </a:p>
        </p:txBody>
      </p:sp>
      <p:sp>
        <p:nvSpPr>
          <p:cNvPr id="3" name="TextBox 2"/>
          <p:cNvSpPr txBox="1"/>
          <p:nvPr/>
        </p:nvSpPr>
        <p:spPr>
          <a:xfrm>
            <a:off x="189671" y="1598819"/>
            <a:ext cx="3848929" cy="6309420"/>
          </a:xfrm>
          <a:prstGeom prst="rect">
            <a:avLst/>
          </a:prstGeom>
          <a:noFill/>
        </p:spPr>
        <p:txBody>
          <a:bodyPr wrap="square" rtlCol="0">
            <a:spAutoFit/>
          </a:bodyPr>
          <a:lstStyle/>
          <a:p>
            <a:r>
              <a:rPr lang="en-US" sz="1600" dirty="0" smtClean="0"/>
              <a:t>______________ : a tendency to look down on other people, feeling a sense of superiority.</a:t>
            </a:r>
          </a:p>
          <a:p>
            <a:endParaRPr lang="en-US" sz="1600" dirty="0"/>
          </a:p>
          <a:p>
            <a:r>
              <a:rPr lang="en-US" sz="1600" dirty="0" smtClean="0"/>
              <a:t>______________ : not willing to take a risk. Preferring to remain comfortable and unexciting.</a:t>
            </a:r>
          </a:p>
          <a:p>
            <a:endParaRPr lang="en-US" sz="1600" dirty="0"/>
          </a:p>
          <a:p>
            <a:r>
              <a:rPr lang="en-US" sz="1600" dirty="0" smtClean="0"/>
              <a:t>______________ : immature and undependable quality, fickle and sullen.</a:t>
            </a:r>
          </a:p>
          <a:p>
            <a:endParaRPr lang="en-US" sz="1600" dirty="0"/>
          </a:p>
          <a:p>
            <a:r>
              <a:rPr lang="en-US" sz="1600" dirty="0" smtClean="0"/>
              <a:t>______________ : obsessive need to perform flawlessly. Stifles creativity and turns people away.</a:t>
            </a:r>
          </a:p>
          <a:p>
            <a:r>
              <a:rPr lang="en-US" sz="1600" dirty="0"/>
              <a:t>	</a:t>
            </a:r>
            <a:r>
              <a:rPr lang="en-US" sz="1600" dirty="0" smtClean="0"/>
              <a:t>	</a:t>
            </a:r>
            <a:endParaRPr lang="en-US" sz="1600" dirty="0"/>
          </a:p>
          <a:p>
            <a:r>
              <a:rPr lang="en-US" sz="1600" dirty="0" smtClean="0"/>
              <a:t>______________ : constant need for self reflection and not aware of other’s needs.</a:t>
            </a:r>
          </a:p>
          <a:p>
            <a:endParaRPr lang="en-US" sz="1600" dirty="0"/>
          </a:p>
          <a:p>
            <a:r>
              <a:rPr lang="en-US" sz="1600" dirty="0" smtClean="0"/>
              <a:t>______________ : the opposite of charisma, depressing to be around and saying no to life in general. There is no way to be a charismatic leader when no one wants to be around you.</a:t>
            </a:r>
          </a:p>
          <a:p>
            <a:endParaRPr lang="en-US" dirty="0"/>
          </a:p>
          <a:p>
            <a:endParaRPr lang="en-US" dirty="0"/>
          </a:p>
        </p:txBody>
      </p:sp>
    </p:spTree>
    <p:extLst>
      <p:ext uri="{BB962C8B-B14F-4D97-AF65-F5344CB8AC3E}">
        <p14:creationId xmlns:p14="http://schemas.microsoft.com/office/powerpoint/2010/main" val="4276141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81000"/>
            <a:ext cx="3048000" cy="464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12</a:t>
            </a:fld>
            <a:endParaRPr lang="en-US"/>
          </a:p>
        </p:txBody>
      </p:sp>
      <p:sp>
        <p:nvSpPr>
          <p:cNvPr id="11" name="Rectangle 10"/>
          <p:cNvSpPr/>
          <p:nvPr/>
        </p:nvSpPr>
        <p:spPr>
          <a:xfrm>
            <a:off x="4722923" y="533400"/>
            <a:ext cx="764953"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Notes</a:t>
            </a:r>
          </a:p>
        </p:txBody>
      </p:sp>
      <p:sp>
        <p:nvSpPr>
          <p:cNvPr id="2" name="TextBox 1"/>
          <p:cNvSpPr txBox="1"/>
          <p:nvPr/>
        </p:nvSpPr>
        <p:spPr>
          <a:xfrm>
            <a:off x="304800" y="573161"/>
            <a:ext cx="3124200" cy="4431983"/>
          </a:xfrm>
          <a:prstGeom prst="rect">
            <a:avLst/>
          </a:prstGeom>
          <a:noFill/>
        </p:spPr>
        <p:txBody>
          <a:bodyPr wrap="square" rtlCol="0">
            <a:spAutoFit/>
          </a:bodyPr>
          <a:lstStyle/>
          <a:p>
            <a:r>
              <a:rPr lang="en-US" sz="2400" dirty="0" smtClean="0">
                <a:latin typeface="Tahoma" pitchFamily="34" charset="0"/>
                <a:cs typeface="Tahoma" pitchFamily="34" charset="0"/>
              </a:rPr>
              <a:t>T</a:t>
            </a:r>
            <a:r>
              <a:rPr lang="en-US" dirty="0" smtClean="0">
                <a:latin typeface="Tahoma" pitchFamily="34" charset="0"/>
                <a:cs typeface="Tahoma" pitchFamily="34" charset="0"/>
              </a:rPr>
              <a:t> Tell them it takes </a:t>
            </a:r>
            <a:r>
              <a:rPr lang="en-US" i="1" dirty="0" smtClean="0">
                <a:latin typeface="Tahoma" pitchFamily="34" charset="0"/>
                <a:cs typeface="Tahoma" pitchFamily="34" charset="0"/>
              </a:rPr>
              <a:t>time</a:t>
            </a:r>
            <a:r>
              <a:rPr lang="en-US" dirty="0" smtClean="0">
                <a:latin typeface="Tahoma" pitchFamily="34" charset="0"/>
                <a:cs typeface="Tahoma" pitchFamily="34" charset="0"/>
              </a:rPr>
              <a:t>.</a:t>
            </a:r>
          </a:p>
          <a:p>
            <a:endParaRPr lang="en-US" dirty="0">
              <a:latin typeface="Tahoma" pitchFamily="34" charset="0"/>
              <a:cs typeface="Tahoma" pitchFamily="34" charset="0"/>
            </a:endParaRPr>
          </a:p>
          <a:p>
            <a:r>
              <a:rPr lang="en-US" sz="2400" dirty="0" smtClean="0">
                <a:latin typeface="Tahoma" pitchFamily="34" charset="0"/>
                <a:cs typeface="Tahoma" pitchFamily="34" charset="0"/>
              </a:rPr>
              <a:t>E</a:t>
            </a:r>
            <a:r>
              <a:rPr lang="en-US" dirty="0" smtClean="0">
                <a:latin typeface="Tahoma" pitchFamily="34" charset="0"/>
                <a:cs typeface="Tahoma" pitchFamily="34" charset="0"/>
              </a:rPr>
              <a:t> </a:t>
            </a:r>
            <a:r>
              <a:rPr lang="en-US" i="1" dirty="0" smtClean="0">
                <a:latin typeface="Tahoma" pitchFamily="34" charset="0"/>
                <a:cs typeface="Tahoma" pitchFamily="34" charset="0"/>
              </a:rPr>
              <a:t>Expose</a:t>
            </a:r>
            <a:r>
              <a:rPr lang="en-US" dirty="0" smtClean="0">
                <a:latin typeface="Tahoma" pitchFamily="34" charset="0"/>
                <a:cs typeface="Tahoma" pitchFamily="34" charset="0"/>
              </a:rPr>
              <a:t> yourself to their problems in order to relate to them.</a:t>
            </a:r>
          </a:p>
          <a:p>
            <a:endParaRPr lang="en-US" dirty="0">
              <a:latin typeface="Tahoma" pitchFamily="34" charset="0"/>
              <a:cs typeface="Tahoma" pitchFamily="34" charset="0"/>
            </a:endParaRPr>
          </a:p>
          <a:p>
            <a:r>
              <a:rPr lang="en-US" sz="2400" dirty="0" smtClean="0">
                <a:latin typeface="Tahoma" pitchFamily="34" charset="0"/>
                <a:cs typeface="Tahoma" pitchFamily="34" charset="0"/>
              </a:rPr>
              <a:t>A</a:t>
            </a:r>
            <a:r>
              <a:rPr lang="en-US" dirty="0" smtClean="0">
                <a:latin typeface="Tahoma" pitchFamily="34" charset="0"/>
                <a:cs typeface="Tahoma" pitchFamily="34" charset="0"/>
              </a:rPr>
              <a:t> </a:t>
            </a:r>
            <a:r>
              <a:rPr lang="en-US" i="1" dirty="0" smtClean="0">
                <a:latin typeface="Tahoma" pitchFamily="34" charset="0"/>
                <a:cs typeface="Tahoma" pitchFamily="34" charset="0"/>
              </a:rPr>
              <a:t>Assure</a:t>
            </a:r>
            <a:r>
              <a:rPr lang="en-US" dirty="0" smtClean="0">
                <a:latin typeface="Tahoma" pitchFamily="34" charset="0"/>
                <a:cs typeface="Tahoma" pitchFamily="34" charset="0"/>
              </a:rPr>
              <a:t> them of your confidence in them.</a:t>
            </a:r>
          </a:p>
          <a:p>
            <a:endParaRPr lang="en-US" dirty="0">
              <a:latin typeface="Tahoma" pitchFamily="34" charset="0"/>
              <a:cs typeface="Tahoma" pitchFamily="34" charset="0"/>
            </a:endParaRPr>
          </a:p>
          <a:p>
            <a:r>
              <a:rPr lang="en-US" sz="2400" dirty="0" smtClean="0">
                <a:latin typeface="Tahoma" pitchFamily="34" charset="0"/>
                <a:cs typeface="Tahoma" pitchFamily="34" charset="0"/>
              </a:rPr>
              <a:t>C</a:t>
            </a:r>
            <a:r>
              <a:rPr lang="en-US" dirty="0" smtClean="0">
                <a:latin typeface="Tahoma" pitchFamily="34" charset="0"/>
                <a:cs typeface="Tahoma" pitchFamily="34" charset="0"/>
              </a:rPr>
              <a:t> </a:t>
            </a:r>
            <a:r>
              <a:rPr lang="en-US" i="1" dirty="0" smtClean="0">
                <a:latin typeface="Tahoma" pitchFamily="34" charset="0"/>
                <a:cs typeface="Tahoma" pitchFamily="34" charset="0"/>
              </a:rPr>
              <a:t>Creatively</a:t>
            </a:r>
            <a:r>
              <a:rPr lang="en-US" dirty="0" smtClean="0">
                <a:latin typeface="Tahoma" pitchFamily="34" charset="0"/>
                <a:cs typeface="Tahoma" pitchFamily="34" charset="0"/>
              </a:rPr>
              <a:t> show them how to deal with their problems.</a:t>
            </a:r>
          </a:p>
          <a:p>
            <a:endParaRPr lang="en-US" dirty="0">
              <a:latin typeface="Tahoma" pitchFamily="34" charset="0"/>
              <a:cs typeface="Tahoma" pitchFamily="34" charset="0"/>
            </a:endParaRPr>
          </a:p>
          <a:p>
            <a:r>
              <a:rPr lang="en-US" sz="2400" dirty="0" smtClean="0">
                <a:latin typeface="Tahoma" pitchFamily="34" charset="0"/>
                <a:cs typeface="Tahoma" pitchFamily="34" charset="0"/>
              </a:rPr>
              <a:t>H</a:t>
            </a:r>
            <a:r>
              <a:rPr lang="en-US" dirty="0" smtClean="0">
                <a:latin typeface="Tahoma" pitchFamily="34" charset="0"/>
                <a:cs typeface="Tahoma" pitchFamily="34" charset="0"/>
              </a:rPr>
              <a:t> Offer </a:t>
            </a:r>
            <a:r>
              <a:rPr lang="en-US" i="1" dirty="0" smtClean="0">
                <a:latin typeface="Tahoma" pitchFamily="34" charset="0"/>
                <a:cs typeface="Tahoma" pitchFamily="34" charset="0"/>
              </a:rPr>
              <a:t>hope</a:t>
            </a:r>
            <a:r>
              <a:rPr lang="en-US" dirty="0" smtClean="0">
                <a:latin typeface="Tahoma" pitchFamily="34" charset="0"/>
                <a:cs typeface="Tahoma" pitchFamily="34" charset="0"/>
              </a:rPr>
              <a:t> to them through the process.</a:t>
            </a:r>
            <a:endParaRPr lang="en-US" dirty="0">
              <a:latin typeface="Tahoma" pitchFamily="34" charset="0"/>
              <a:cs typeface="Tahoma" pitchFamily="34" charset="0"/>
            </a:endParaRPr>
          </a:p>
        </p:txBody>
      </p:sp>
      <p:sp>
        <p:nvSpPr>
          <p:cNvPr id="12" name="Rectangle 11"/>
          <p:cNvSpPr/>
          <p:nvPr/>
        </p:nvSpPr>
        <p:spPr>
          <a:xfrm>
            <a:off x="189671" y="5400683"/>
            <a:ext cx="6363529" cy="2905012"/>
          </a:xfrm>
          <a:prstGeom prst="rect">
            <a:avLst/>
          </a:prstGeom>
          <a:solidFill>
            <a:schemeClr val="accent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5433634"/>
            <a:ext cx="6324600" cy="2893100"/>
          </a:xfrm>
          <a:prstGeom prst="rect">
            <a:avLst/>
          </a:prstGeom>
        </p:spPr>
        <p:txBody>
          <a:bodyPr wrap="square">
            <a:spAutoFit/>
          </a:bodyPr>
          <a:lstStyle/>
          <a:p>
            <a:pPr lvl="0"/>
            <a:r>
              <a:rPr lang="en-US" sz="1400" dirty="0">
                <a:solidFill>
                  <a:prstClr val="black"/>
                </a:solidFill>
                <a:latin typeface="Tahoma" pitchFamily="34" charset="0"/>
                <a:cs typeface="Tahoma" pitchFamily="34" charset="0"/>
              </a:rPr>
              <a:t>A man lived by the side of the road and sold hot dogs. He was hard of hearing so he had no radio. He had trouble with his eyes so he read no newspapers. But he sold really good hot dogs. So good in fact that he made enough money to send his son to college. He just stood there on the side of the road yelling “Buy a hot dog!” People loved his hot dogs. So much that he increased his bun and meat orders and bought a larger grill. His son came home from college and was surprised. Unfortunately his son returned as an educated pessimist and explained to his father how the economy was really </a:t>
            </a:r>
            <a:r>
              <a:rPr lang="en-US" sz="1400" dirty="0" smtClean="0">
                <a:solidFill>
                  <a:prstClr val="black"/>
                </a:solidFill>
                <a:latin typeface="Tahoma" pitchFamily="34" charset="0"/>
                <a:cs typeface="Tahoma" pitchFamily="34" charset="0"/>
              </a:rPr>
              <a:t>bad, things </a:t>
            </a:r>
            <a:r>
              <a:rPr lang="en-US" sz="1400" dirty="0">
                <a:solidFill>
                  <a:prstClr val="black"/>
                </a:solidFill>
                <a:latin typeface="Tahoma" pitchFamily="34" charset="0"/>
                <a:cs typeface="Tahoma" pitchFamily="34" charset="0"/>
              </a:rPr>
              <a:t>in Europe and the U.S. were slowing down and everyone was suffering from a recession. Hearing this his father cut back his orders, took down his sign and even stopped yelling out to the passersby. Overnight his sales went down. Within a week he hardly sold any hot dogs at all. The father told his son that he was right, “Things must be bad!”</a:t>
            </a:r>
          </a:p>
        </p:txBody>
      </p:sp>
      <p:sp>
        <p:nvSpPr>
          <p:cNvPr id="4" name="TextBox 3"/>
          <p:cNvSpPr txBox="1"/>
          <p:nvPr/>
        </p:nvSpPr>
        <p:spPr>
          <a:xfrm>
            <a:off x="522942" y="5052391"/>
            <a:ext cx="2687915" cy="369332"/>
          </a:xfrm>
          <a:prstGeom prst="rect">
            <a:avLst/>
          </a:prstGeom>
          <a:noFill/>
        </p:spPr>
        <p:txBody>
          <a:bodyPr wrap="none" rtlCol="0">
            <a:spAutoFit/>
          </a:bodyPr>
          <a:lstStyle/>
          <a:p>
            <a:r>
              <a:rPr lang="en-US" dirty="0" smtClean="0">
                <a:solidFill>
                  <a:srgbClr val="FF0000"/>
                </a:solidFill>
                <a:latin typeface="Tahoma" pitchFamily="34" charset="0"/>
                <a:cs typeface="Tahoma" pitchFamily="34" charset="0"/>
              </a:rPr>
              <a:t>Be a Confidence Builder!</a:t>
            </a:r>
            <a:endParaRPr lang="en-US" dirty="0">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val="2443950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81000"/>
            <a:ext cx="3048000" cy="800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13</a:t>
            </a:fld>
            <a:endParaRPr lang="en-US"/>
          </a:p>
        </p:txBody>
      </p:sp>
      <p:sp>
        <p:nvSpPr>
          <p:cNvPr id="11" name="Rectangle 10"/>
          <p:cNvSpPr/>
          <p:nvPr/>
        </p:nvSpPr>
        <p:spPr>
          <a:xfrm>
            <a:off x="4722923" y="533400"/>
            <a:ext cx="764953"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Notes</a:t>
            </a:r>
          </a:p>
        </p:txBody>
      </p:sp>
      <p:sp>
        <p:nvSpPr>
          <p:cNvPr id="4" name="TextBox 3"/>
          <p:cNvSpPr txBox="1"/>
          <p:nvPr/>
        </p:nvSpPr>
        <p:spPr>
          <a:xfrm>
            <a:off x="58107" y="2031905"/>
            <a:ext cx="184731" cy="369332"/>
          </a:xfrm>
          <a:prstGeom prst="rect">
            <a:avLst/>
          </a:prstGeom>
          <a:noFill/>
        </p:spPr>
        <p:txBody>
          <a:bodyPr wrap="none" rtlCol="0">
            <a:spAutoFit/>
          </a:bodyPr>
          <a:lstStyle/>
          <a:p>
            <a:endParaRPr lang="en-US" dirty="0"/>
          </a:p>
        </p:txBody>
      </p:sp>
      <p:pic>
        <p:nvPicPr>
          <p:cNvPr id="12" name="Picture 6" descr="http://yrnola.org/wp-content/uploads/2012/03/Uncle_Sam_pointing_fin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13" y="2611670"/>
            <a:ext cx="1608862" cy="21608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87052" y="2861101"/>
            <a:ext cx="1958214" cy="830997"/>
          </a:xfrm>
          <a:prstGeom prst="rect">
            <a:avLst/>
          </a:prstGeom>
          <a:noFill/>
        </p:spPr>
        <p:txBody>
          <a:bodyPr wrap="square" rtlCol="0">
            <a:spAutoFit/>
          </a:bodyPr>
          <a:lstStyle/>
          <a:p>
            <a:r>
              <a:rPr lang="en-US" sz="2400" dirty="0" smtClean="0">
                <a:latin typeface="Tahoma" pitchFamily="34" charset="0"/>
                <a:cs typeface="Tahoma" pitchFamily="34" charset="0"/>
              </a:rPr>
              <a:t>I need you to do…</a:t>
            </a:r>
            <a:endParaRPr lang="en-US" sz="2400" dirty="0">
              <a:latin typeface="Tahoma" pitchFamily="34" charset="0"/>
              <a:cs typeface="Tahoma" pitchFamily="34" charset="0"/>
            </a:endParaRPr>
          </a:p>
        </p:txBody>
      </p:sp>
      <p:sp>
        <p:nvSpPr>
          <p:cNvPr id="13" name="TextBox 12"/>
          <p:cNvSpPr txBox="1"/>
          <p:nvPr/>
        </p:nvSpPr>
        <p:spPr>
          <a:xfrm>
            <a:off x="815332" y="4953000"/>
            <a:ext cx="1959383" cy="1015663"/>
          </a:xfrm>
          <a:prstGeom prst="rect">
            <a:avLst/>
          </a:prstGeom>
          <a:noFill/>
        </p:spPr>
        <p:txBody>
          <a:bodyPr wrap="none" rtlCol="0">
            <a:spAutoFit/>
          </a:bodyPr>
          <a:lstStyle/>
          <a:p>
            <a:pPr algn="ctr"/>
            <a:r>
              <a:rPr lang="en-US" sz="2000" dirty="0" smtClean="0">
                <a:latin typeface="Tahoma" pitchFamily="34" charset="0"/>
                <a:cs typeface="Tahoma" pitchFamily="34" charset="0"/>
              </a:rPr>
              <a:t>Real Outcomes </a:t>
            </a:r>
          </a:p>
          <a:p>
            <a:pPr algn="ctr"/>
            <a:r>
              <a:rPr lang="en-US" sz="2000" dirty="0" smtClean="0">
                <a:latin typeface="Tahoma" pitchFamily="34" charset="0"/>
                <a:cs typeface="Tahoma" pitchFamily="34" charset="0"/>
              </a:rPr>
              <a:t>from </a:t>
            </a:r>
          </a:p>
          <a:p>
            <a:pPr algn="ctr"/>
            <a:r>
              <a:rPr lang="en-US" sz="2000" dirty="0" smtClean="0">
                <a:latin typeface="Tahoma" pitchFamily="34" charset="0"/>
                <a:cs typeface="Tahoma" pitchFamily="34" charset="0"/>
              </a:rPr>
              <a:t>Real Visions</a:t>
            </a:r>
            <a:endParaRPr lang="en-US" sz="2000" dirty="0">
              <a:latin typeface="Tahoma" pitchFamily="34" charset="0"/>
              <a:cs typeface="Tahoma" pitchFamily="34" charset="0"/>
            </a:endParaRPr>
          </a:p>
        </p:txBody>
      </p:sp>
      <p:sp>
        <p:nvSpPr>
          <p:cNvPr id="14" name="TextBox 13"/>
          <p:cNvSpPr txBox="1"/>
          <p:nvPr/>
        </p:nvSpPr>
        <p:spPr>
          <a:xfrm>
            <a:off x="189671" y="6097471"/>
            <a:ext cx="3010729" cy="646331"/>
          </a:xfrm>
          <a:prstGeom prst="rect">
            <a:avLst/>
          </a:prstGeom>
          <a:noFill/>
        </p:spPr>
        <p:txBody>
          <a:bodyPr wrap="square" rtlCol="0">
            <a:spAutoFit/>
          </a:bodyPr>
          <a:lstStyle/>
          <a:p>
            <a:r>
              <a:rPr lang="en-US" dirty="0" smtClean="0"/>
              <a:t>People don’t buy newspapers. They buy the ____________ .</a:t>
            </a:r>
            <a:endParaRPr lang="en-US" dirty="0"/>
          </a:p>
        </p:txBody>
      </p:sp>
      <p:sp>
        <p:nvSpPr>
          <p:cNvPr id="15" name="TextBox 14"/>
          <p:cNvSpPr txBox="1"/>
          <p:nvPr/>
        </p:nvSpPr>
        <p:spPr>
          <a:xfrm>
            <a:off x="179733" y="6765235"/>
            <a:ext cx="3115554" cy="646331"/>
          </a:xfrm>
          <a:prstGeom prst="rect">
            <a:avLst/>
          </a:prstGeom>
          <a:noFill/>
        </p:spPr>
        <p:txBody>
          <a:bodyPr wrap="square" rtlCol="0">
            <a:spAutoFit/>
          </a:bodyPr>
          <a:lstStyle/>
          <a:p>
            <a:r>
              <a:rPr lang="en-US" dirty="0" smtClean="0"/>
              <a:t>People don’t buy glasses. They buy better ____________ .</a:t>
            </a:r>
            <a:endParaRPr lang="en-US" dirty="0"/>
          </a:p>
        </p:txBody>
      </p:sp>
      <p:sp>
        <p:nvSpPr>
          <p:cNvPr id="16" name="TextBox 15"/>
          <p:cNvSpPr txBox="1"/>
          <p:nvPr/>
        </p:nvSpPr>
        <p:spPr>
          <a:xfrm>
            <a:off x="165728" y="7461983"/>
            <a:ext cx="3294694" cy="923330"/>
          </a:xfrm>
          <a:prstGeom prst="rect">
            <a:avLst/>
          </a:prstGeom>
          <a:noFill/>
        </p:spPr>
        <p:txBody>
          <a:bodyPr wrap="square" rtlCol="0">
            <a:spAutoFit/>
          </a:bodyPr>
          <a:lstStyle/>
          <a:p>
            <a:r>
              <a:rPr lang="en-US" dirty="0" smtClean="0"/>
              <a:t>Athletes do not </a:t>
            </a:r>
            <a:r>
              <a:rPr lang="en-US" dirty="0"/>
              <a:t>t</a:t>
            </a:r>
            <a:r>
              <a:rPr lang="en-US" dirty="0" smtClean="0"/>
              <a:t>rain hard to avoid losing they play to ________ .</a:t>
            </a:r>
            <a:endParaRPr lang="en-US" dirty="0"/>
          </a:p>
        </p:txBody>
      </p:sp>
      <p:sp>
        <p:nvSpPr>
          <p:cNvPr id="17" name="TextBox 16"/>
          <p:cNvSpPr txBox="1"/>
          <p:nvPr/>
        </p:nvSpPr>
        <p:spPr>
          <a:xfrm>
            <a:off x="117306" y="537555"/>
            <a:ext cx="3374706" cy="461665"/>
          </a:xfrm>
          <a:prstGeom prst="rect">
            <a:avLst/>
          </a:prstGeom>
          <a:noFill/>
        </p:spPr>
        <p:txBody>
          <a:bodyPr wrap="none" rtlCol="0">
            <a:spAutoFit/>
          </a:bodyPr>
          <a:lstStyle/>
          <a:p>
            <a:r>
              <a:rPr lang="en-US" sz="2400" dirty="0" smtClean="0">
                <a:latin typeface="Tahoma" pitchFamily="34" charset="0"/>
                <a:cs typeface="Tahoma" pitchFamily="34" charset="0"/>
              </a:rPr>
              <a:t>Be a confidence Builder</a:t>
            </a:r>
            <a:endParaRPr lang="en-US" sz="2400" dirty="0">
              <a:latin typeface="Tahoma" pitchFamily="34" charset="0"/>
              <a:cs typeface="Tahoma" pitchFamily="34" charset="0"/>
            </a:endParaRPr>
          </a:p>
        </p:txBody>
      </p:sp>
      <p:pic>
        <p:nvPicPr>
          <p:cNvPr id="1026" name="Picture 2" descr="C:\Users\Kinsey-J\AppData\Local\Microsoft\Windows\Temporary Internet Files\Content.IE5\2WMT6T6K\hot do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644" y="999220"/>
            <a:ext cx="1706323" cy="1706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929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81000"/>
            <a:ext cx="3048000" cy="800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14</a:t>
            </a:fld>
            <a:endParaRPr lang="en-US"/>
          </a:p>
        </p:txBody>
      </p:sp>
      <p:sp>
        <p:nvSpPr>
          <p:cNvPr id="11" name="Rectangle 10"/>
          <p:cNvSpPr/>
          <p:nvPr/>
        </p:nvSpPr>
        <p:spPr>
          <a:xfrm>
            <a:off x="4722923" y="533400"/>
            <a:ext cx="764953"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Notes</a:t>
            </a:r>
          </a:p>
        </p:txBody>
      </p:sp>
      <p:pic>
        <p:nvPicPr>
          <p:cNvPr id="1026" name="Picture 2" descr="http://1.bp.blogspot.com/_m6r6vWATkho/TLHE1swGy2I/AAAAAAAAAPw/4J_1nHmePKM/s1600/number-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886" y="103260"/>
            <a:ext cx="947553" cy="9475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95007" y="253870"/>
            <a:ext cx="1676400" cy="646331"/>
          </a:xfrm>
          <a:prstGeom prst="rect">
            <a:avLst/>
          </a:prstGeom>
          <a:noFill/>
        </p:spPr>
        <p:txBody>
          <a:bodyPr wrap="square" rtlCol="0">
            <a:spAutoFit/>
          </a:bodyPr>
          <a:lstStyle/>
          <a:p>
            <a:pPr algn="ctr"/>
            <a:r>
              <a:rPr lang="en-US" dirty="0" smtClean="0">
                <a:latin typeface="Tahoma" pitchFamily="34" charset="0"/>
                <a:cs typeface="Tahoma" pitchFamily="34" charset="0"/>
              </a:rPr>
              <a:t>Tips for taking Criticism</a:t>
            </a:r>
            <a:endParaRPr lang="en-US" dirty="0">
              <a:latin typeface="Tahoma" pitchFamily="34" charset="0"/>
              <a:cs typeface="Tahoma" pitchFamily="34" charset="0"/>
            </a:endParaRPr>
          </a:p>
        </p:txBody>
      </p:sp>
      <p:sp>
        <p:nvSpPr>
          <p:cNvPr id="3" name="TextBox 2"/>
          <p:cNvSpPr txBox="1"/>
          <p:nvPr/>
        </p:nvSpPr>
        <p:spPr>
          <a:xfrm>
            <a:off x="189671" y="1153142"/>
            <a:ext cx="3239329" cy="7232749"/>
          </a:xfrm>
          <a:prstGeom prst="rect">
            <a:avLst/>
          </a:prstGeom>
          <a:noFill/>
        </p:spPr>
        <p:txBody>
          <a:bodyPr wrap="square" rtlCol="0">
            <a:spAutoFit/>
          </a:bodyPr>
          <a:lstStyle/>
          <a:p>
            <a:pPr marL="342900" indent="-342900">
              <a:buAutoNum type="arabicPeriod"/>
            </a:pPr>
            <a:r>
              <a:rPr lang="en-US" sz="1600" dirty="0" smtClean="0"/>
              <a:t>Understand the difference between constructive and destructive criticism.</a:t>
            </a:r>
          </a:p>
          <a:p>
            <a:pPr marL="342900" indent="-342900">
              <a:buAutoNum type="arabicPeriod"/>
            </a:pPr>
            <a:endParaRPr lang="en-US" sz="1600" dirty="0" smtClean="0"/>
          </a:p>
          <a:p>
            <a:pPr marL="342900" indent="-342900">
              <a:buAutoNum type="arabicPeriod"/>
            </a:pPr>
            <a:r>
              <a:rPr lang="en-US" sz="1600" dirty="0" smtClean="0"/>
              <a:t>Don’t take yourself too seriously.</a:t>
            </a:r>
          </a:p>
          <a:p>
            <a:pPr marL="342900" indent="-342900">
              <a:buAutoNum type="arabicPeriod"/>
            </a:pPr>
            <a:endParaRPr lang="en-US" sz="1600" dirty="0"/>
          </a:p>
          <a:p>
            <a:pPr marL="342900" indent="-342900">
              <a:buAutoNum type="arabicPeriod"/>
            </a:pPr>
            <a:r>
              <a:rPr lang="en-US" sz="1600" dirty="0" smtClean="0"/>
              <a:t>Look beyond the criticism and see the critic.</a:t>
            </a:r>
          </a:p>
          <a:p>
            <a:pPr marL="342900" indent="-342900">
              <a:buAutoNum type="arabicPeriod"/>
            </a:pPr>
            <a:endParaRPr lang="en-US" sz="1600" dirty="0"/>
          </a:p>
          <a:p>
            <a:pPr marL="342900" indent="-342900">
              <a:buAutoNum type="arabicPeriod"/>
            </a:pPr>
            <a:r>
              <a:rPr lang="en-US" sz="1600" dirty="0" smtClean="0"/>
              <a:t>Watch your own attitude towards the critic.</a:t>
            </a:r>
          </a:p>
          <a:p>
            <a:pPr marL="342900" indent="-342900">
              <a:buAutoNum type="arabicPeriod"/>
            </a:pPr>
            <a:endParaRPr lang="en-US" sz="1600" dirty="0"/>
          </a:p>
          <a:p>
            <a:pPr marL="342900" indent="-342900">
              <a:buAutoNum type="arabicPeriod"/>
            </a:pPr>
            <a:r>
              <a:rPr lang="en-US" sz="1600" dirty="0" smtClean="0"/>
              <a:t>Realize that good people get criticized.</a:t>
            </a:r>
          </a:p>
          <a:p>
            <a:pPr marL="342900" indent="-342900">
              <a:buAutoNum type="arabicPeriod"/>
            </a:pPr>
            <a:endParaRPr lang="en-US" sz="1600" dirty="0"/>
          </a:p>
          <a:p>
            <a:pPr marL="342900" indent="-342900">
              <a:buAutoNum type="arabicPeriod"/>
            </a:pPr>
            <a:r>
              <a:rPr lang="en-US" sz="1600" dirty="0" smtClean="0"/>
              <a:t>Keep physically and mentally in shape.</a:t>
            </a:r>
          </a:p>
          <a:p>
            <a:pPr marL="342900" indent="-342900">
              <a:buAutoNum type="arabicPeriod"/>
            </a:pPr>
            <a:endParaRPr lang="en-US" sz="1600" dirty="0"/>
          </a:p>
          <a:p>
            <a:pPr marL="342900" indent="-342900">
              <a:buAutoNum type="arabicPeriod"/>
            </a:pPr>
            <a:r>
              <a:rPr lang="en-US" sz="1600" dirty="0" smtClean="0"/>
              <a:t>Don’t just see the critic; see if there is a crowd.</a:t>
            </a:r>
          </a:p>
          <a:p>
            <a:pPr marL="342900" indent="-342900">
              <a:buAutoNum type="arabicPeriod"/>
            </a:pPr>
            <a:endParaRPr lang="en-US" sz="1600" dirty="0"/>
          </a:p>
          <a:p>
            <a:pPr marL="342900" indent="-342900">
              <a:buAutoNum type="arabicPeriod"/>
            </a:pPr>
            <a:r>
              <a:rPr lang="en-US" sz="1600" dirty="0" smtClean="0"/>
              <a:t>Be patient, the storm will pass eventually.</a:t>
            </a:r>
          </a:p>
          <a:p>
            <a:pPr marL="342900" indent="-342900">
              <a:buAutoNum type="arabicPeriod"/>
            </a:pPr>
            <a:endParaRPr lang="en-US" sz="1600" dirty="0"/>
          </a:p>
          <a:p>
            <a:pPr marL="342900" indent="-342900">
              <a:buAutoNum type="arabicPeriod"/>
            </a:pPr>
            <a:r>
              <a:rPr lang="en-US" sz="1600" dirty="0" smtClean="0"/>
              <a:t>Surround yourself with the shield of a positive attitude.</a:t>
            </a:r>
          </a:p>
          <a:p>
            <a:pPr marL="342900" indent="-342900">
              <a:buAutoNum type="arabicPeriod"/>
            </a:pPr>
            <a:endParaRPr lang="en-US" sz="1600" dirty="0"/>
          </a:p>
          <a:p>
            <a:pPr marL="342900" indent="-342900">
              <a:buAutoNum type="arabicPeriod"/>
            </a:pPr>
            <a:r>
              <a:rPr lang="en-US" sz="1600" dirty="0" smtClean="0"/>
              <a:t>Concentrate on your mission.</a:t>
            </a:r>
            <a:endParaRPr lang="en-US" sz="1600" dirty="0"/>
          </a:p>
        </p:txBody>
      </p:sp>
    </p:spTree>
    <p:extLst>
      <p:ext uri="{BB962C8B-B14F-4D97-AF65-F5344CB8AC3E}">
        <p14:creationId xmlns:p14="http://schemas.microsoft.com/office/powerpoint/2010/main" val="1270202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81000"/>
            <a:ext cx="3048000" cy="800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15</a:t>
            </a:fld>
            <a:endParaRPr lang="en-US"/>
          </a:p>
        </p:txBody>
      </p:sp>
      <p:sp>
        <p:nvSpPr>
          <p:cNvPr id="11" name="Rectangle 10"/>
          <p:cNvSpPr/>
          <p:nvPr/>
        </p:nvSpPr>
        <p:spPr>
          <a:xfrm>
            <a:off x="4722923" y="533400"/>
            <a:ext cx="764953"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Notes</a:t>
            </a:r>
          </a:p>
        </p:txBody>
      </p:sp>
      <p:pic>
        <p:nvPicPr>
          <p:cNvPr id="12" name="Picture 2" descr="http://1.bp.blogspot.com/_m6r6vWATkho/TLHE1swGy2I/AAAAAAAAAPw/4J_1nHmePKM/s1600/number-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886" y="103260"/>
            <a:ext cx="947553" cy="9475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51500" y="256401"/>
            <a:ext cx="2117021" cy="646331"/>
          </a:xfrm>
          <a:prstGeom prst="rect">
            <a:avLst/>
          </a:prstGeom>
        </p:spPr>
        <p:txBody>
          <a:bodyPr wrap="square">
            <a:spAutoFit/>
          </a:bodyPr>
          <a:lstStyle/>
          <a:p>
            <a:pPr lvl="0" algn="ctr"/>
            <a:r>
              <a:rPr lang="en-US" dirty="0">
                <a:solidFill>
                  <a:prstClr val="black"/>
                </a:solidFill>
                <a:latin typeface="Tahoma" pitchFamily="34" charset="0"/>
                <a:cs typeface="Tahoma" pitchFamily="34" charset="0"/>
              </a:rPr>
              <a:t>Tips for </a:t>
            </a:r>
            <a:r>
              <a:rPr lang="en-US" dirty="0" smtClean="0">
                <a:solidFill>
                  <a:prstClr val="black"/>
                </a:solidFill>
                <a:latin typeface="Tahoma" pitchFamily="34" charset="0"/>
                <a:cs typeface="Tahoma" pitchFamily="34" charset="0"/>
              </a:rPr>
              <a:t>giving Criticism</a:t>
            </a:r>
            <a:endParaRPr lang="en-US" dirty="0">
              <a:solidFill>
                <a:prstClr val="black"/>
              </a:solidFill>
              <a:latin typeface="Tahoma" pitchFamily="34" charset="0"/>
              <a:cs typeface="Tahoma" pitchFamily="34" charset="0"/>
            </a:endParaRPr>
          </a:p>
        </p:txBody>
      </p:sp>
      <p:sp>
        <p:nvSpPr>
          <p:cNvPr id="3" name="TextBox 2"/>
          <p:cNvSpPr txBox="1"/>
          <p:nvPr/>
        </p:nvSpPr>
        <p:spPr>
          <a:xfrm>
            <a:off x="189671" y="1371600"/>
            <a:ext cx="3178850" cy="6494085"/>
          </a:xfrm>
          <a:prstGeom prst="rect">
            <a:avLst/>
          </a:prstGeom>
          <a:noFill/>
        </p:spPr>
        <p:txBody>
          <a:bodyPr wrap="square" rtlCol="0">
            <a:spAutoFit/>
          </a:bodyPr>
          <a:lstStyle/>
          <a:p>
            <a:pPr marL="342900" indent="-342900">
              <a:buAutoNum type="arabicPeriod"/>
            </a:pPr>
            <a:r>
              <a:rPr lang="en-US" sz="1600" dirty="0" smtClean="0">
                <a:latin typeface="Tahoma" pitchFamily="34" charset="0"/>
                <a:cs typeface="Tahoma" pitchFamily="34" charset="0"/>
              </a:rPr>
              <a:t>Check your motive.</a:t>
            </a:r>
          </a:p>
          <a:p>
            <a:pPr marL="342900" indent="-342900">
              <a:buAutoNum type="arabicPeriod"/>
            </a:pPr>
            <a:endParaRPr lang="en-US" sz="1600" dirty="0">
              <a:latin typeface="Tahoma" pitchFamily="34" charset="0"/>
              <a:cs typeface="Tahoma" pitchFamily="34" charset="0"/>
            </a:endParaRPr>
          </a:p>
          <a:p>
            <a:pPr marL="342900" indent="-342900">
              <a:buAutoNum type="arabicPeriod"/>
            </a:pPr>
            <a:r>
              <a:rPr lang="en-US" sz="1600" dirty="0" smtClean="0">
                <a:latin typeface="Tahoma" pitchFamily="34" charset="0"/>
                <a:cs typeface="Tahoma" pitchFamily="34" charset="0"/>
              </a:rPr>
              <a:t>Make sure the issue is worthy of criticism.</a:t>
            </a:r>
          </a:p>
          <a:p>
            <a:pPr marL="342900" indent="-342900">
              <a:buAutoNum type="arabicPeriod"/>
            </a:pPr>
            <a:endParaRPr lang="en-US" sz="1600" dirty="0">
              <a:latin typeface="Tahoma" pitchFamily="34" charset="0"/>
              <a:cs typeface="Tahoma" pitchFamily="34" charset="0"/>
            </a:endParaRPr>
          </a:p>
          <a:p>
            <a:pPr marL="342900" indent="-342900">
              <a:buAutoNum type="arabicPeriod"/>
            </a:pPr>
            <a:r>
              <a:rPr lang="en-US" sz="1600" dirty="0" smtClean="0">
                <a:latin typeface="Tahoma" pitchFamily="34" charset="0"/>
                <a:cs typeface="Tahoma" pitchFamily="34" charset="0"/>
              </a:rPr>
              <a:t>Be specific.</a:t>
            </a:r>
          </a:p>
          <a:p>
            <a:pPr marL="342900" indent="-342900">
              <a:buAutoNum type="arabicPeriod"/>
            </a:pPr>
            <a:endParaRPr lang="en-US" sz="1600" dirty="0">
              <a:latin typeface="Tahoma" pitchFamily="34" charset="0"/>
              <a:cs typeface="Tahoma" pitchFamily="34" charset="0"/>
            </a:endParaRPr>
          </a:p>
          <a:p>
            <a:pPr marL="342900" indent="-342900">
              <a:buAutoNum type="arabicPeriod"/>
            </a:pPr>
            <a:r>
              <a:rPr lang="en-US" sz="1600" dirty="0" smtClean="0">
                <a:latin typeface="Tahoma" pitchFamily="34" charset="0"/>
                <a:cs typeface="Tahoma" pitchFamily="34" charset="0"/>
              </a:rPr>
              <a:t>Don’t undermine the person’s self-confidence.</a:t>
            </a:r>
          </a:p>
          <a:p>
            <a:pPr marL="342900" indent="-342900">
              <a:buAutoNum type="arabicPeriod"/>
            </a:pPr>
            <a:endParaRPr lang="en-US" sz="1600" dirty="0">
              <a:latin typeface="Tahoma" pitchFamily="34" charset="0"/>
              <a:cs typeface="Tahoma" pitchFamily="34" charset="0"/>
            </a:endParaRPr>
          </a:p>
          <a:p>
            <a:pPr marL="342900" indent="-342900">
              <a:buAutoNum type="arabicPeriod"/>
            </a:pPr>
            <a:r>
              <a:rPr lang="en-US" sz="1600" dirty="0" smtClean="0">
                <a:latin typeface="Tahoma" pitchFamily="34" charset="0"/>
                <a:cs typeface="Tahoma" pitchFamily="34" charset="0"/>
              </a:rPr>
              <a:t>Don’t compare one person with another.</a:t>
            </a:r>
          </a:p>
          <a:p>
            <a:pPr marL="342900" indent="-342900">
              <a:buAutoNum type="arabicPeriod"/>
            </a:pPr>
            <a:endParaRPr lang="en-US" sz="1600" dirty="0">
              <a:latin typeface="Tahoma" pitchFamily="34" charset="0"/>
              <a:cs typeface="Tahoma" pitchFamily="34" charset="0"/>
            </a:endParaRPr>
          </a:p>
          <a:p>
            <a:pPr marL="342900" indent="-342900">
              <a:buAutoNum type="arabicPeriod"/>
            </a:pPr>
            <a:r>
              <a:rPr lang="en-US" sz="1600" dirty="0" smtClean="0">
                <a:latin typeface="Tahoma" pitchFamily="34" charset="0"/>
                <a:cs typeface="Tahoma" pitchFamily="34" charset="0"/>
              </a:rPr>
              <a:t>Be creative or don’t confront.</a:t>
            </a:r>
          </a:p>
          <a:p>
            <a:pPr marL="342900" indent="-342900">
              <a:buAutoNum type="arabicPeriod"/>
            </a:pPr>
            <a:endParaRPr lang="en-US" sz="1600" dirty="0">
              <a:latin typeface="Tahoma" pitchFamily="34" charset="0"/>
              <a:cs typeface="Tahoma" pitchFamily="34" charset="0"/>
            </a:endParaRPr>
          </a:p>
          <a:p>
            <a:pPr marL="342900" indent="-342900">
              <a:buAutoNum type="arabicPeriod"/>
            </a:pPr>
            <a:r>
              <a:rPr lang="en-US" sz="1600" dirty="0" smtClean="0">
                <a:latin typeface="Tahoma" pitchFamily="34" charset="0"/>
                <a:cs typeface="Tahoma" pitchFamily="34" charset="0"/>
              </a:rPr>
              <a:t>Attack the problem not the person.</a:t>
            </a:r>
          </a:p>
          <a:p>
            <a:pPr marL="342900" indent="-342900">
              <a:buAutoNum type="arabicPeriod"/>
            </a:pPr>
            <a:endParaRPr lang="en-US" sz="1600" dirty="0">
              <a:latin typeface="Tahoma" pitchFamily="34" charset="0"/>
              <a:cs typeface="Tahoma" pitchFamily="34" charset="0"/>
            </a:endParaRPr>
          </a:p>
          <a:p>
            <a:pPr marL="342900" indent="-342900">
              <a:buAutoNum type="arabicPeriod"/>
            </a:pPr>
            <a:r>
              <a:rPr lang="en-US" sz="1600" dirty="0" smtClean="0">
                <a:latin typeface="Tahoma" pitchFamily="34" charset="0"/>
                <a:cs typeface="Tahoma" pitchFamily="34" charset="0"/>
              </a:rPr>
              <a:t>Confront when the time is right.</a:t>
            </a:r>
          </a:p>
          <a:p>
            <a:pPr marL="342900" indent="-342900">
              <a:buAutoNum type="arabicPeriod"/>
            </a:pPr>
            <a:endParaRPr lang="en-US" sz="1600" dirty="0">
              <a:latin typeface="Tahoma" pitchFamily="34" charset="0"/>
              <a:cs typeface="Tahoma" pitchFamily="34" charset="0"/>
            </a:endParaRPr>
          </a:p>
          <a:p>
            <a:pPr marL="342900" indent="-342900">
              <a:buAutoNum type="arabicPeriod"/>
            </a:pPr>
            <a:r>
              <a:rPr lang="en-US" sz="1600" dirty="0" smtClean="0">
                <a:latin typeface="Tahoma" pitchFamily="34" charset="0"/>
                <a:cs typeface="Tahoma" pitchFamily="34" charset="0"/>
              </a:rPr>
              <a:t>Look at yourself before looking at others.</a:t>
            </a:r>
          </a:p>
          <a:p>
            <a:pPr marL="342900" indent="-342900">
              <a:buAutoNum type="arabicPeriod"/>
            </a:pPr>
            <a:endParaRPr lang="en-US" sz="1600" dirty="0">
              <a:latin typeface="Tahoma" pitchFamily="34" charset="0"/>
              <a:cs typeface="Tahoma" pitchFamily="34" charset="0"/>
            </a:endParaRPr>
          </a:p>
          <a:p>
            <a:pPr marL="342900" indent="-342900">
              <a:buAutoNum type="arabicPeriod"/>
            </a:pPr>
            <a:r>
              <a:rPr lang="en-US" sz="1600" dirty="0" smtClean="0">
                <a:latin typeface="Tahoma" pitchFamily="34" charset="0"/>
                <a:cs typeface="Tahoma" pitchFamily="34" charset="0"/>
              </a:rPr>
              <a:t>End confrontation with encouragement.</a:t>
            </a:r>
            <a:endParaRPr lang="en-US" sz="1600" dirty="0">
              <a:latin typeface="Tahoma" pitchFamily="34" charset="0"/>
              <a:cs typeface="Tahoma" pitchFamily="34" charset="0"/>
            </a:endParaRPr>
          </a:p>
        </p:txBody>
      </p:sp>
    </p:spTree>
    <p:extLst>
      <p:ext uri="{BB962C8B-B14F-4D97-AF65-F5344CB8AC3E}">
        <p14:creationId xmlns:p14="http://schemas.microsoft.com/office/powerpoint/2010/main" val="3178938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81000"/>
            <a:ext cx="3048000" cy="800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16</a:t>
            </a:fld>
            <a:endParaRPr lang="en-US"/>
          </a:p>
        </p:txBody>
      </p:sp>
      <p:sp>
        <p:nvSpPr>
          <p:cNvPr id="11" name="Rectangle 10"/>
          <p:cNvSpPr/>
          <p:nvPr/>
        </p:nvSpPr>
        <p:spPr>
          <a:xfrm>
            <a:off x="4722923" y="533400"/>
            <a:ext cx="764953"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Notes</a:t>
            </a:r>
          </a:p>
        </p:txBody>
      </p:sp>
      <p:sp>
        <p:nvSpPr>
          <p:cNvPr id="2" name="TextBox 1"/>
          <p:cNvSpPr txBox="1"/>
          <p:nvPr/>
        </p:nvSpPr>
        <p:spPr>
          <a:xfrm>
            <a:off x="347988" y="228600"/>
            <a:ext cx="3046027" cy="4524315"/>
          </a:xfrm>
          <a:prstGeom prst="rect">
            <a:avLst/>
          </a:prstGeom>
          <a:noFill/>
        </p:spPr>
        <p:txBody>
          <a:bodyPr wrap="none" rtlCol="0">
            <a:spAutoFit/>
          </a:bodyPr>
          <a:lstStyle/>
          <a:p>
            <a:r>
              <a:rPr lang="en-US" sz="2400" dirty="0" smtClean="0">
                <a:latin typeface="Tahoma" pitchFamily="34" charset="0"/>
                <a:cs typeface="Tahoma" pitchFamily="34" charset="0"/>
              </a:rPr>
              <a:t>3Ps</a:t>
            </a:r>
          </a:p>
          <a:p>
            <a:r>
              <a:rPr lang="en-US" sz="2400" dirty="0" smtClean="0">
                <a:latin typeface="Tahoma" pitchFamily="34" charset="0"/>
                <a:cs typeface="Tahoma" pitchFamily="34" charset="0"/>
              </a:rPr>
              <a:t>	Perspective</a:t>
            </a:r>
          </a:p>
          <a:p>
            <a:r>
              <a:rPr lang="en-US" sz="2400" dirty="0" smtClean="0">
                <a:latin typeface="Tahoma" pitchFamily="34" charset="0"/>
                <a:cs typeface="Tahoma" pitchFamily="34" charset="0"/>
              </a:rPr>
              <a:t>_________________</a:t>
            </a:r>
          </a:p>
          <a:p>
            <a:r>
              <a:rPr lang="en-US" sz="2400" dirty="0" smtClean="0">
                <a:latin typeface="Tahoma" pitchFamily="34" charset="0"/>
                <a:cs typeface="Tahoma" pitchFamily="34" charset="0"/>
              </a:rPr>
              <a:t>_________________</a:t>
            </a:r>
          </a:p>
          <a:p>
            <a:endParaRPr lang="en-US" sz="2400" dirty="0" smtClean="0">
              <a:latin typeface="Tahoma" pitchFamily="34" charset="0"/>
              <a:cs typeface="Tahoma" pitchFamily="34" charset="0"/>
            </a:endParaRPr>
          </a:p>
          <a:p>
            <a:r>
              <a:rPr lang="en-US" sz="2400" dirty="0">
                <a:latin typeface="Tahoma" pitchFamily="34" charset="0"/>
                <a:cs typeface="Tahoma" pitchFamily="34" charset="0"/>
              </a:rPr>
              <a:t>	</a:t>
            </a:r>
            <a:r>
              <a:rPr lang="en-US" sz="2400" dirty="0" smtClean="0">
                <a:latin typeface="Tahoma" pitchFamily="34" charset="0"/>
                <a:cs typeface="Tahoma" pitchFamily="34" charset="0"/>
              </a:rPr>
              <a:t>Process</a:t>
            </a:r>
          </a:p>
          <a:p>
            <a:r>
              <a:rPr lang="en-US" sz="2400" dirty="0" smtClean="0">
                <a:latin typeface="Tahoma" pitchFamily="34" charset="0"/>
                <a:cs typeface="Tahoma" pitchFamily="34" charset="0"/>
              </a:rPr>
              <a:t>_________________</a:t>
            </a:r>
          </a:p>
          <a:p>
            <a:r>
              <a:rPr lang="en-US" sz="2400" dirty="0" smtClean="0">
                <a:latin typeface="Tahoma" pitchFamily="34" charset="0"/>
                <a:cs typeface="Tahoma" pitchFamily="34" charset="0"/>
              </a:rPr>
              <a:t>_________________</a:t>
            </a:r>
          </a:p>
          <a:p>
            <a:endParaRPr lang="en-US" sz="2400" dirty="0" smtClean="0">
              <a:latin typeface="Tahoma" pitchFamily="34" charset="0"/>
              <a:cs typeface="Tahoma" pitchFamily="34" charset="0"/>
            </a:endParaRPr>
          </a:p>
          <a:p>
            <a:r>
              <a:rPr lang="en-US" sz="2400" dirty="0">
                <a:latin typeface="Tahoma" pitchFamily="34" charset="0"/>
                <a:cs typeface="Tahoma" pitchFamily="34" charset="0"/>
              </a:rPr>
              <a:t>	</a:t>
            </a:r>
            <a:r>
              <a:rPr lang="en-US" sz="2400" dirty="0" smtClean="0">
                <a:latin typeface="Tahoma" pitchFamily="34" charset="0"/>
                <a:cs typeface="Tahoma" pitchFamily="34" charset="0"/>
              </a:rPr>
              <a:t>Problems</a:t>
            </a:r>
            <a:endParaRPr lang="en-US" sz="2400" dirty="0">
              <a:latin typeface="Tahoma" pitchFamily="34" charset="0"/>
              <a:cs typeface="Tahoma" pitchFamily="34" charset="0"/>
            </a:endParaRPr>
          </a:p>
          <a:p>
            <a:r>
              <a:rPr lang="en-US" sz="2400" dirty="0" smtClean="0">
                <a:latin typeface="Tahoma" pitchFamily="34" charset="0"/>
                <a:cs typeface="Tahoma" pitchFamily="34" charset="0"/>
              </a:rPr>
              <a:t>_________________</a:t>
            </a:r>
          </a:p>
          <a:p>
            <a:r>
              <a:rPr lang="en-US" sz="2400" dirty="0" smtClean="0">
                <a:latin typeface="Tahoma" pitchFamily="34" charset="0"/>
                <a:cs typeface="Tahoma" pitchFamily="34" charset="0"/>
              </a:rPr>
              <a:t>_________________</a:t>
            </a:r>
            <a:endParaRPr lang="en-US" sz="2400" dirty="0">
              <a:latin typeface="Tahoma" pitchFamily="34" charset="0"/>
              <a:cs typeface="Tahoma" pitchFamily="34" charset="0"/>
            </a:endParaRPr>
          </a:p>
        </p:txBody>
      </p:sp>
      <p:pic>
        <p:nvPicPr>
          <p:cNvPr id="12" name="Picture 3" descr="C:\Documents and Settings\john_k\Local Settings\Temporary Internet Files\Content.IE5\HN6G1561\MP90040178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9386" y="5492885"/>
            <a:ext cx="1606550" cy="20509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743" y="5515283"/>
            <a:ext cx="2095500" cy="1754326"/>
          </a:xfrm>
          <a:prstGeom prst="rect">
            <a:avLst/>
          </a:prstGeom>
        </p:spPr>
        <p:txBody>
          <a:bodyPr wrap="square">
            <a:spAutoFit/>
          </a:bodyPr>
          <a:lstStyle/>
          <a:p>
            <a:r>
              <a:rPr lang="en-US" dirty="0"/>
              <a:t>What is the number one reason most often sited by people to explain how things go wrong? </a:t>
            </a:r>
          </a:p>
        </p:txBody>
      </p:sp>
      <p:sp>
        <p:nvSpPr>
          <p:cNvPr id="6" name="TextBox 5"/>
          <p:cNvSpPr txBox="1"/>
          <p:nvPr/>
        </p:nvSpPr>
        <p:spPr>
          <a:xfrm>
            <a:off x="381000" y="7543800"/>
            <a:ext cx="2839239" cy="369332"/>
          </a:xfrm>
          <a:prstGeom prst="rect">
            <a:avLst/>
          </a:prstGeom>
          <a:noFill/>
        </p:spPr>
        <p:txBody>
          <a:bodyPr wrap="none" rtlCol="0">
            <a:spAutoFit/>
          </a:bodyPr>
          <a:lstStyle/>
          <a:p>
            <a:r>
              <a:rPr lang="en-US" dirty="0" smtClean="0"/>
              <a:t>_______________________</a:t>
            </a:r>
            <a:endParaRPr lang="en-US" dirty="0"/>
          </a:p>
        </p:txBody>
      </p:sp>
    </p:spTree>
    <p:extLst>
      <p:ext uri="{BB962C8B-B14F-4D97-AF65-F5344CB8AC3E}">
        <p14:creationId xmlns:p14="http://schemas.microsoft.com/office/powerpoint/2010/main" val="1802723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81000"/>
            <a:ext cx="3048000" cy="800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17</a:t>
            </a:fld>
            <a:endParaRPr lang="en-US"/>
          </a:p>
        </p:txBody>
      </p:sp>
      <p:sp>
        <p:nvSpPr>
          <p:cNvPr id="11" name="Rectangle 10"/>
          <p:cNvSpPr/>
          <p:nvPr/>
        </p:nvSpPr>
        <p:spPr>
          <a:xfrm>
            <a:off x="4722923" y="533400"/>
            <a:ext cx="764953"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Notes</a:t>
            </a:r>
          </a:p>
        </p:txBody>
      </p:sp>
      <p:sp>
        <p:nvSpPr>
          <p:cNvPr id="2" name="Rectangle 1"/>
          <p:cNvSpPr/>
          <p:nvPr/>
        </p:nvSpPr>
        <p:spPr>
          <a:xfrm>
            <a:off x="145774" y="972958"/>
            <a:ext cx="3429000" cy="5078313"/>
          </a:xfrm>
          <a:prstGeom prst="rect">
            <a:avLst/>
          </a:prstGeom>
        </p:spPr>
        <p:txBody>
          <a:bodyPr>
            <a:spAutoFit/>
          </a:bodyPr>
          <a:lstStyle/>
          <a:p>
            <a:pPr marL="342900" indent="-342900">
              <a:buFont typeface="Wingdings" pitchFamily="2" charset="2"/>
              <a:buChar char="Ø"/>
            </a:pPr>
            <a:r>
              <a:rPr lang="en-US" dirty="0">
                <a:latin typeface="Tahoma" pitchFamily="34" charset="0"/>
                <a:cs typeface="Tahoma" pitchFamily="34" charset="0"/>
              </a:rPr>
              <a:t>Bring in </a:t>
            </a:r>
            <a:r>
              <a:rPr lang="en-US" dirty="0" smtClean="0">
                <a:latin typeface="Tahoma" pitchFamily="34" charset="0"/>
                <a:cs typeface="Tahoma" pitchFamily="34" charset="0"/>
              </a:rPr>
              <a:t>_____________ </a:t>
            </a:r>
            <a:r>
              <a:rPr lang="en-US" dirty="0">
                <a:latin typeface="Tahoma" pitchFamily="34" charset="0"/>
                <a:cs typeface="Tahoma" pitchFamily="34" charset="0"/>
              </a:rPr>
              <a:t>persons involved in the conflict</a:t>
            </a:r>
          </a:p>
          <a:p>
            <a:pPr marL="342900" indent="-342900">
              <a:buFont typeface="Wingdings" pitchFamily="2" charset="2"/>
              <a:buChar char="Ø"/>
            </a:pPr>
            <a:endParaRPr lang="en-US" dirty="0">
              <a:latin typeface="Tahoma" pitchFamily="34" charset="0"/>
              <a:cs typeface="Tahoma" pitchFamily="34" charset="0"/>
            </a:endParaRPr>
          </a:p>
          <a:p>
            <a:pPr marL="342900" indent="-342900">
              <a:buFont typeface="Wingdings" pitchFamily="2" charset="2"/>
              <a:buChar char="Ø"/>
            </a:pPr>
            <a:r>
              <a:rPr lang="en-US" dirty="0">
                <a:latin typeface="Tahoma" pitchFamily="34" charset="0"/>
                <a:cs typeface="Tahoma" pitchFamily="34" charset="0"/>
              </a:rPr>
              <a:t>Line up the Facts</a:t>
            </a:r>
          </a:p>
          <a:p>
            <a:pPr marL="342900" indent="-342900">
              <a:buFont typeface="Wingdings" pitchFamily="2" charset="2"/>
              <a:buChar char="Ø"/>
            </a:pPr>
            <a:endParaRPr lang="en-US" dirty="0">
              <a:latin typeface="Tahoma" pitchFamily="34" charset="0"/>
              <a:cs typeface="Tahoma" pitchFamily="34" charset="0"/>
            </a:endParaRPr>
          </a:p>
          <a:p>
            <a:pPr marL="342900" indent="-342900">
              <a:buFont typeface="Wingdings" pitchFamily="2" charset="2"/>
              <a:buChar char="Ø"/>
            </a:pPr>
            <a:r>
              <a:rPr lang="en-US" dirty="0">
                <a:latin typeface="Tahoma" pitchFamily="34" charset="0"/>
                <a:cs typeface="Tahoma" pitchFamily="34" charset="0"/>
              </a:rPr>
              <a:t>Never reprimand while </a:t>
            </a:r>
            <a:r>
              <a:rPr lang="en-US" dirty="0" smtClean="0">
                <a:latin typeface="Tahoma" pitchFamily="34" charset="0"/>
                <a:cs typeface="Tahoma" pitchFamily="34" charset="0"/>
              </a:rPr>
              <a:t>_____________</a:t>
            </a:r>
            <a:endParaRPr lang="en-US" dirty="0">
              <a:latin typeface="Tahoma" pitchFamily="34" charset="0"/>
              <a:cs typeface="Tahoma" pitchFamily="34" charset="0"/>
            </a:endParaRPr>
          </a:p>
          <a:p>
            <a:pPr marL="342900" indent="-342900">
              <a:buFont typeface="Wingdings" pitchFamily="2" charset="2"/>
              <a:buChar char="Ø"/>
            </a:pPr>
            <a:endParaRPr lang="en-US" dirty="0">
              <a:latin typeface="Tahoma" pitchFamily="34" charset="0"/>
              <a:cs typeface="Tahoma" pitchFamily="34" charset="0"/>
            </a:endParaRPr>
          </a:p>
          <a:p>
            <a:pPr marL="342900" indent="-342900">
              <a:buFont typeface="Wingdings" pitchFamily="2" charset="2"/>
              <a:buChar char="Ø"/>
            </a:pPr>
            <a:r>
              <a:rPr lang="en-US" dirty="0">
                <a:latin typeface="Tahoma" pitchFamily="34" charset="0"/>
                <a:cs typeface="Tahoma" pitchFamily="34" charset="0"/>
              </a:rPr>
              <a:t>Be precise about the offense</a:t>
            </a:r>
          </a:p>
          <a:p>
            <a:pPr marL="342900" indent="-342900">
              <a:buFont typeface="Wingdings" pitchFamily="2" charset="2"/>
              <a:buChar char="Ø"/>
            </a:pPr>
            <a:endParaRPr lang="en-US" dirty="0">
              <a:latin typeface="Tahoma" pitchFamily="34" charset="0"/>
              <a:cs typeface="Tahoma" pitchFamily="34" charset="0"/>
            </a:endParaRPr>
          </a:p>
          <a:p>
            <a:pPr marL="342900" indent="-342900">
              <a:buFont typeface="Wingdings" pitchFamily="2" charset="2"/>
              <a:buChar char="Ø"/>
            </a:pPr>
            <a:r>
              <a:rPr lang="en-US" dirty="0">
                <a:latin typeface="Tahoma" pitchFamily="34" charset="0"/>
                <a:cs typeface="Tahoma" pitchFamily="34" charset="0"/>
              </a:rPr>
              <a:t>Get the </a:t>
            </a:r>
            <a:r>
              <a:rPr lang="en-US" dirty="0" smtClean="0">
                <a:latin typeface="Tahoma" pitchFamily="34" charset="0"/>
                <a:cs typeface="Tahoma" pitchFamily="34" charset="0"/>
              </a:rPr>
              <a:t>_________ </a:t>
            </a:r>
            <a:r>
              <a:rPr lang="en-US" dirty="0">
                <a:latin typeface="Tahoma" pitchFamily="34" charset="0"/>
                <a:cs typeface="Tahoma" pitchFamily="34" charset="0"/>
              </a:rPr>
              <a:t>person’s side of the story</a:t>
            </a:r>
          </a:p>
          <a:p>
            <a:pPr marL="342900" indent="-342900">
              <a:buFont typeface="Wingdings" pitchFamily="2" charset="2"/>
              <a:buChar char="Ø"/>
            </a:pPr>
            <a:endParaRPr lang="en-US" dirty="0">
              <a:latin typeface="Tahoma" pitchFamily="34" charset="0"/>
              <a:cs typeface="Tahoma" pitchFamily="34" charset="0"/>
            </a:endParaRPr>
          </a:p>
          <a:p>
            <a:pPr marL="342900" indent="-342900">
              <a:buFont typeface="Wingdings" pitchFamily="2" charset="2"/>
              <a:buChar char="Ø"/>
            </a:pPr>
            <a:r>
              <a:rPr lang="en-US" dirty="0">
                <a:latin typeface="Tahoma" pitchFamily="34" charset="0"/>
                <a:cs typeface="Tahoma" pitchFamily="34" charset="0"/>
              </a:rPr>
              <a:t>Be sure to document</a:t>
            </a:r>
          </a:p>
          <a:p>
            <a:pPr marL="342900" indent="-342900">
              <a:buFont typeface="Wingdings" pitchFamily="2" charset="2"/>
              <a:buChar char="Ø"/>
            </a:pPr>
            <a:endParaRPr lang="en-US" dirty="0">
              <a:latin typeface="Tahoma" pitchFamily="34" charset="0"/>
              <a:cs typeface="Tahoma" pitchFamily="34" charset="0"/>
            </a:endParaRPr>
          </a:p>
          <a:p>
            <a:pPr marL="342900" indent="-342900">
              <a:buFont typeface="Wingdings" pitchFamily="2" charset="2"/>
              <a:buChar char="Ø"/>
            </a:pPr>
            <a:r>
              <a:rPr lang="en-US" dirty="0">
                <a:latin typeface="Tahoma" pitchFamily="34" charset="0"/>
                <a:cs typeface="Tahoma" pitchFamily="34" charset="0"/>
              </a:rPr>
              <a:t>Don’t </a:t>
            </a:r>
            <a:r>
              <a:rPr lang="en-US" dirty="0" smtClean="0">
                <a:latin typeface="Tahoma" pitchFamily="34" charset="0"/>
                <a:cs typeface="Tahoma" pitchFamily="34" charset="0"/>
              </a:rPr>
              <a:t>___________ </a:t>
            </a:r>
            <a:r>
              <a:rPr lang="en-US" dirty="0">
                <a:latin typeface="Tahoma" pitchFamily="34" charset="0"/>
                <a:cs typeface="Tahoma" pitchFamily="34" charset="0"/>
              </a:rPr>
              <a:t>a grudge!</a:t>
            </a:r>
          </a:p>
        </p:txBody>
      </p:sp>
      <p:sp>
        <p:nvSpPr>
          <p:cNvPr id="3" name="TextBox 2"/>
          <p:cNvSpPr txBox="1"/>
          <p:nvPr/>
        </p:nvSpPr>
        <p:spPr>
          <a:xfrm>
            <a:off x="609600" y="358673"/>
            <a:ext cx="2084481" cy="369332"/>
          </a:xfrm>
          <a:prstGeom prst="rect">
            <a:avLst/>
          </a:prstGeom>
          <a:noFill/>
        </p:spPr>
        <p:txBody>
          <a:bodyPr wrap="none" rtlCol="0">
            <a:spAutoFit/>
          </a:bodyPr>
          <a:lstStyle/>
          <a:p>
            <a:r>
              <a:rPr lang="en-US" dirty="0" smtClean="0">
                <a:latin typeface="Tahoma" pitchFamily="34" charset="0"/>
                <a:cs typeface="Tahoma" pitchFamily="34" charset="0"/>
              </a:rPr>
              <a:t>Handling the Crisis</a:t>
            </a:r>
            <a:endParaRPr lang="en-US" dirty="0">
              <a:latin typeface="Tahoma" pitchFamily="34" charset="0"/>
              <a:cs typeface="Tahoma" pitchFamily="34" charset="0"/>
            </a:endParaRPr>
          </a:p>
        </p:txBody>
      </p:sp>
      <p:pic>
        <p:nvPicPr>
          <p:cNvPr id="12" name="Picture 2" descr="C:\Documents and Settings\john_k\Local Settings\Temporary Internet Files\Content.IE5\XRDNLH7N\MP900227797[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645" b="100000" l="11500" r="89167">
                        <a14:foregroundMark x1="59333" y1="97716" x2="59333" y2="99746"/>
                        <a14:backgroundMark x1="37667" y1="98985" x2="31667" y2="72843"/>
                      </a14:backgroundRemoval>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058" y="5638800"/>
            <a:ext cx="3571342" cy="234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789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pic>
        <p:nvPicPr>
          <p:cNvPr id="12" name="Picture 7" descr="http://oneyeartoironman.files.wordpress.com/2010/02/clipboard.jp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 r="2824" b="-10934"/>
          <a:stretch/>
        </p:blipFill>
        <p:spPr bwMode="auto">
          <a:xfrm>
            <a:off x="1837581" y="304800"/>
            <a:ext cx="3077297" cy="526946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descr="TJJD_Blue_SMALL"/>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3207" y="5496046"/>
            <a:ext cx="2133600" cy="2057400"/>
          </a:xfrm>
          <a:prstGeom prst="rect">
            <a:avLst/>
          </a:prstGeom>
          <a:noFill/>
          <a:ln>
            <a:noFill/>
          </a:ln>
        </p:spPr>
      </p:pic>
      <p:sp>
        <p:nvSpPr>
          <p:cNvPr id="10" name="Slide Number Placeholder 9"/>
          <p:cNvSpPr>
            <a:spLocks noGrp="1"/>
          </p:cNvSpPr>
          <p:nvPr>
            <p:ph type="sldNum" sz="quarter" idx="12"/>
          </p:nvPr>
        </p:nvSpPr>
        <p:spPr/>
        <p:txBody>
          <a:bodyPr/>
          <a:lstStyle/>
          <a:p>
            <a:fld id="{050316BE-0B17-4758-92B4-C8D5A1A0F3AB}" type="slidenum">
              <a:rPr lang="en-US" smtClean="0"/>
              <a:t>18</a:t>
            </a:fld>
            <a:endParaRPr lang="en-US"/>
          </a:p>
        </p:txBody>
      </p:sp>
      <p:sp>
        <p:nvSpPr>
          <p:cNvPr id="2" name="Rectangle 1"/>
          <p:cNvSpPr/>
          <p:nvPr/>
        </p:nvSpPr>
        <p:spPr>
          <a:xfrm>
            <a:off x="1661729" y="5709138"/>
            <a:ext cx="3429000" cy="1631216"/>
          </a:xfrm>
          <a:prstGeom prst="rect">
            <a:avLst/>
          </a:prstGeom>
        </p:spPr>
        <p:txBody>
          <a:bodyPr>
            <a:spAutoFit/>
          </a:bodyPr>
          <a:lstStyle/>
          <a:p>
            <a:pPr lvl="0" algn="ctr"/>
            <a:r>
              <a:rPr lang="en-US" sz="2000" dirty="0">
                <a:solidFill>
                  <a:prstClr val="black"/>
                </a:solidFill>
                <a:latin typeface="Tahoma" pitchFamily="34" charset="0"/>
                <a:cs typeface="Tahoma" pitchFamily="34" charset="0"/>
              </a:rPr>
              <a:t>On behalf of the </a:t>
            </a:r>
          </a:p>
          <a:p>
            <a:pPr lvl="0" algn="ctr"/>
            <a:r>
              <a:rPr lang="en-US" sz="2000" dirty="0">
                <a:solidFill>
                  <a:prstClr val="black"/>
                </a:solidFill>
                <a:latin typeface="Tahoma" pitchFamily="34" charset="0"/>
                <a:cs typeface="Tahoma" pitchFamily="34" charset="0"/>
              </a:rPr>
              <a:t>Texas Juvenile </a:t>
            </a:r>
          </a:p>
          <a:p>
            <a:pPr lvl="0" algn="ctr"/>
            <a:r>
              <a:rPr lang="en-US" sz="2000" dirty="0">
                <a:solidFill>
                  <a:prstClr val="black"/>
                </a:solidFill>
                <a:latin typeface="Tahoma" pitchFamily="34" charset="0"/>
                <a:cs typeface="Tahoma" pitchFamily="34" charset="0"/>
              </a:rPr>
              <a:t>Justice Department</a:t>
            </a:r>
          </a:p>
          <a:p>
            <a:pPr lvl="0" algn="ctr"/>
            <a:r>
              <a:rPr lang="en-US" sz="2000" dirty="0">
                <a:solidFill>
                  <a:prstClr val="black"/>
                </a:solidFill>
                <a:latin typeface="Tahoma" pitchFamily="34" charset="0"/>
                <a:cs typeface="Tahoma" pitchFamily="34" charset="0"/>
              </a:rPr>
              <a:t>Thank You for your participation.</a:t>
            </a:r>
          </a:p>
        </p:txBody>
      </p:sp>
      <p:sp>
        <p:nvSpPr>
          <p:cNvPr id="3" name="Rectangle 2"/>
          <p:cNvSpPr/>
          <p:nvPr/>
        </p:nvSpPr>
        <p:spPr>
          <a:xfrm>
            <a:off x="685800" y="7696200"/>
            <a:ext cx="5715000" cy="646331"/>
          </a:xfrm>
          <a:prstGeom prst="rect">
            <a:avLst/>
          </a:prstGeom>
        </p:spPr>
        <p:txBody>
          <a:bodyPr wrap="square">
            <a:spAutoFit/>
          </a:bodyPr>
          <a:lstStyle/>
          <a:p>
            <a:pPr lvl="0" algn="ctr"/>
            <a:r>
              <a:rPr lang="en-US" dirty="0">
                <a:solidFill>
                  <a:prstClr val="black"/>
                </a:solidFill>
                <a:latin typeface="Tahoma" pitchFamily="34" charset="0"/>
                <a:cs typeface="Tahoma" pitchFamily="34" charset="0"/>
              </a:rPr>
              <a:t>Please help us to create more effective training opportunities by completing any evaluations.</a:t>
            </a:r>
          </a:p>
        </p:txBody>
      </p:sp>
      <p:sp>
        <p:nvSpPr>
          <p:cNvPr id="4" name="Rectangle 3"/>
          <p:cNvSpPr/>
          <p:nvPr/>
        </p:nvSpPr>
        <p:spPr>
          <a:xfrm>
            <a:off x="2719639" y="295980"/>
            <a:ext cx="1189749" cy="338554"/>
          </a:xfrm>
          <a:prstGeom prst="rect">
            <a:avLst/>
          </a:prstGeom>
        </p:spPr>
        <p:txBody>
          <a:bodyPr wrap="none">
            <a:spAutoFit/>
          </a:bodyPr>
          <a:lstStyle/>
          <a:p>
            <a:pPr lvl="0"/>
            <a:r>
              <a:rPr lang="en-US" sz="1600" dirty="0" smtClean="0">
                <a:solidFill>
                  <a:prstClr val="black"/>
                </a:solidFill>
                <a:latin typeface="Tahoma" pitchFamily="34" charset="0"/>
                <a:cs typeface="Tahoma" pitchFamily="34" charset="0"/>
              </a:rPr>
              <a:t>Action Plan</a:t>
            </a:r>
            <a:endParaRPr lang="en-US" sz="1600" dirty="0">
              <a:solidFill>
                <a:prstClr val="black"/>
              </a:solidFill>
              <a:latin typeface="Tahoma" pitchFamily="34" charset="0"/>
              <a:cs typeface="Tahoma" pitchFamily="34" charset="0"/>
            </a:endParaRPr>
          </a:p>
        </p:txBody>
      </p:sp>
    </p:spTree>
    <p:extLst>
      <p:ext uri="{BB962C8B-B14F-4D97-AF65-F5344CB8AC3E}">
        <p14:creationId xmlns:p14="http://schemas.microsoft.com/office/powerpoint/2010/main" val="911037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hotel-perla-jizery.cz/sites/default/files/imagecache/fotogalerie-full/fotogalerie/2011/06/sluzby_hotelu/20_-_flipchart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901" y="226850"/>
            <a:ext cx="4076700" cy="807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57600" y="838200"/>
            <a:ext cx="1549527"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Ground Rules</a:t>
            </a:r>
          </a:p>
        </p:txBody>
      </p:sp>
      <p:sp>
        <p:nvSpPr>
          <p:cNvPr id="4" name="Rectangle 3"/>
          <p:cNvSpPr/>
          <p:nvPr/>
        </p:nvSpPr>
        <p:spPr>
          <a:xfrm>
            <a:off x="3134551" y="1193116"/>
            <a:ext cx="2901399" cy="3046988"/>
          </a:xfrm>
          <a:prstGeom prst="rect">
            <a:avLst/>
          </a:prstGeom>
        </p:spPr>
        <p:txBody>
          <a:bodyPr wrap="square">
            <a:spAutoFit/>
          </a:bodyPr>
          <a:lstStyle/>
          <a:p>
            <a:pPr lvl="0"/>
            <a:r>
              <a:rPr lang="en-US" sz="3200" dirty="0">
                <a:solidFill>
                  <a:prstClr val="black"/>
                </a:solidFill>
                <a:latin typeface="Tahoma" pitchFamily="34" charset="0"/>
                <a:cs typeface="Tahoma" pitchFamily="34" charset="0"/>
              </a:rPr>
              <a:t>Be </a:t>
            </a:r>
            <a:r>
              <a:rPr lang="en-US" sz="3200" dirty="0" smtClean="0">
                <a:solidFill>
                  <a:prstClr val="black"/>
                </a:solidFill>
                <a:latin typeface="Tahoma" pitchFamily="34" charset="0"/>
                <a:cs typeface="Tahoma" pitchFamily="34" charset="0"/>
              </a:rPr>
              <a:t>Focused</a:t>
            </a:r>
            <a:endParaRPr lang="en-US" sz="3200" dirty="0">
              <a:solidFill>
                <a:prstClr val="black"/>
              </a:solidFill>
              <a:latin typeface="Tahoma" pitchFamily="34" charset="0"/>
              <a:cs typeface="Tahoma" pitchFamily="34" charset="0"/>
            </a:endParaRPr>
          </a:p>
          <a:p>
            <a:pPr lvl="0"/>
            <a:r>
              <a:rPr lang="en-US" sz="3200" dirty="0">
                <a:solidFill>
                  <a:prstClr val="black"/>
                </a:solidFill>
                <a:latin typeface="Tahoma" pitchFamily="34" charset="0"/>
                <a:cs typeface="Tahoma" pitchFamily="34" charset="0"/>
              </a:rPr>
              <a:t>Be Prepared</a:t>
            </a:r>
          </a:p>
          <a:p>
            <a:pPr lvl="0"/>
            <a:r>
              <a:rPr lang="en-US" sz="3200" dirty="0">
                <a:solidFill>
                  <a:prstClr val="black"/>
                </a:solidFill>
                <a:latin typeface="Tahoma" pitchFamily="34" charset="0"/>
                <a:cs typeface="Tahoma" pitchFamily="34" charset="0"/>
              </a:rPr>
              <a:t>Be Positive</a:t>
            </a:r>
          </a:p>
          <a:p>
            <a:pPr lvl="0"/>
            <a:r>
              <a:rPr lang="en-US" sz="3200" dirty="0">
                <a:solidFill>
                  <a:prstClr val="black"/>
                </a:solidFill>
                <a:latin typeface="Tahoma" pitchFamily="34" charset="0"/>
                <a:cs typeface="Tahoma" pitchFamily="34" charset="0"/>
              </a:rPr>
              <a:t>Be </a:t>
            </a:r>
            <a:r>
              <a:rPr lang="en-US" sz="3200" dirty="0" smtClean="0">
                <a:solidFill>
                  <a:prstClr val="black"/>
                </a:solidFill>
                <a:latin typeface="Tahoma" pitchFamily="34" charset="0"/>
                <a:cs typeface="Tahoma" pitchFamily="34" charset="0"/>
              </a:rPr>
              <a:t>Productive</a:t>
            </a:r>
          </a:p>
          <a:p>
            <a:pPr lvl="0"/>
            <a:r>
              <a:rPr lang="en-US" sz="3200" dirty="0" smtClean="0">
                <a:solidFill>
                  <a:prstClr val="black"/>
                </a:solidFill>
                <a:latin typeface="Tahoma" pitchFamily="34" charset="0"/>
                <a:cs typeface="Tahoma" pitchFamily="34" charset="0"/>
              </a:rPr>
              <a:t>Follow along in your manuals</a:t>
            </a:r>
            <a:endParaRPr lang="en-US" sz="3200" dirty="0">
              <a:solidFill>
                <a:prstClr val="black"/>
              </a:solidFill>
              <a:latin typeface="Tahoma" pitchFamily="34" charset="0"/>
              <a:cs typeface="Tahoma" pitchFamily="34" charset="0"/>
            </a:endParaRPr>
          </a:p>
        </p:txBody>
      </p:sp>
      <p:sp>
        <p:nvSpPr>
          <p:cNvPr id="5" name="Rectangle 4"/>
          <p:cNvSpPr/>
          <p:nvPr/>
        </p:nvSpPr>
        <p:spPr>
          <a:xfrm>
            <a:off x="2514600" y="381000"/>
            <a:ext cx="4114800" cy="807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3471" y="381000"/>
            <a:ext cx="2324100" cy="3754874"/>
          </a:xfrm>
          <a:prstGeom prst="rect">
            <a:avLst/>
          </a:prstGeom>
        </p:spPr>
        <p:txBody>
          <a:bodyPr wrap="square">
            <a:spAutoFit/>
          </a:bodyPr>
          <a:lstStyle/>
          <a:p>
            <a:pPr lvl="0"/>
            <a:r>
              <a:rPr lang="en-US" sz="1400" dirty="0">
                <a:solidFill>
                  <a:prstClr val="black"/>
                </a:solidFill>
                <a:latin typeface="Tahoma" pitchFamily="34" charset="0"/>
                <a:cs typeface="Tahoma" pitchFamily="34" charset="0"/>
              </a:rPr>
              <a:t>Any presentation or training you attend takes work by both the trainer and the participant. To get the most out of </a:t>
            </a:r>
            <a:r>
              <a:rPr lang="en-US" sz="1400" dirty="0" smtClean="0">
                <a:solidFill>
                  <a:prstClr val="black"/>
                </a:solidFill>
                <a:latin typeface="Tahoma" pitchFamily="34" charset="0"/>
                <a:cs typeface="Tahoma" pitchFamily="34" charset="0"/>
              </a:rPr>
              <a:t>this webinar </a:t>
            </a:r>
            <a:r>
              <a:rPr lang="en-US" sz="1400" dirty="0">
                <a:solidFill>
                  <a:prstClr val="black"/>
                </a:solidFill>
                <a:latin typeface="Tahoma" pitchFamily="34" charset="0"/>
                <a:cs typeface="Tahoma" pitchFamily="34" charset="0"/>
              </a:rPr>
              <a:t>experience please take a moment to read the following suggestions. </a:t>
            </a:r>
          </a:p>
          <a:p>
            <a:pPr lvl="0"/>
            <a:r>
              <a:rPr lang="en-US" sz="1400" dirty="0">
                <a:solidFill>
                  <a:prstClr val="black"/>
                </a:solidFill>
                <a:latin typeface="Tahoma" pitchFamily="34" charset="0"/>
                <a:cs typeface="Tahoma" pitchFamily="34" charset="0"/>
              </a:rPr>
              <a:t>Remember that you are responsible for your own learning. </a:t>
            </a:r>
            <a:r>
              <a:rPr lang="en-US" sz="1400" dirty="0" smtClean="0">
                <a:solidFill>
                  <a:prstClr val="black"/>
                </a:solidFill>
                <a:latin typeface="Tahoma" pitchFamily="34" charset="0"/>
                <a:cs typeface="Tahoma" pitchFamily="34" charset="0"/>
              </a:rPr>
              <a:t>During the webinar you can ask questions by raising your hand or typing. This handout is for your benefit. Follow along as the webinar progresses. </a:t>
            </a:r>
            <a:endParaRPr lang="en-US" sz="1400" dirty="0">
              <a:solidFill>
                <a:prstClr val="black"/>
              </a:solidFill>
              <a:latin typeface="Tahoma" pitchFamily="34" charset="0"/>
              <a:cs typeface="Tahoma" pitchFamily="34" charset="0"/>
            </a:endParaRPr>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2</a:t>
            </a:fld>
            <a:endParaRPr lang="en-US"/>
          </a:p>
        </p:txBody>
      </p:sp>
    </p:spTree>
    <p:extLst>
      <p:ext uri="{BB962C8B-B14F-4D97-AF65-F5344CB8AC3E}">
        <p14:creationId xmlns:p14="http://schemas.microsoft.com/office/powerpoint/2010/main" val="3570768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81000"/>
            <a:ext cx="3048000" cy="800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3</a:t>
            </a:fld>
            <a:endParaRPr lang="en-US"/>
          </a:p>
        </p:txBody>
      </p:sp>
      <p:sp>
        <p:nvSpPr>
          <p:cNvPr id="11" name="Rectangle 10"/>
          <p:cNvSpPr/>
          <p:nvPr/>
        </p:nvSpPr>
        <p:spPr>
          <a:xfrm>
            <a:off x="4722923" y="533400"/>
            <a:ext cx="764953"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Notes</a:t>
            </a:r>
          </a:p>
        </p:txBody>
      </p:sp>
      <p:sp>
        <p:nvSpPr>
          <p:cNvPr id="12" name="Rectangle 11"/>
          <p:cNvSpPr/>
          <p:nvPr/>
        </p:nvSpPr>
        <p:spPr>
          <a:xfrm>
            <a:off x="0" y="382086"/>
            <a:ext cx="3505200" cy="3662541"/>
          </a:xfrm>
          <a:prstGeom prst="rect">
            <a:avLst/>
          </a:prstGeom>
        </p:spPr>
        <p:txBody>
          <a:bodyPr wrap="square">
            <a:spAutoFit/>
          </a:bodyPr>
          <a:lstStyle/>
          <a:p>
            <a:pPr lvl="0"/>
            <a:r>
              <a:rPr lang="en-US" sz="2000" dirty="0">
                <a:latin typeface="Tahoma" pitchFamily="34" charset="0"/>
                <a:cs typeface="Tahoma" pitchFamily="34" charset="0"/>
              </a:rPr>
              <a:t>Performance Objectives</a:t>
            </a:r>
          </a:p>
          <a:p>
            <a:pPr lvl="0"/>
            <a:endParaRPr lang="en-US" sz="2000" dirty="0">
              <a:latin typeface="Tahoma" pitchFamily="34" charset="0"/>
              <a:cs typeface="Tahoma" pitchFamily="34" charset="0"/>
            </a:endParaRPr>
          </a:p>
          <a:p>
            <a:pPr lvl="0"/>
            <a:r>
              <a:rPr lang="en-US" sz="1600" dirty="0">
                <a:latin typeface="Tahoma" pitchFamily="34" charset="0"/>
                <a:cs typeface="Tahoma" pitchFamily="34" charset="0"/>
              </a:rPr>
              <a:t>Participants will be able to:</a:t>
            </a:r>
          </a:p>
          <a:p>
            <a:pPr lvl="0"/>
            <a:endParaRPr lang="en-US" sz="1600" dirty="0">
              <a:latin typeface="Tahoma" pitchFamily="34" charset="0"/>
              <a:cs typeface="Tahoma" pitchFamily="34" charset="0"/>
            </a:endParaRPr>
          </a:p>
          <a:p>
            <a:pPr lvl="0"/>
            <a:r>
              <a:rPr lang="en-US" sz="1600" dirty="0" smtClean="0">
                <a:latin typeface="Tahoma" pitchFamily="34" charset="0"/>
                <a:cs typeface="Tahoma" pitchFamily="34" charset="0"/>
              </a:rPr>
              <a:t>Learn </a:t>
            </a:r>
            <a:r>
              <a:rPr lang="en-US" sz="1600" dirty="0">
                <a:latin typeface="Tahoma" pitchFamily="34" charset="0"/>
                <a:cs typeface="Tahoma" pitchFamily="34" charset="0"/>
              </a:rPr>
              <a:t>the value of creating positive relationships with </a:t>
            </a:r>
            <a:r>
              <a:rPr lang="en-US" sz="1600" dirty="0" smtClean="0">
                <a:latin typeface="Tahoma" pitchFamily="34" charset="0"/>
                <a:cs typeface="Tahoma" pitchFamily="34" charset="0"/>
              </a:rPr>
              <a:t>youth they supervise.</a:t>
            </a:r>
            <a:endParaRPr lang="en-US" sz="1600" dirty="0">
              <a:latin typeface="Tahoma" pitchFamily="34" charset="0"/>
              <a:cs typeface="Tahoma" pitchFamily="34" charset="0"/>
            </a:endParaRPr>
          </a:p>
          <a:p>
            <a:pPr lvl="0"/>
            <a:r>
              <a:rPr lang="en-US" sz="1600" dirty="0">
                <a:latin typeface="Tahoma" pitchFamily="34" charset="0"/>
                <a:cs typeface="Tahoma" pitchFamily="34" charset="0"/>
              </a:rPr>
              <a:t> </a:t>
            </a:r>
          </a:p>
          <a:p>
            <a:pPr lvl="0"/>
            <a:r>
              <a:rPr lang="en-US" sz="1600" dirty="0" smtClean="0">
                <a:latin typeface="Tahoma" pitchFamily="34" charset="0"/>
                <a:cs typeface="Tahoma" pitchFamily="34" charset="0"/>
              </a:rPr>
              <a:t>Learn how to build positive working relationships.</a:t>
            </a:r>
            <a:endParaRPr lang="en-US" sz="1600" dirty="0">
              <a:latin typeface="Tahoma" pitchFamily="34" charset="0"/>
              <a:cs typeface="Tahoma" pitchFamily="34" charset="0"/>
            </a:endParaRPr>
          </a:p>
          <a:p>
            <a:pPr lvl="0"/>
            <a:endParaRPr lang="en-US" sz="1600" dirty="0" smtClean="0">
              <a:latin typeface="Tahoma" pitchFamily="34" charset="0"/>
              <a:cs typeface="Tahoma" pitchFamily="34" charset="0"/>
            </a:endParaRPr>
          </a:p>
          <a:p>
            <a:pPr lvl="0"/>
            <a:r>
              <a:rPr lang="en-US" sz="1600" dirty="0">
                <a:latin typeface="Tahoma" pitchFamily="34" charset="0"/>
                <a:cs typeface="Tahoma" pitchFamily="34" charset="0"/>
              </a:rPr>
              <a:t>Develop an “Action Plan” to promote </a:t>
            </a:r>
            <a:r>
              <a:rPr lang="en-US" sz="1600" dirty="0" smtClean="0">
                <a:latin typeface="Tahoma" pitchFamily="34" charset="0"/>
                <a:cs typeface="Tahoma" pitchFamily="34" charset="0"/>
              </a:rPr>
              <a:t> </a:t>
            </a:r>
            <a:r>
              <a:rPr lang="en-US" sz="1600" dirty="0">
                <a:latin typeface="Tahoma" pitchFamily="34" charset="0"/>
                <a:cs typeface="Tahoma" pitchFamily="34" charset="0"/>
              </a:rPr>
              <a:t>trust based </a:t>
            </a:r>
            <a:r>
              <a:rPr lang="en-US" sz="1600" dirty="0" smtClean="0">
                <a:latin typeface="Tahoma" pitchFamily="34" charset="0"/>
                <a:cs typeface="Tahoma" pitchFamily="34" charset="0"/>
              </a:rPr>
              <a:t>rapport using </a:t>
            </a:r>
            <a:r>
              <a:rPr lang="en-US" sz="1600" dirty="0">
                <a:latin typeface="Tahoma" pitchFamily="34" charset="0"/>
                <a:cs typeface="Tahoma" pitchFamily="34" charset="0"/>
              </a:rPr>
              <a:t>what they learned during the presentation</a:t>
            </a:r>
            <a:r>
              <a:rPr lang="en-US" sz="1600" dirty="0" smtClean="0">
                <a:latin typeface="Tahoma" pitchFamily="34" charset="0"/>
                <a:cs typeface="Tahoma" pitchFamily="34" charset="0"/>
              </a:rPr>
              <a:t>.</a:t>
            </a:r>
            <a:endParaRPr lang="en-US" sz="1600" dirty="0">
              <a:latin typeface="Tahoma" pitchFamily="34" charset="0"/>
              <a:cs typeface="Tahoma" pitchFamily="34" charset="0"/>
            </a:endParaRPr>
          </a:p>
        </p:txBody>
      </p:sp>
      <p:sp>
        <p:nvSpPr>
          <p:cNvPr id="13" name="Rectangle 12"/>
          <p:cNvSpPr/>
          <p:nvPr/>
        </p:nvSpPr>
        <p:spPr>
          <a:xfrm>
            <a:off x="76200" y="5181600"/>
            <a:ext cx="3429000" cy="2800767"/>
          </a:xfrm>
          <a:prstGeom prst="rect">
            <a:avLst/>
          </a:prstGeom>
        </p:spPr>
        <p:txBody>
          <a:bodyPr>
            <a:spAutoFit/>
          </a:bodyPr>
          <a:lstStyle/>
          <a:p>
            <a:pPr lvl="0" algn="ctr"/>
            <a:r>
              <a:rPr lang="en-US" sz="2000" dirty="0">
                <a:latin typeface="Tahoma" pitchFamily="34" charset="0"/>
                <a:cs typeface="Tahoma" pitchFamily="34" charset="0"/>
              </a:rPr>
              <a:t>Building  our </a:t>
            </a:r>
            <a:r>
              <a:rPr lang="en-US" sz="2000" dirty="0" smtClean="0">
                <a:latin typeface="Tahoma" pitchFamily="34" charset="0"/>
                <a:cs typeface="Tahoma" pitchFamily="34" charset="0"/>
              </a:rPr>
              <a:t>Connections</a:t>
            </a:r>
          </a:p>
          <a:p>
            <a:pPr lvl="0" algn="ctr"/>
            <a:r>
              <a:rPr lang="en-US" sz="2000" dirty="0" smtClean="0">
                <a:latin typeface="Tahoma" pitchFamily="34" charset="0"/>
                <a:cs typeface="Tahoma" pitchFamily="34" charset="0"/>
              </a:rPr>
              <a:t>Agenda</a:t>
            </a:r>
            <a:endParaRPr lang="en-US" sz="2000" dirty="0">
              <a:latin typeface="Tahoma" pitchFamily="34" charset="0"/>
              <a:cs typeface="Tahoma" pitchFamily="34" charset="0"/>
            </a:endParaRPr>
          </a:p>
          <a:p>
            <a:pPr lvl="0"/>
            <a:endParaRPr lang="en-US" sz="2400" dirty="0">
              <a:latin typeface="Tahoma" pitchFamily="34" charset="0"/>
              <a:cs typeface="Tahoma" pitchFamily="34" charset="0"/>
            </a:endParaRPr>
          </a:p>
          <a:p>
            <a:pPr marL="400050" lvl="0" indent="-400050">
              <a:buFontTx/>
              <a:buAutoNum type="romanUcPeriod"/>
            </a:pPr>
            <a:r>
              <a:rPr lang="en-US" sz="1600" dirty="0">
                <a:latin typeface="Tahoma" pitchFamily="34" charset="0"/>
                <a:cs typeface="Tahoma" pitchFamily="34" charset="0"/>
              </a:rPr>
              <a:t>Build Trust</a:t>
            </a:r>
          </a:p>
          <a:p>
            <a:pPr marL="400050" lvl="0" indent="-400050">
              <a:buFontTx/>
              <a:buAutoNum type="romanUcPeriod"/>
            </a:pPr>
            <a:endParaRPr lang="en-US" sz="1600" dirty="0">
              <a:latin typeface="Tahoma" pitchFamily="34" charset="0"/>
              <a:cs typeface="Tahoma" pitchFamily="34" charset="0"/>
            </a:endParaRPr>
          </a:p>
          <a:p>
            <a:pPr marL="400050" lvl="0" indent="-400050">
              <a:buFontTx/>
              <a:buAutoNum type="romanUcPeriod"/>
            </a:pPr>
            <a:r>
              <a:rPr lang="en-US" sz="1600" dirty="0">
                <a:latin typeface="Tahoma" pitchFamily="34" charset="0"/>
                <a:cs typeface="Tahoma" pitchFamily="34" charset="0"/>
              </a:rPr>
              <a:t>Build Confidence</a:t>
            </a:r>
          </a:p>
          <a:p>
            <a:pPr marL="400050" lvl="0" indent="-400050">
              <a:buFontTx/>
              <a:buAutoNum type="romanUcPeriod"/>
            </a:pPr>
            <a:endParaRPr lang="en-US" sz="1600" dirty="0">
              <a:latin typeface="Tahoma" pitchFamily="34" charset="0"/>
              <a:cs typeface="Tahoma" pitchFamily="34" charset="0"/>
            </a:endParaRPr>
          </a:p>
          <a:p>
            <a:pPr marL="400050" lvl="0" indent="-400050">
              <a:buFontTx/>
              <a:buAutoNum type="romanUcPeriod"/>
            </a:pPr>
            <a:r>
              <a:rPr lang="en-US" sz="1600" dirty="0">
                <a:latin typeface="Tahoma" pitchFamily="34" charset="0"/>
                <a:cs typeface="Tahoma" pitchFamily="34" charset="0"/>
              </a:rPr>
              <a:t>Build Skills</a:t>
            </a:r>
          </a:p>
          <a:p>
            <a:pPr marL="400050" lvl="0" indent="-400050">
              <a:buFontTx/>
              <a:buAutoNum type="romanUcPeriod"/>
            </a:pPr>
            <a:endParaRPr lang="en-US" sz="1600" dirty="0">
              <a:latin typeface="Tahoma" pitchFamily="34" charset="0"/>
              <a:cs typeface="Tahoma" pitchFamily="34" charset="0"/>
            </a:endParaRPr>
          </a:p>
          <a:p>
            <a:pPr marL="400050" lvl="0" indent="-400050">
              <a:buFontTx/>
              <a:buAutoNum type="romanUcPeriod"/>
            </a:pPr>
            <a:r>
              <a:rPr lang="en-US" sz="1600" dirty="0">
                <a:latin typeface="Tahoma" pitchFamily="34" charset="0"/>
                <a:cs typeface="Tahoma" pitchFamily="34" charset="0"/>
              </a:rPr>
              <a:t>Build Others</a:t>
            </a:r>
          </a:p>
        </p:txBody>
      </p:sp>
    </p:spTree>
    <p:extLst>
      <p:ext uri="{BB962C8B-B14F-4D97-AF65-F5344CB8AC3E}">
        <p14:creationId xmlns:p14="http://schemas.microsoft.com/office/powerpoint/2010/main" val="2303300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81000"/>
            <a:ext cx="30480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4</a:t>
            </a:fld>
            <a:endParaRPr lang="en-US"/>
          </a:p>
        </p:txBody>
      </p:sp>
      <p:sp>
        <p:nvSpPr>
          <p:cNvPr id="11" name="Rectangle 10"/>
          <p:cNvSpPr/>
          <p:nvPr/>
        </p:nvSpPr>
        <p:spPr>
          <a:xfrm>
            <a:off x="4722923" y="533400"/>
            <a:ext cx="764953"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Notes</a:t>
            </a:r>
          </a:p>
        </p:txBody>
      </p:sp>
      <p:pic>
        <p:nvPicPr>
          <p:cNvPr id="1026" name="Picture 2" descr="http://www.learner.org/jnorth/images/graphics/m/Muscle_RubberBand2.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958" y="776728"/>
            <a:ext cx="3363460" cy="25225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0288" y="906045"/>
            <a:ext cx="3008423" cy="707886"/>
          </a:xfrm>
          <a:prstGeom prst="rect">
            <a:avLst/>
          </a:prstGeom>
        </p:spPr>
        <p:txBody>
          <a:bodyPr wrap="square">
            <a:spAutoFit/>
          </a:bodyPr>
          <a:lstStyle/>
          <a:p>
            <a:pPr lvl="0"/>
            <a:r>
              <a:rPr lang="en-US" sz="2000" dirty="0">
                <a:solidFill>
                  <a:prstClr val="black"/>
                </a:solidFill>
                <a:latin typeface="Tahoma" pitchFamily="34" charset="0"/>
                <a:cs typeface="Tahoma" pitchFamily="34" charset="0"/>
              </a:rPr>
              <a:t>How long will you hold on?</a:t>
            </a:r>
          </a:p>
        </p:txBody>
      </p:sp>
      <p:sp>
        <p:nvSpPr>
          <p:cNvPr id="3" name="Rectangle 2"/>
          <p:cNvSpPr/>
          <p:nvPr/>
        </p:nvSpPr>
        <p:spPr>
          <a:xfrm>
            <a:off x="304800" y="4936435"/>
            <a:ext cx="3429000" cy="3293209"/>
          </a:xfrm>
          <a:prstGeom prst="rect">
            <a:avLst/>
          </a:prstGeom>
        </p:spPr>
        <p:txBody>
          <a:bodyPr>
            <a:spAutoFit/>
          </a:bodyPr>
          <a:lstStyle/>
          <a:p>
            <a:pPr lvl="0"/>
            <a:r>
              <a:rPr lang="en-US" sz="1600" dirty="0">
                <a:solidFill>
                  <a:prstClr val="black"/>
                </a:solidFill>
                <a:latin typeface="Tahoma" pitchFamily="34" charset="0"/>
                <a:cs typeface="Tahoma" pitchFamily="34" charset="0"/>
              </a:rPr>
              <a:t>Am I quick to respond to other’s needs</a:t>
            </a:r>
            <a:r>
              <a:rPr lang="en-US" sz="1600" dirty="0" smtClean="0">
                <a:solidFill>
                  <a:prstClr val="black"/>
                </a:solidFill>
                <a:latin typeface="Tahoma" pitchFamily="34" charset="0"/>
                <a:cs typeface="Tahoma" pitchFamily="34" charset="0"/>
              </a:rPr>
              <a:t>?</a:t>
            </a:r>
          </a:p>
          <a:p>
            <a:pPr lvl="0"/>
            <a:endParaRPr lang="en-US" sz="1600" dirty="0">
              <a:solidFill>
                <a:prstClr val="black"/>
              </a:solidFill>
              <a:latin typeface="Tahoma" pitchFamily="34" charset="0"/>
              <a:cs typeface="Tahoma" pitchFamily="34" charset="0"/>
            </a:endParaRPr>
          </a:p>
          <a:p>
            <a:pPr lvl="0"/>
            <a:r>
              <a:rPr lang="en-US" sz="1600" dirty="0">
                <a:solidFill>
                  <a:prstClr val="black"/>
                </a:solidFill>
                <a:latin typeface="Tahoma" pitchFamily="34" charset="0"/>
                <a:cs typeface="Tahoma" pitchFamily="34" charset="0"/>
              </a:rPr>
              <a:t>Do I run from problems or face them</a:t>
            </a:r>
            <a:r>
              <a:rPr lang="en-US" sz="1600" dirty="0" smtClean="0">
                <a:solidFill>
                  <a:prstClr val="black"/>
                </a:solidFill>
                <a:latin typeface="Tahoma" pitchFamily="34" charset="0"/>
                <a:cs typeface="Tahoma" pitchFamily="34" charset="0"/>
              </a:rPr>
              <a:t>?</a:t>
            </a:r>
          </a:p>
          <a:p>
            <a:pPr lvl="0"/>
            <a:endParaRPr lang="en-US" sz="1600" dirty="0">
              <a:solidFill>
                <a:prstClr val="black"/>
              </a:solidFill>
              <a:latin typeface="Tahoma" pitchFamily="34" charset="0"/>
              <a:cs typeface="Tahoma" pitchFamily="34" charset="0"/>
            </a:endParaRPr>
          </a:p>
          <a:p>
            <a:pPr lvl="0"/>
            <a:r>
              <a:rPr lang="en-US" sz="1600" dirty="0">
                <a:solidFill>
                  <a:prstClr val="black"/>
                </a:solidFill>
                <a:latin typeface="Tahoma" pitchFamily="34" charset="0"/>
                <a:cs typeface="Tahoma" pitchFamily="34" charset="0"/>
              </a:rPr>
              <a:t>Do I talk more about bad news or good news</a:t>
            </a:r>
            <a:r>
              <a:rPr lang="en-US" sz="1600" dirty="0" smtClean="0">
                <a:solidFill>
                  <a:prstClr val="black"/>
                </a:solidFill>
                <a:latin typeface="Tahoma" pitchFamily="34" charset="0"/>
                <a:cs typeface="Tahoma" pitchFamily="34" charset="0"/>
              </a:rPr>
              <a:t>?</a:t>
            </a:r>
          </a:p>
          <a:p>
            <a:pPr lvl="0"/>
            <a:endParaRPr lang="en-US" sz="1600" dirty="0">
              <a:solidFill>
                <a:prstClr val="black"/>
              </a:solidFill>
              <a:latin typeface="Tahoma" pitchFamily="34" charset="0"/>
              <a:cs typeface="Tahoma" pitchFamily="34" charset="0"/>
            </a:endParaRPr>
          </a:p>
          <a:p>
            <a:pPr lvl="0"/>
            <a:r>
              <a:rPr lang="en-US" sz="1600" dirty="0">
                <a:solidFill>
                  <a:prstClr val="black"/>
                </a:solidFill>
                <a:latin typeface="Tahoma" pitchFamily="34" charset="0"/>
                <a:cs typeface="Tahoma" pitchFamily="34" charset="0"/>
              </a:rPr>
              <a:t>Do I give people the benefit of the doubt, or do I assume the worst</a:t>
            </a:r>
            <a:r>
              <a:rPr lang="en-US" sz="1600" dirty="0" smtClean="0">
                <a:solidFill>
                  <a:prstClr val="black"/>
                </a:solidFill>
                <a:latin typeface="Tahoma" pitchFamily="34" charset="0"/>
                <a:cs typeface="Tahoma" pitchFamily="34" charset="0"/>
              </a:rPr>
              <a:t>?</a:t>
            </a:r>
          </a:p>
          <a:p>
            <a:pPr lvl="0"/>
            <a:endParaRPr lang="en-US" sz="1600" dirty="0">
              <a:solidFill>
                <a:prstClr val="black"/>
              </a:solidFill>
              <a:latin typeface="Tahoma" pitchFamily="34" charset="0"/>
              <a:cs typeface="Tahoma" pitchFamily="34" charset="0"/>
            </a:endParaRPr>
          </a:p>
          <a:p>
            <a:pPr lvl="0"/>
            <a:r>
              <a:rPr lang="en-US" sz="1600" dirty="0" smtClean="0">
                <a:solidFill>
                  <a:prstClr val="black"/>
                </a:solidFill>
                <a:latin typeface="Tahoma" pitchFamily="34" charset="0"/>
                <a:cs typeface="Tahoma" pitchFamily="34" charset="0"/>
              </a:rPr>
              <a:t>Do I treat people consistently?</a:t>
            </a:r>
            <a:endParaRPr lang="en-US" sz="1600" dirty="0">
              <a:solidFill>
                <a:prstClr val="black"/>
              </a:solidFill>
              <a:latin typeface="Tahoma" pitchFamily="34" charset="0"/>
              <a:cs typeface="Tahoma" pitchFamily="34" charset="0"/>
            </a:endParaRPr>
          </a:p>
        </p:txBody>
      </p:sp>
      <p:sp>
        <p:nvSpPr>
          <p:cNvPr id="6" name="TextBox 5"/>
          <p:cNvSpPr txBox="1"/>
          <p:nvPr/>
        </p:nvSpPr>
        <p:spPr>
          <a:xfrm>
            <a:off x="698317" y="3727318"/>
            <a:ext cx="5615255" cy="369332"/>
          </a:xfrm>
          <a:prstGeom prst="rect">
            <a:avLst/>
          </a:prstGeom>
          <a:noFill/>
        </p:spPr>
        <p:txBody>
          <a:bodyPr wrap="none" rtlCol="0">
            <a:spAutoFit/>
          </a:bodyPr>
          <a:lstStyle/>
          <a:p>
            <a:r>
              <a:rPr lang="en-US" dirty="0" smtClean="0">
                <a:latin typeface="Tahoma" pitchFamily="34" charset="0"/>
                <a:cs typeface="Tahoma" pitchFamily="34" charset="0"/>
              </a:rPr>
              <a:t>Using the scale rate yourself on each question below.</a:t>
            </a:r>
            <a:endParaRPr lang="en-US" dirty="0">
              <a:latin typeface="Tahoma" pitchFamily="34" charset="0"/>
              <a:cs typeface="Tahoma" pitchFamily="34" charset="0"/>
            </a:endParaRPr>
          </a:p>
        </p:txBody>
      </p:sp>
      <p:sp>
        <p:nvSpPr>
          <p:cNvPr id="12" name="TextBox 11"/>
          <p:cNvSpPr txBox="1"/>
          <p:nvPr/>
        </p:nvSpPr>
        <p:spPr>
          <a:xfrm>
            <a:off x="1562976" y="4140368"/>
            <a:ext cx="3885936" cy="646331"/>
          </a:xfrm>
          <a:prstGeom prst="rect">
            <a:avLst/>
          </a:prstGeom>
          <a:noFill/>
        </p:spPr>
        <p:txBody>
          <a:bodyPr wrap="none" rtlCol="0">
            <a:spAutoFit/>
          </a:bodyPr>
          <a:lstStyle/>
          <a:p>
            <a:r>
              <a:rPr lang="en-US" dirty="0" smtClean="0"/>
              <a:t>Never Seldom Sometimes Often Always</a:t>
            </a:r>
          </a:p>
          <a:p>
            <a:r>
              <a:rPr lang="en-US" dirty="0"/>
              <a:t> </a:t>
            </a:r>
            <a:r>
              <a:rPr lang="en-US" dirty="0" smtClean="0"/>
              <a:t>   1          2                3              4          5</a:t>
            </a:r>
            <a:endParaRPr lang="en-US" dirty="0"/>
          </a:p>
        </p:txBody>
      </p:sp>
      <p:sp>
        <p:nvSpPr>
          <p:cNvPr id="4" name="TextBox 3"/>
          <p:cNvSpPr txBox="1"/>
          <p:nvPr/>
        </p:nvSpPr>
        <p:spPr>
          <a:xfrm>
            <a:off x="289378" y="211411"/>
            <a:ext cx="2031838" cy="461665"/>
          </a:xfrm>
          <a:prstGeom prst="rect">
            <a:avLst/>
          </a:prstGeom>
          <a:noFill/>
        </p:spPr>
        <p:txBody>
          <a:bodyPr wrap="none" rtlCol="0">
            <a:spAutoFit/>
          </a:bodyPr>
          <a:lstStyle/>
          <a:p>
            <a:r>
              <a:rPr lang="en-US" sz="2400" dirty="0" smtClean="0">
                <a:latin typeface="Tahoma" pitchFamily="34" charset="0"/>
                <a:cs typeface="Tahoma" pitchFamily="34" charset="0"/>
              </a:rPr>
              <a:t>Building Trust</a:t>
            </a:r>
            <a:endParaRPr lang="en-US" sz="2400" dirty="0">
              <a:latin typeface="Tahoma" pitchFamily="34" charset="0"/>
              <a:cs typeface="Tahoma" pitchFamily="34" charset="0"/>
            </a:endParaRPr>
          </a:p>
        </p:txBody>
      </p:sp>
    </p:spTree>
    <p:extLst>
      <p:ext uri="{BB962C8B-B14F-4D97-AF65-F5344CB8AC3E}">
        <p14:creationId xmlns:p14="http://schemas.microsoft.com/office/powerpoint/2010/main" val="4004360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81000"/>
            <a:ext cx="3048000" cy="800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5</a:t>
            </a:fld>
            <a:endParaRPr lang="en-US"/>
          </a:p>
        </p:txBody>
      </p:sp>
      <p:sp>
        <p:nvSpPr>
          <p:cNvPr id="11" name="Rectangle 10"/>
          <p:cNvSpPr/>
          <p:nvPr/>
        </p:nvSpPr>
        <p:spPr>
          <a:xfrm>
            <a:off x="4722923" y="533400"/>
            <a:ext cx="764953"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Notes</a:t>
            </a:r>
          </a:p>
        </p:txBody>
      </p:sp>
      <p:sp>
        <p:nvSpPr>
          <p:cNvPr id="2" name="TextBox 1"/>
          <p:cNvSpPr txBox="1"/>
          <p:nvPr/>
        </p:nvSpPr>
        <p:spPr>
          <a:xfrm>
            <a:off x="76200" y="902732"/>
            <a:ext cx="3352800" cy="3970318"/>
          </a:xfrm>
          <a:prstGeom prst="rect">
            <a:avLst/>
          </a:prstGeom>
          <a:noFill/>
        </p:spPr>
        <p:txBody>
          <a:bodyPr wrap="square" rtlCol="0">
            <a:spAutoFit/>
          </a:bodyPr>
          <a:lstStyle/>
          <a:p>
            <a:r>
              <a:rPr lang="en-US" dirty="0" smtClean="0">
                <a:latin typeface="Tahoma" pitchFamily="34" charset="0"/>
                <a:cs typeface="Tahoma" pitchFamily="34" charset="0"/>
              </a:rPr>
              <a:t>How do each of the questions connect to building trust with the youth supervise?</a:t>
            </a:r>
          </a:p>
          <a:p>
            <a:endParaRPr lang="en-US" dirty="0">
              <a:latin typeface="Tahoma" pitchFamily="34" charset="0"/>
              <a:cs typeface="Tahoma" pitchFamily="34" charset="0"/>
            </a:endParaRPr>
          </a:p>
          <a:p>
            <a:endParaRPr lang="en-US" dirty="0" smtClean="0">
              <a:latin typeface="Tahoma" pitchFamily="34" charset="0"/>
              <a:cs typeface="Tahoma" pitchFamily="34" charset="0"/>
            </a:endParaRPr>
          </a:p>
          <a:p>
            <a:r>
              <a:rPr lang="en-US" dirty="0" smtClean="0">
                <a:latin typeface="Tahoma" pitchFamily="34" charset="0"/>
                <a:cs typeface="Tahoma" pitchFamily="34" charset="0"/>
              </a:rPr>
              <a:t>Can you make improvements in areas that you rated yourself lower?</a:t>
            </a:r>
          </a:p>
          <a:p>
            <a:endParaRPr lang="en-US" dirty="0">
              <a:latin typeface="Tahoma" pitchFamily="34" charset="0"/>
              <a:cs typeface="Tahoma" pitchFamily="34" charset="0"/>
            </a:endParaRPr>
          </a:p>
          <a:p>
            <a:endParaRPr lang="en-US" dirty="0" smtClean="0">
              <a:latin typeface="Tahoma" pitchFamily="34" charset="0"/>
              <a:cs typeface="Tahoma" pitchFamily="34" charset="0"/>
            </a:endParaRPr>
          </a:p>
          <a:p>
            <a:r>
              <a:rPr lang="en-US" dirty="0" smtClean="0">
                <a:latin typeface="Tahoma" pitchFamily="34" charset="0"/>
                <a:cs typeface="Tahoma" pitchFamily="34" charset="0"/>
              </a:rPr>
              <a:t>What do your ratings and these questions connect to?</a:t>
            </a:r>
          </a:p>
          <a:p>
            <a:endParaRPr lang="en-US" dirty="0">
              <a:latin typeface="Tahoma" pitchFamily="34" charset="0"/>
              <a:cs typeface="Tahoma" pitchFamily="34" charset="0"/>
            </a:endParaRPr>
          </a:p>
          <a:p>
            <a:r>
              <a:rPr lang="en-US" dirty="0" smtClean="0">
                <a:latin typeface="Tahoma" pitchFamily="34" charset="0"/>
                <a:cs typeface="Tahoma" pitchFamily="34" charset="0"/>
              </a:rPr>
              <a:t>Your ____________________</a:t>
            </a:r>
            <a:endParaRPr lang="en-US" dirty="0">
              <a:latin typeface="Tahoma" pitchFamily="34" charset="0"/>
              <a:cs typeface="Tahoma" pitchFamily="34" charset="0"/>
            </a:endParaRPr>
          </a:p>
        </p:txBody>
      </p:sp>
      <p:pic>
        <p:nvPicPr>
          <p:cNvPr id="12" name="Picture 2" descr="http://www.marfdrat.net/wp-content/uploads/2011/04/gold-ba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80060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8261" y="7086600"/>
            <a:ext cx="2428678" cy="461665"/>
          </a:xfrm>
          <a:prstGeom prst="rect">
            <a:avLst/>
          </a:prstGeom>
        </p:spPr>
        <p:txBody>
          <a:bodyPr wrap="none">
            <a:spAutoFit/>
          </a:bodyPr>
          <a:lstStyle/>
          <a:p>
            <a:r>
              <a:rPr lang="en-US" sz="2400" dirty="0">
                <a:solidFill>
                  <a:srgbClr val="CC9900"/>
                </a:solidFill>
                <a:latin typeface="Tahoma" pitchFamily="34" charset="0"/>
                <a:cs typeface="Tahoma" pitchFamily="34" charset="0"/>
              </a:rPr>
              <a:t>The Golden Rule</a:t>
            </a:r>
            <a:endParaRPr lang="en-US" dirty="0"/>
          </a:p>
        </p:txBody>
      </p:sp>
    </p:spTree>
    <p:extLst>
      <p:ext uri="{BB962C8B-B14F-4D97-AF65-F5344CB8AC3E}">
        <p14:creationId xmlns:p14="http://schemas.microsoft.com/office/powerpoint/2010/main" val="321140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81000"/>
            <a:ext cx="3048000" cy="800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6</a:t>
            </a:fld>
            <a:endParaRPr lang="en-US"/>
          </a:p>
        </p:txBody>
      </p:sp>
      <p:sp>
        <p:nvSpPr>
          <p:cNvPr id="11" name="Rectangle 10"/>
          <p:cNvSpPr/>
          <p:nvPr/>
        </p:nvSpPr>
        <p:spPr>
          <a:xfrm>
            <a:off x="4722923" y="533400"/>
            <a:ext cx="764953"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Notes</a:t>
            </a:r>
          </a:p>
        </p:txBody>
      </p:sp>
      <p:sp>
        <p:nvSpPr>
          <p:cNvPr id="12" name="Rectangle 11"/>
          <p:cNvSpPr/>
          <p:nvPr/>
        </p:nvSpPr>
        <p:spPr>
          <a:xfrm>
            <a:off x="71204" y="348734"/>
            <a:ext cx="3431059" cy="7358449"/>
          </a:xfrm>
          <a:prstGeom prst="rect">
            <a:avLst/>
          </a:prstGeom>
          <a:solidFill>
            <a:schemeClr val="accent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5774" y="718066"/>
            <a:ext cx="3429000" cy="6771084"/>
          </a:xfrm>
          <a:prstGeom prst="rect">
            <a:avLst/>
          </a:prstGeom>
        </p:spPr>
        <p:txBody>
          <a:bodyPr>
            <a:spAutoFit/>
          </a:bodyPr>
          <a:lstStyle/>
          <a:p>
            <a:pPr lvl="0"/>
            <a:r>
              <a:rPr lang="en-US" sz="1400" dirty="0">
                <a:solidFill>
                  <a:prstClr val="black"/>
                </a:solidFill>
                <a:latin typeface="Tahoma" pitchFamily="34" charset="0"/>
                <a:cs typeface="Tahoma" pitchFamily="34" charset="0"/>
              </a:rPr>
              <a:t>A wealthy woman was concerned about her son and the fact that he did not wish to take over his father’s business. The son in fact refused to take on the responsibility upon his father’s death. This woman sought the help of the best </a:t>
            </a:r>
            <a:r>
              <a:rPr lang="en-US" sz="1400" dirty="0" smtClean="0">
                <a:solidFill>
                  <a:prstClr val="black"/>
                </a:solidFill>
                <a:latin typeface="Tahoma" pitchFamily="34" charset="0"/>
                <a:cs typeface="Tahoma" pitchFamily="34" charset="0"/>
              </a:rPr>
              <a:t>counselors </a:t>
            </a:r>
            <a:r>
              <a:rPr lang="en-US" sz="1400" dirty="0">
                <a:solidFill>
                  <a:prstClr val="black"/>
                </a:solidFill>
                <a:latin typeface="Tahoma" pitchFamily="34" charset="0"/>
                <a:cs typeface="Tahoma" pitchFamily="34" charset="0"/>
              </a:rPr>
              <a:t>money could </a:t>
            </a:r>
            <a:r>
              <a:rPr lang="en-US" sz="1400" dirty="0" smtClean="0">
                <a:solidFill>
                  <a:prstClr val="black"/>
                </a:solidFill>
                <a:latin typeface="Tahoma" pitchFamily="34" charset="0"/>
                <a:cs typeface="Tahoma" pitchFamily="34" charset="0"/>
              </a:rPr>
              <a:t>buy </a:t>
            </a:r>
            <a:r>
              <a:rPr lang="en-US" sz="1400" dirty="0">
                <a:solidFill>
                  <a:prstClr val="black"/>
                </a:solidFill>
                <a:latin typeface="Tahoma" pitchFamily="34" charset="0"/>
                <a:cs typeface="Tahoma" pitchFamily="34" charset="0"/>
              </a:rPr>
              <a:t>and in the first session the son, still very opposed to entering his father’s business, explained why. The son said that his father grew up in a time where self reliance was a lesson that his father learned the hard way and that the father believed the son should learn self reliance as well. The father’s method for doing this was </a:t>
            </a:r>
            <a:r>
              <a:rPr lang="en-US" sz="1400" dirty="0" smtClean="0">
                <a:solidFill>
                  <a:prstClr val="black"/>
                </a:solidFill>
                <a:latin typeface="Tahoma" pitchFamily="34" charset="0"/>
                <a:cs typeface="Tahoma" pitchFamily="34" charset="0"/>
              </a:rPr>
              <a:t>to never encourage </a:t>
            </a:r>
            <a:r>
              <a:rPr lang="en-US" sz="1400" dirty="0">
                <a:solidFill>
                  <a:prstClr val="black"/>
                </a:solidFill>
                <a:latin typeface="Tahoma" pitchFamily="34" charset="0"/>
                <a:cs typeface="Tahoma" pitchFamily="34" charset="0"/>
              </a:rPr>
              <a:t>or </a:t>
            </a:r>
            <a:r>
              <a:rPr lang="en-US" sz="1400" dirty="0" smtClean="0">
                <a:solidFill>
                  <a:prstClr val="black"/>
                </a:solidFill>
                <a:latin typeface="Tahoma" pitchFamily="34" charset="0"/>
                <a:cs typeface="Tahoma" pitchFamily="34" charset="0"/>
              </a:rPr>
              <a:t>praise </a:t>
            </a:r>
            <a:r>
              <a:rPr lang="en-US" sz="1400" dirty="0">
                <a:solidFill>
                  <a:prstClr val="black"/>
                </a:solidFill>
                <a:latin typeface="Tahoma" pitchFamily="34" charset="0"/>
                <a:cs typeface="Tahoma" pitchFamily="34" charset="0"/>
              </a:rPr>
              <a:t>his </a:t>
            </a:r>
            <a:r>
              <a:rPr lang="en-US" sz="1400" dirty="0" smtClean="0">
                <a:solidFill>
                  <a:prstClr val="black"/>
                </a:solidFill>
                <a:latin typeface="Tahoma" pitchFamily="34" charset="0"/>
                <a:cs typeface="Tahoma" pitchFamily="34" charset="0"/>
              </a:rPr>
              <a:t>son. </a:t>
            </a:r>
            <a:r>
              <a:rPr lang="en-US" sz="1400" dirty="0">
                <a:solidFill>
                  <a:prstClr val="black"/>
                </a:solidFill>
                <a:latin typeface="Tahoma" pitchFamily="34" charset="0"/>
                <a:cs typeface="Tahoma" pitchFamily="34" charset="0"/>
              </a:rPr>
              <a:t>E</a:t>
            </a:r>
            <a:r>
              <a:rPr lang="en-US" sz="1400" dirty="0" smtClean="0">
                <a:solidFill>
                  <a:prstClr val="black"/>
                </a:solidFill>
                <a:latin typeface="Tahoma" pitchFamily="34" charset="0"/>
                <a:cs typeface="Tahoma" pitchFamily="34" charset="0"/>
              </a:rPr>
              <a:t>ven </a:t>
            </a:r>
            <a:r>
              <a:rPr lang="en-US" sz="1400" dirty="0">
                <a:solidFill>
                  <a:prstClr val="black"/>
                </a:solidFill>
                <a:latin typeface="Tahoma" pitchFamily="34" charset="0"/>
                <a:cs typeface="Tahoma" pitchFamily="34" charset="0"/>
              </a:rPr>
              <a:t>when they did something </a:t>
            </a:r>
            <a:r>
              <a:rPr lang="en-US" sz="1400" dirty="0" smtClean="0">
                <a:solidFill>
                  <a:prstClr val="black"/>
                </a:solidFill>
                <a:latin typeface="Tahoma" pitchFamily="34" charset="0"/>
                <a:cs typeface="Tahoma" pitchFamily="34" charset="0"/>
              </a:rPr>
              <a:t>together, </a:t>
            </a:r>
            <a:r>
              <a:rPr lang="en-US" sz="1400" dirty="0">
                <a:solidFill>
                  <a:prstClr val="black"/>
                </a:solidFill>
                <a:latin typeface="Tahoma" pitchFamily="34" charset="0"/>
                <a:cs typeface="Tahoma" pitchFamily="34" charset="0"/>
              </a:rPr>
              <a:t>the father used this as a teaching moment that had left him feeling angry and frustrated. When they would play </a:t>
            </a:r>
            <a:r>
              <a:rPr lang="en-US" sz="1400" dirty="0" smtClean="0">
                <a:solidFill>
                  <a:prstClr val="black"/>
                </a:solidFill>
                <a:latin typeface="Tahoma" pitchFamily="34" charset="0"/>
                <a:cs typeface="Tahoma" pitchFamily="34" charset="0"/>
              </a:rPr>
              <a:t>catch, </a:t>
            </a:r>
            <a:r>
              <a:rPr lang="en-US" sz="1400" dirty="0">
                <a:solidFill>
                  <a:prstClr val="black"/>
                </a:solidFill>
                <a:latin typeface="Tahoma" pitchFamily="34" charset="0"/>
                <a:cs typeface="Tahoma" pitchFamily="34" charset="0"/>
              </a:rPr>
              <a:t>the goal was the son had to catch ten balls in a row and on the tenth throw his father would do everything he could to prevent the son from making that tenth catch. He never made that tenth catch! This left him feeling he could never be perfect or measure up to his father’s expectations and the reason why he does not want anything to do with a business where you can never meet expectations.</a:t>
            </a:r>
          </a:p>
        </p:txBody>
      </p:sp>
      <p:sp>
        <p:nvSpPr>
          <p:cNvPr id="3" name="Rectangle 2"/>
          <p:cNvSpPr/>
          <p:nvPr/>
        </p:nvSpPr>
        <p:spPr>
          <a:xfrm>
            <a:off x="830338" y="348734"/>
            <a:ext cx="1552028" cy="369332"/>
          </a:xfrm>
          <a:prstGeom prst="rect">
            <a:avLst/>
          </a:prstGeom>
        </p:spPr>
        <p:txBody>
          <a:bodyPr wrap="none">
            <a:spAutoFit/>
          </a:bodyPr>
          <a:lstStyle/>
          <a:p>
            <a:r>
              <a:rPr lang="en-US" dirty="0" smtClean="0">
                <a:latin typeface="Tahoma" pitchFamily="34" charset="0"/>
                <a:cs typeface="Tahoma" pitchFamily="34" charset="0"/>
              </a:rPr>
              <a:t>Playing Catch</a:t>
            </a:r>
            <a:endParaRPr lang="en-US" dirty="0">
              <a:latin typeface="Tahoma" pitchFamily="34" charset="0"/>
              <a:cs typeface="Tahoma" pitchFamily="34" charset="0"/>
            </a:endParaRPr>
          </a:p>
        </p:txBody>
      </p:sp>
    </p:spTree>
    <p:extLst>
      <p:ext uri="{BB962C8B-B14F-4D97-AF65-F5344CB8AC3E}">
        <p14:creationId xmlns:p14="http://schemas.microsoft.com/office/powerpoint/2010/main" val="2532633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81000"/>
            <a:ext cx="3048000" cy="800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7</a:t>
            </a:fld>
            <a:endParaRPr lang="en-US"/>
          </a:p>
        </p:txBody>
      </p:sp>
      <p:sp>
        <p:nvSpPr>
          <p:cNvPr id="11" name="Rectangle 10"/>
          <p:cNvSpPr/>
          <p:nvPr/>
        </p:nvSpPr>
        <p:spPr>
          <a:xfrm>
            <a:off x="4722923" y="533400"/>
            <a:ext cx="764953"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Notes</a:t>
            </a:r>
          </a:p>
        </p:txBody>
      </p:sp>
      <p:sp>
        <p:nvSpPr>
          <p:cNvPr id="2" name="Rectangle 1"/>
          <p:cNvSpPr/>
          <p:nvPr/>
        </p:nvSpPr>
        <p:spPr>
          <a:xfrm>
            <a:off x="149087" y="533400"/>
            <a:ext cx="3429000" cy="4524315"/>
          </a:xfrm>
          <a:prstGeom prst="rect">
            <a:avLst/>
          </a:prstGeom>
        </p:spPr>
        <p:txBody>
          <a:bodyPr>
            <a:spAutoFit/>
          </a:bodyPr>
          <a:lstStyle/>
          <a:p>
            <a:r>
              <a:rPr lang="en-US" dirty="0" smtClean="0">
                <a:solidFill>
                  <a:prstClr val="black"/>
                </a:solidFill>
                <a:latin typeface="Tahoma" pitchFamily="34" charset="0"/>
                <a:cs typeface="Tahoma" pitchFamily="34" charset="0"/>
              </a:rPr>
              <a:t>Does your supervisor always communicate the rules and expectations they have for you?</a:t>
            </a:r>
          </a:p>
          <a:p>
            <a:endParaRPr lang="en-US" dirty="0" smtClean="0">
              <a:solidFill>
                <a:prstClr val="black"/>
              </a:solidFill>
              <a:latin typeface="Tahoma" pitchFamily="34" charset="0"/>
              <a:cs typeface="Tahoma" pitchFamily="34" charset="0"/>
            </a:endParaRPr>
          </a:p>
          <a:p>
            <a:r>
              <a:rPr lang="en-US" dirty="0" smtClean="0">
                <a:solidFill>
                  <a:prstClr val="black"/>
                </a:solidFill>
                <a:latin typeface="Tahoma" pitchFamily="34" charset="0"/>
                <a:cs typeface="Tahoma" pitchFamily="34" charset="0"/>
              </a:rPr>
              <a:t>How often have you rushed to judgement before you have been able to get to know a youth?</a:t>
            </a:r>
          </a:p>
          <a:p>
            <a:endParaRPr lang="en-US" dirty="0" smtClean="0">
              <a:solidFill>
                <a:prstClr val="black"/>
              </a:solidFill>
              <a:latin typeface="Tahoma" pitchFamily="34" charset="0"/>
              <a:cs typeface="Tahoma" pitchFamily="34" charset="0"/>
            </a:endParaRPr>
          </a:p>
          <a:p>
            <a:endParaRPr lang="en-US" dirty="0" smtClean="0">
              <a:solidFill>
                <a:prstClr val="black"/>
              </a:solidFill>
              <a:latin typeface="Tahoma" pitchFamily="34" charset="0"/>
              <a:cs typeface="Tahoma" pitchFamily="34" charset="0"/>
            </a:endParaRPr>
          </a:p>
          <a:p>
            <a:r>
              <a:rPr lang="en-US" dirty="0" smtClean="0">
                <a:solidFill>
                  <a:prstClr val="black"/>
                </a:solidFill>
                <a:latin typeface="Tahoma" pitchFamily="34" charset="0"/>
                <a:cs typeface="Tahoma" pitchFamily="34" charset="0"/>
              </a:rPr>
              <a:t>How often are you surprised when what you initially believed about a youth did not match up with the real person once you took some time to get to know them?</a:t>
            </a:r>
            <a:endParaRPr lang="en-US" dirty="0">
              <a:latin typeface="Tahoma" pitchFamily="34" charset="0"/>
              <a:cs typeface="Tahoma" pitchFamily="34"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816136"/>
            <a:ext cx="2362200" cy="344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829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81000"/>
            <a:ext cx="3048000" cy="800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8</a:t>
            </a:fld>
            <a:endParaRPr lang="en-US"/>
          </a:p>
        </p:txBody>
      </p:sp>
      <p:sp>
        <p:nvSpPr>
          <p:cNvPr id="11" name="Rectangle 10"/>
          <p:cNvSpPr/>
          <p:nvPr/>
        </p:nvSpPr>
        <p:spPr>
          <a:xfrm>
            <a:off x="4722923" y="533400"/>
            <a:ext cx="764953"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Notes</a:t>
            </a:r>
          </a:p>
        </p:txBody>
      </p:sp>
      <p:sp>
        <p:nvSpPr>
          <p:cNvPr id="2" name="Rectangle 1"/>
          <p:cNvSpPr/>
          <p:nvPr/>
        </p:nvSpPr>
        <p:spPr>
          <a:xfrm>
            <a:off x="152400" y="382081"/>
            <a:ext cx="3429000" cy="707886"/>
          </a:xfrm>
          <a:prstGeom prst="rect">
            <a:avLst/>
          </a:prstGeom>
        </p:spPr>
        <p:txBody>
          <a:bodyPr>
            <a:spAutoFit/>
          </a:bodyPr>
          <a:lstStyle/>
          <a:p>
            <a:pPr lvl="0"/>
            <a:r>
              <a:rPr lang="en-US" sz="2000" dirty="0">
                <a:solidFill>
                  <a:prstClr val="black"/>
                </a:solidFill>
                <a:latin typeface="Tahoma" pitchFamily="34" charset="0"/>
                <a:cs typeface="Tahoma" pitchFamily="34" charset="0"/>
              </a:rPr>
              <a:t>Five ways we want others to treat us…</a:t>
            </a:r>
          </a:p>
        </p:txBody>
      </p:sp>
      <p:sp>
        <p:nvSpPr>
          <p:cNvPr id="3" name="Rectangle 2"/>
          <p:cNvSpPr/>
          <p:nvPr/>
        </p:nvSpPr>
        <p:spPr>
          <a:xfrm>
            <a:off x="192984" y="1155093"/>
            <a:ext cx="3429000" cy="3970318"/>
          </a:xfrm>
          <a:prstGeom prst="rect">
            <a:avLst/>
          </a:prstGeom>
        </p:spPr>
        <p:txBody>
          <a:bodyPr>
            <a:spAutoFit/>
          </a:bodyPr>
          <a:lstStyle/>
          <a:p>
            <a:pPr marL="285750" lvl="0" indent="-285750">
              <a:buFont typeface="Arial" pitchFamily="34" charset="0"/>
              <a:buChar char="•"/>
            </a:pPr>
            <a:r>
              <a:rPr lang="en-US" dirty="0">
                <a:solidFill>
                  <a:prstClr val="black"/>
                </a:solidFill>
                <a:latin typeface="Tahoma" pitchFamily="34" charset="0"/>
                <a:cs typeface="Tahoma" pitchFamily="34" charset="0"/>
              </a:rPr>
              <a:t>You want others to </a:t>
            </a:r>
            <a:r>
              <a:rPr lang="en-US" dirty="0" smtClean="0">
                <a:solidFill>
                  <a:prstClr val="black"/>
                </a:solidFill>
                <a:latin typeface="Tahoma" pitchFamily="34" charset="0"/>
                <a:cs typeface="Tahoma" pitchFamily="34" charset="0"/>
              </a:rPr>
              <a:t>_______________ </a:t>
            </a:r>
            <a:r>
              <a:rPr lang="en-US" dirty="0">
                <a:solidFill>
                  <a:prstClr val="black"/>
                </a:solidFill>
                <a:latin typeface="Tahoma" pitchFamily="34" charset="0"/>
                <a:cs typeface="Tahoma" pitchFamily="34" charset="0"/>
              </a:rPr>
              <a:t>you</a:t>
            </a:r>
          </a:p>
          <a:p>
            <a:pPr marL="285750" lvl="0" indent="-285750">
              <a:buFont typeface="Arial" pitchFamily="34" charset="0"/>
              <a:buChar char="•"/>
            </a:pPr>
            <a:endParaRPr lang="en-US" dirty="0">
              <a:solidFill>
                <a:prstClr val="black"/>
              </a:solidFill>
              <a:latin typeface="Tahoma" pitchFamily="34" charset="0"/>
              <a:cs typeface="Tahoma" pitchFamily="34" charset="0"/>
            </a:endParaRPr>
          </a:p>
          <a:p>
            <a:pPr marL="285750" lvl="0" indent="-285750">
              <a:buFont typeface="Arial" pitchFamily="34" charset="0"/>
              <a:buChar char="•"/>
            </a:pPr>
            <a:r>
              <a:rPr lang="en-US" dirty="0">
                <a:solidFill>
                  <a:prstClr val="black"/>
                </a:solidFill>
                <a:latin typeface="Tahoma" pitchFamily="34" charset="0"/>
                <a:cs typeface="Tahoma" pitchFamily="34" charset="0"/>
              </a:rPr>
              <a:t>You want others to appreciate you</a:t>
            </a:r>
          </a:p>
          <a:p>
            <a:pPr marL="285750" lvl="0" indent="-285750">
              <a:buFont typeface="Arial" pitchFamily="34" charset="0"/>
              <a:buChar char="•"/>
            </a:pPr>
            <a:endParaRPr lang="en-US" dirty="0">
              <a:solidFill>
                <a:prstClr val="black"/>
              </a:solidFill>
              <a:latin typeface="Tahoma" pitchFamily="34" charset="0"/>
              <a:cs typeface="Tahoma" pitchFamily="34" charset="0"/>
            </a:endParaRPr>
          </a:p>
          <a:p>
            <a:pPr marL="285750" lvl="0" indent="-285750">
              <a:buFont typeface="Arial" pitchFamily="34" charset="0"/>
              <a:buChar char="•"/>
            </a:pPr>
            <a:r>
              <a:rPr lang="en-US" dirty="0">
                <a:solidFill>
                  <a:prstClr val="black"/>
                </a:solidFill>
                <a:latin typeface="Tahoma" pitchFamily="34" charset="0"/>
                <a:cs typeface="Tahoma" pitchFamily="34" charset="0"/>
              </a:rPr>
              <a:t>You want others to </a:t>
            </a:r>
            <a:r>
              <a:rPr lang="en-US" dirty="0" smtClean="0">
                <a:solidFill>
                  <a:prstClr val="black"/>
                </a:solidFill>
                <a:latin typeface="Tahoma" pitchFamily="34" charset="0"/>
                <a:cs typeface="Tahoma" pitchFamily="34" charset="0"/>
              </a:rPr>
              <a:t>_______________ </a:t>
            </a:r>
            <a:r>
              <a:rPr lang="en-US" dirty="0">
                <a:solidFill>
                  <a:prstClr val="black"/>
                </a:solidFill>
                <a:latin typeface="Tahoma" pitchFamily="34" charset="0"/>
                <a:cs typeface="Tahoma" pitchFamily="34" charset="0"/>
              </a:rPr>
              <a:t>you</a:t>
            </a:r>
          </a:p>
          <a:p>
            <a:pPr marL="285750" lvl="0" indent="-285750">
              <a:buFont typeface="Arial" pitchFamily="34" charset="0"/>
              <a:buChar char="•"/>
            </a:pPr>
            <a:endParaRPr lang="en-US" dirty="0">
              <a:solidFill>
                <a:prstClr val="black"/>
              </a:solidFill>
              <a:latin typeface="Tahoma" pitchFamily="34" charset="0"/>
              <a:cs typeface="Tahoma" pitchFamily="34" charset="0"/>
            </a:endParaRPr>
          </a:p>
          <a:p>
            <a:pPr marL="285750" lvl="0" indent="-285750">
              <a:buFont typeface="Arial" pitchFamily="34" charset="0"/>
              <a:buChar char="•"/>
            </a:pPr>
            <a:r>
              <a:rPr lang="en-US" dirty="0">
                <a:solidFill>
                  <a:prstClr val="black"/>
                </a:solidFill>
                <a:latin typeface="Tahoma" pitchFamily="34" charset="0"/>
                <a:cs typeface="Tahoma" pitchFamily="34" charset="0"/>
              </a:rPr>
              <a:t>You want others to </a:t>
            </a:r>
            <a:r>
              <a:rPr lang="en-US" dirty="0" smtClean="0">
                <a:solidFill>
                  <a:prstClr val="black"/>
                </a:solidFill>
                <a:latin typeface="Tahoma" pitchFamily="34" charset="0"/>
                <a:cs typeface="Tahoma" pitchFamily="34" charset="0"/>
              </a:rPr>
              <a:t>_____________ </a:t>
            </a:r>
            <a:r>
              <a:rPr lang="en-US" dirty="0">
                <a:solidFill>
                  <a:prstClr val="black"/>
                </a:solidFill>
                <a:latin typeface="Tahoma" pitchFamily="34" charset="0"/>
                <a:cs typeface="Tahoma" pitchFamily="34" charset="0"/>
              </a:rPr>
              <a:t>to you</a:t>
            </a:r>
          </a:p>
          <a:p>
            <a:pPr marL="285750" lvl="0" indent="-285750">
              <a:buFont typeface="Arial" pitchFamily="34" charset="0"/>
              <a:buChar char="•"/>
            </a:pPr>
            <a:endParaRPr lang="en-US" dirty="0">
              <a:solidFill>
                <a:prstClr val="black"/>
              </a:solidFill>
              <a:latin typeface="Tahoma" pitchFamily="34" charset="0"/>
              <a:cs typeface="Tahoma" pitchFamily="34" charset="0"/>
            </a:endParaRPr>
          </a:p>
          <a:p>
            <a:pPr marL="285750" lvl="0" indent="-285750">
              <a:buFont typeface="Arial" pitchFamily="34" charset="0"/>
              <a:buChar char="•"/>
            </a:pPr>
            <a:r>
              <a:rPr lang="en-US" dirty="0">
                <a:solidFill>
                  <a:prstClr val="black"/>
                </a:solidFill>
                <a:latin typeface="Tahoma" pitchFamily="34" charset="0"/>
                <a:cs typeface="Tahoma" pitchFamily="34" charset="0"/>
              </a:rPr>
              <a:t>You want others to understand you</a:t>
            </a:r>
          </a:p>
        </p:txBody>
      </p:sp>
      <p:pic>
        <p:nvPicPr>
          <p:cNvPr id="2050" name="Picture 2" descr="http://stpetersny.com/yahoo_site_admin/assets/images/blank-face.9453447_std.jpg"/>
          <p:cNvPicPr>
            <a:picLocks noChangeAspect="1" noChangeArrowheads="1"/>
          </p:cNvPicPr>
          <p:nvPr/>
        </p:nvPicPr>
        <p:blipFill rotWithShape="1">
          <a:blip r:embed="rId2">
            <a:extLst>
              <a:ext uri="{28A0092B-C50C-407E-A947-70E740481C1C}">
                <a14:useLocalDpi xmlns:a14="http://schemas.microsoft.com/office/drawing/2010/main" val="0"/>
              </a:ext>
            </a:extLst>
          </a:blip>
          <a:srcRect r="4796"/>
          <a:stretch/>
        </p:blipFill>
        <p:spPr bwMode="auto">
          <a:xfrm>
            <a:off x="189672" y="5221802"/>
            <a:ext cx="2778816" cy="316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518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81000"/>
            <a:ext cx="3048000" cy="800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671" y="8497428"/>
            <a:ext cx="2143536"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Texas Juvenile Justice Department</a:t>
            </a:r>
          </a:p>
        </p:txBody>
      </p:sp>
      <p:sp>
        <p:nvSpPr>
          <p:cNvPr id="8" name="Rectangle 7"/>
          <p:cNvSpPr/>
          <p:nvPr/>
        </p:nvSpPr>
        <p:spPr>
          <a:xfrm>
            <a:off x="189671" y="8779711"/>
            <a:ext cx="1274708" cy="246221"/>
          </a:xfrm>
          <a:prstGeom prst="rect">
            <a:avLst/>
          </a:prstGeom>
        </p:spPr>
        <p:txBody>
          <a:bodyPr wrap="none">
            <a:spAutoFit/>
          </a:bodyPr>
          <a:lstStyle/>
          <a:p>
            <a:pPr lvl="0"/>
            <a:r>
              <a:rPr lang="en-US" sz="1000" dirty="0">
                <a:solidFill>
                  <a:prstClr val="black"/>
                </a:solidFill>
                <a:latin typeface="Tahoma" pitchFamily="34" charset="0"/>
                <a:cs typeface="Tahoma" pitchFamily="34" charset="0"/>
              </a:rPr>
              <a:t>www.tjjd.texas.gov</a:t>
            </a:r>
          </a:p>
        </p:txBody>
      </p:sp>
      <p:cxnSp>
        <p:nvCxnSpPr>
          <p:cNvPr id="9" name="Straight Connector 8"/>
          <p:cNvCxnSpPr/>
          <p:nvPr/>
        </p:nvCxnSpPr>
        <p:spPr>
          <a:xfrm>
            <a:off x="0" y="8763000"/>
            <a:ext cx="5715000" cy="0"/>
          </a:xfrm>
          <a:prstGeom prst="line">
            <a:avLst/>
          </a:prstGeom>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050316BE-0B17-4758-92B4-C8D5A1A0F3AB}" type="slidenum">
              <a:rPr lang="en-US" smtClean="0"/>
              <a:t>9</a:t>
            </a:fld>
            <a:endParaRPr lang="en-US"/>
          </a:p>
        </p:txBody>
      </p:sp>
      <p:sp>
        <p:nvSpPr>
          <p:cNvPr id="11" name="Rectangle 10"/>
          <p:cNvSpPr/>
          <p:nvPr/>
        </p:nvSpPr>
        <p:spPr>
          <a:xfrm>
            <a:off x="4722923" y="533400"/>
            <a:ext cx="764953" cy="369332"/>
          </a:xfrm>
          <a:prstGeom prst="rect">
            <a:avLst/>
          </a:prstGeom>
        </p:spPr>
        <p:txBody>
          <a:bodyPr wrap="none">
            <a:spAutoFit/>
          </a:bodyPr>
          <a:lstStyle/>
          <a:p>
            <a:pPr lvl="0"/>
            <a:r>
              <a:rPr lang="en-US" dirty="0">
                <a:solidFill>
                  <a:prstClr val="black"/>
                </a:solidFill>
                <a:latin typeface="Tahoma" pitchFamily="34" charset="0"/>
                <a:cs typeface="Tahoma" pitchFamily="34" charset="0"/>
              </a:rPr>
              <a:t>Notes</a:t>
            </a:r>
          </a:p>
        </p:txBody>
      </p:sp>
      <p:sp>
        <p:nvSpPr>
          <p:cNvPr id="2" name="Rectangle 1"/>
          <p:cNvSpPr/>
          <p:nvPr/>
        </p:nvSpPr>
        <p:spPr>
          <a:xfrm>
            <a:off x="1538080" y="1014084"/>
            <a:ext cx="1090363" cy="523220"/>
          </a:xfrm>
          <a:prstGeom prst="rect">
            <a:avLst/>
          </a:prstGeom>
        </p:spPr>
        <p:txBody>
          <a:bodyPr wrap="none">
            <a:spAutoFit/>
          </a:bodyPr>
          <a:lstStyle/>
          <a:p>
            <a:r>
              <a:rPr lang="en-US" sz="2800" dirty="0" smtClean="0">
                <a:solidFill>
                  <a:prstClr val="black"/>
                </a:solidFill>
                <a:latin typeface="Tahoma" pitchFamily="34" charset="0"/>
                <a:cs typeface="Tahoma" pitchFamily="34" charset="0"/>
              </a:rPr>
              <a:t>Items</a:t>
            </a:r>
            <a:endParaRPr lang="en-US" dirty="0"/>
          </a:p>
        </p:txBody>
      </p:sp>
      <p:sp>
        <p:nvSpPr>
          <p:cNvPr id="3" name="TextBox 2"/>
          <p:cNvSpPr txBox="1"/>
          <p:nvPr/>
        </p:nvSpPr>
        <p:spPr>
          <a:xfrm>
            <a:off x="189671" y="1981200"/>
            <a:ext cx="3239329" cy="4247317"/>
          </a:xfrm>
          <a:prstGeom prst="rect">
            <a:avLst/>
          </a:prstGeom>
          <a:noFill/>
        </p:spPr>
        <p:txBody>
          <a:bodyPr wrap="square" rtlCol="0">
            <a:spAutoFit/>
          </a:bodyPr>
          <a:lstStyle/>
          <a:p>
            <a:r>
              <a:rPr lang="en-US" dirty="0" smtClean="0">
                <a:latin typeface="Tahoma" pitchFamily="34" charset="0"/>
                <a:cs typeface="Tahoma" pitchFamily="34" charset="0"/>
              </a:rPr>
              <a:t>1.</a:t>
            </a:r>
          </a:p>
          <a:p>
            <a:endParaRPr lang="en-US" dirty="0" smtClean="0">
              <a:latin typeface="Tahoma" pitchFamily="34" charset="0"/>
              <a:cs typeface="Tahoma" pitchFamily="34" charset="0"/>
            </a:endParaRPr>
          </a:p>
          <a:p>
            <a:endParaRPr lang="en-US" dirty="0">
              <a:latin typeface="Tahoma" pitchFamily="34" charset="0"/>
              <a:cs typeface="Tahoma" pitchFamily="34" charset="0"/>
            </a:endParaRPr>
          </a:p>
          <a:p>
            <a:r>
              <a:rPr lang="en-US" dirty="0" smtClean="0">
                <a:latin typeface="Tahoma" pitchFamily="34" charset="0"/>
                <a:cs typeface="Tahoma" pitchFamily="34" charset="0"/>
              </a:rPr>
              <a:t>2.</a:t>
            </a:r>
          </a:p>
          <a:p>
            <a:endParaRPr lang="en-US" dirty="0" smtClean="0">
              <a:latin typeface="Tahoma" pitchFamily="34" charset="0"/>
              <a:cs typeface="Tahoma" pitchFamily="34" charset="0"/>
            </a:endParaRPr>
          </a:p>
          <a:p>
            <a:endParaRPr lang="en-US" dirty="0">
              <a:latin typeface="Tahoma" pitchFamily="34" charset="0"/>
              <a:cs typeface="Tahoma" pitchFamily="34" charset="0"/>
            </a:endParaRPr>
          </a:p>
          <a:p>
            <a:r>
              <a:rPr lang="en-US" dirty="0" smtClean="0">
                <a:latin typeface="Tahoma" pitchFamily="34" charset="0"/>
                <a:cs typeface="Tahoma" pitchFamily="34" charset="0"/>
              </a:rPr>
              <a:t>3.</a:t>
            </a:r>
          </a:p>
          <a:p>
            <a:endParaRPr lang="en-US" dirty="0" smtClean="0">
              <a:latin typeface="Tahoma" pitchFamily="34" charset="0"/>
              <a:cs typeface="Tahoma" pitchFamily="34" charset="0"/>
            </a:endParaRPr>
          </a:p>
          <a:p>
            <a:endParaRPr lang="en-US" dirty="0">
              <a:latin typeface="Tahoma" pitchFamily="34" charset="0"/>
              <a:cs typeface="Tahoma" pitchFamily="34" charset="0"/>
            </a:endParaRPr>
          </a:p>
          <a:p>
            <a:r>
              <a:rPr lang="en-US" dirty="0" smtClean="0">
                <a:latin typeface="Tahoma" pitchFamily="34" charset="0"/>
                <a:cs typeface="Tahoma" pitchFamily="34" charset="0"/>
              </a:rPr>
              <a:t>4.</a:t>
            </a:r>
          </a:p>
          <a:p>
            <a:endParaRPr lang="en-US" dirty="0" smtClean="0">
              <a:latin typeface="Tahoma" pitchFamily="34" charset="0"/>
              <a:cs typeface="Tahoma" pitchFamily="34" charset="0"/>
            </a:endParaRPr>
          </a:p>
          <a:p>
            <a:endParaRPr lang="en-US" dirty="0">
              <a:latin typeface="Tahoma" pitchFamily="34" charset="0"/>
              <a:cs typeface="Tahoma" pitchFamily="34" charset="0"/>
            </a:endParaRPr>
          </a:p>
          <a:p>
            <a:pPr lvl="0"/>
            <a:r>
              <a:rPr lang="en-US" dirty="0" smtClean="0">
                <a:solidFill>
                  <a:prstClr val="black"/>
                </a:solidFill>
                <a:latin typeface="Tahoma" pitchFamily="34" charset="0"/>
                <a:cs typeface="Tahoma" pitchFamily="34" charset="0"/>
              </a:rPr>
              <a:t>Did </a:t>
            </a:r>
            <a:r>
              <a:rPr lang="en-US" dirty="0">
                <a:solidFill>
                  <a:prstClr val="black"/>
                </a:solidFill>
                <a:latin typeface="Tahoma" pitchFamily="34" charset="0"/>
                <a:cs typeface="Tahoma" pitchFamily="34" charset="0"/>
              </a:rPr>
              <a:t>I </a:t>
            </a:r>
            <a:r>
              <a:rPr lang="en-US" dirty="0" smtClean="0">
                <a:solidFill>
                  <a:prstClr val="black"/>
                </a:solidFill>
                <a:latin typeface="Tahoma" pitchFamily="34" charset="0"/>
                <a:cs typeface="Tahoma" pitchFamily="34" charset="0"/>
              </a:rPr>
              <a:t>leave </a:t>
            </a:r>
            <a:r>
              <a:rPr lang="en-US" dirty="0">
                <a:solidFill>
                  <a:prstClr val="black"/>
                </a:solidFill>
                <a:latin typeface="Tahoma" pitchFamily="34" charset="0"/>
                <a:cs typeface="Tahoma" pitchFamily="34" charset="0"/>
              </a:rPr>
              <a:t>out anything </a:t>
            </a:r>
            <a:r>
              <a:rPr lang="en-US" dirty="0" smtClean="0">
                <a:solidFill>
                  <a:prstClr val="black"/>
                </a:solidFill>
                <a:latin typeface="Tahoma" pitchFamily="34" charset="0"/>
                <a:cs typeface="Tahoma" pitchFamily="34" charset="0"/>
              </a:rPr>
              <a:t>on my list?</a:t>
            </a:r>
            <a:endParaRPr lang="en-US" dirty="0">
              <a:solidFill>
                <a:prstClr val="black"/>
              </a:solidFill>
              <a:latin typeface="Tahoma" pitchFamily="34" charset="0"/>
              <a:cs typeface="Tahoma" pitchFamily="34" charset="0"/>
            </a:endParaRPr>
          </a:p>
          <a:p>
            <a:endParaRPr lang="en-US" dirty="0">
              <a:latin typeface="Tahoma" pitchFamily="34" charset="0"/>
              <a:cs typeface="Tahoma" pitchFamily="34" charset="0"/>
            </a:endParaRPr>
          </a:p>
        </p:txBody>
      </p:sp>
      <p:pic>
        <p:nvPicPr>
          <p:cNvPr id="13" name="Picture 2" descr="C:\Users\Kinsey-J\AppData\Local\Microsoft\Windows\Temporary Internet Files\Content.IE5\45GMWDPI\4_red.preview[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002" y="292681"/>
            <a:ext cx="1134045" cy="144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3133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2290</TotalTime>
  <Words>1404</Words>
  <Application>Microsoft Office PowerPoint</Application>
  <PresentationFormat>On-screen Show (4:3)</PresentationFormat>
  <Paragraphs>266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Juvenile Probation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Kinsey</dc:creator>
  <cp:lastModifiedBy>Efrain Resendez</cp:lastModifiedBy>
  <cp:revision>75</cp:revision>
  <cp:lastPrinted>2012-08-10T18:57:24Z</cp:lastPrinted>
  <dcterms:created xsi:type="dcterms:W3CDTF">2012-06-22T20:24:56Z</dcterms:created>
  <dcterms:modified xsi:type="dcterms:W3CDTF">2015-06-25T20:47:29Z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A338513E-A413-469A-A696-C8F7BF27A362</vt:lpwstr>
  </property>
  <property fmtid="{D5CDD505-2E9C-101B-9397-08002B2CF9AE}" pid="3" name="ArticulatePath">
    <vt:lpwstr>RapportMSCPM</vt:lpwstr>
  </property>
</Properties>
</file>