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57" r:id="rId3"/>
    <p:sldId id="260" r:id="rId4"/>
    <p:sldId id="258" r:id="rId5"/>
    <p:sldId id="259" r:id="rId6"/>
    <p:sldId id="261" r:id="rId7"/>
    <p:sldId id="262" r:id="rId8"/>
    <p:sldId id="263" r:id="rId9"/>
    <p:sldId id="264" r:id="rId10"/>
    <p:sldId id="266" r:id="rId11"/>
    <p:sldId id="267" r:id="rId12"/>
    <p:sldId id="265" r:id="rId13"/>
  </p:sldIdLst>
  <p:sldSz cx="6858000" cy="9144000" type="screen4x3"/>
  <p:notesSz cx="6858000" cy="9296400"/>
  <p:custDataLst>
    <p:tags r:id="rId1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2" d="100"/>
          <a:sy n="52" d="100"/>
        </p:scale>
        <p:origin x="-1200" y="-102"/>
      </p:cViewPr>
      <p:guideLst>
        <p:guide orient="horz" pos="2880"/>
        <p:guide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4820"/>
          </a:xfrm>
          <a:prstGeom prst="rect">
            <a:avLst/>
          </a:prstGeom>
        </p:spPr>
        <p:txBody>
          <a:bodyPr vert="horz" lIns="91440" tIns="45720" rIns="91440" bIns="45720" rtlCol="0"/>
          <a:lstStyle>
            <a:lvl1pPr algn="r">
              <a:defRPr sz="1200"/>
            </a:lvl1pPr>
          </a:lstStyle>
          <a:p>
            <a:fld id="{FD0E1EE0-8F6E-4FAA-87D0-84669BA67E05}" type="datetimeFigureOut">
              <a:rPr lang="en-US" smtClean="0"/>
              <a:t>5/13/2015</a:t>
            </a:fld>
            <a:endParaRPr lang="en-US"/>
          </a:p>
        </p:txBody>
      </p:sp>
      <p:sp>
        <p:nvSpPr>
          <p:cNvPr id="4" name="Slide Image Placeholder 3"/>
          <p:cNvSpPr>
            <a:spLocks noGrp="1" noRot="1" noChangeAspect="1"/>
          </p:cNvSpPr>
          <p:nvPr>
            <p:ph type="sldImg" idx="2"/>
          </p:nvPr>
        </p:nvSpPr>
        <p:spPr>
          <a:xfrm>
            <a:off x="2122488" y="696913"/>
            <a:ext cx="2613025"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15790"/>
            <a:ext cx="5486400" cy="418338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71800" cy="46482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29967"/>
            <a:ext cx="2971800" cy="464820"/>
          </a:xfrm>
          <a:prstGeom prst="rect">
            <a:avLst/>
          </a:prstGeom>
        </p:spPr>
        <p:txBody>
          <a:bodyPr vert="horz" lIns="91440" tIns="45720" rIns="91440" bIns="45720" rtlCol="0" anchor="b"/>
          <a:lstStyle>
            <a:lvl1pPr algn="r">
              <a:defRPr sz="1200"/>
            </a:lvl1pPr>
          </a:lstStyle>
          <a:p>
            <a:fld id="{953386B5-8120-4EB4-8FEA-D178C53B96F5}" type="slidenum">
              <a:rPr lang="en-US" smtClean="0"/>
              <a:t>‹#›</a:t>
            </a:fld>
            <a:endParaRPr lang="en-US"/>
          </a:p>
        </p:txBody>
      </p:sp>
    </p:spTree>
    <p:extLst>
      <p:ext uri="{BB962C8B-B14F-4D97-AF65-F5344CB8AC3E}">
        <p14:creationId xmlns:p14="http://schemas.microsoft.com/office/powerpoint/2010/main" val="36273296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2840568"/>
            <a:ext cx="5829300" cy="1960033"/>
          </a:xfrm>
        </p:spPr>
        <p:txBody>
          <a:bodyPr/>
          <a:lstStyle/>
          <a:p>
            <a:r>
              <a:rPr lang="en-US" smtClean="0"/>
              <a:t>Click to edit Master title style</a:t>
            </a:r>
            <a:endParaRPr lang="en-US"/>
          </a:p>
        </p:txBody>
      </p:sp>
      <p:sp>
        <p:nvSpPr>
          <p:cNvPr id="3" name="Subtitle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68AD4F9-FA56-422C-9E66-B5C3A7ADDD8E}" type="datetime1">
              <a:rPr lang="en-US" smtClean="0"/>
              <a:t>5/13/2015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E848C1-BDEB-4BB7-9B60-8BC5E586DDE9}" type="slidenum">
              <a:rPr lang="en-US" smtClean="0"/>
              <a:t>‹#›</a:t>
            </a:fld>
            <a:endParaRPr lang="en-US"/>
          </a:p>
        </p:txBody>
      </p:sp>
    </p:spTree>
    <p:extLst>
      <p:ext uri="{BB962C8B-B14F-4D97-AF65-F5344CB8AC3E}">
        <p14:creationId xmlns:p14="http://schemas.microsoft.com/office/powerpoint/2010/main" val="18917227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B50C125-5C24-43B0-B395-0871BC1755D8}" type="datetime1">
              <a:rPr lang="en-US" smtClean="0"/>
              <a:t>5/13/2015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E848C1-BDEB-4BB7-9B60-8BC5E586DDE9}" type="slidenum">
              <a:rPr lang="en-US" smtClean="0"/>
              <a:t>‹#›</a:t>
            </a:fld>
            <a:endParaRPr lang="en-US"/>
          </a:p>
        </p:txBody>
      </p:sp>
    </p:spTree>
    <p:extLst>
      <p:ext uri="{BB962C8B-B14F-4D97-AF65-F5344CB8AC3E}">
        <p14:creationId xmlns:p14="http://schemas.microsoft.com/office/powerpoint/2010/main" val="16729907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729037" y="488951"/>
            <a:ext cx="1157288" cy="104013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57175" y="488951"/>
            <a:ext cx="3357563" cy="10401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093E061-0781-414F-AE6C-AF939F5680DC}" type="datetime1">
              <a:rPr lang="en-US" smtClean="0"/>
              <a:t>5/13/2015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E848C1-BDEB-4BB7-9B60-8BC5E586DDE9}" type="slidenum">
              <a:rPr lang="en-US" smtClean="0"/>
              <a:t>‹#›</a:t>
            </a:fld>
            <a:endParaRPr lang="en-US"/>
          </a:p>
        </p:txBody>
      </p:sp>
    </p:spTree>
    <p:extLst>
      <p:ext uri="{BB962C8B-B14F-4D97-AF65-F5344CB8AC3E}">
        <p14:creationId xmlns:p14="http://schemas.microsoft.com/office/powerpoint/2010/main" val="33856643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A3978DD-9AC4-42A3-8384-CFF723B93712}" type="datetime1">
              <a:rPr lang="en-US" smtClean="0"/>
              <a:t>5/13/2015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E848C1-BDEB-4BB7-9B60-8BC5E586DDE9}" type="slidenum">
              <a:rPr lang="en-US" smtClean="0"/>
              <a:t>‹#›</a:t>
            </a:fld>
            <a:endParaRPr lang="en-US"/>
          </a:p>
        </p:txBody>
      </p:sp>
    </p:spTree>
    <p:extLst>
      <p:ext uri="{BB962C8B-B14F-4D97-AF65-F5344CB8AC3E}">
        <p14:creationId xmlns:p14="http://schemas.microsoft.com/office/powerpoint/2010/main" val="21306581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735" y="5875867"/>
            <a:ext cx="5829300" cy="181610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541735" y="3875618"/>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49E5CF3-98EC-4BF6-90F2-1D3A302E3024}" type="datetime1">
              <a:rPr lang="en-US" smtClean="0"/>
              <a:t>5/13/2015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E848C1-BDEB-4BB7-9B60-8BC5E586DDE9}" type="slidenum">
              <a:rPr lang="en-US" smtClean="0"/>
              <a:t>‹#›</a:t>
            </a:fld>
            <a:endParaRPr lang="en-US"/>
          </a:p>
        </p:txBody>
      </p:sp>
    </p:spTree>
    <p:extLst>
      <p:ext uri="{BB962C8B-B14F-4D97-AF65-F5344CB8AC3E}">
        <p14:creationId xmlns:p14="http://schemas.microsoft.com/office/powerpoint/2010/main" val="36013498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57175" y="2844800"/>
            <a:ext cx="2257425" cy="804545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2628900" y="2844800"/>
            <a:ext cx="2257425" cy="804545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35C9A53-081D-47AD-9D7D-43C120D500AE}" type="datetime1">
              <a:rPr lang="en-US" smtClean="0"/>
              <a:t>5/13/2015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E848C1-BDEB-4BB7-9B60-8BC5E586DDE9}" type="slidenum">
              <a:rPr lang="en-US" smtClean="0"/>
              <a:t>‹#›</a:t>
            </a:fld>
            <a:endParaRPr lang="en-US"/>
          </a:p>
        </p:txBody>
      </p:sp>
    </p:spTree>
    <p:extLst>
      <p:ext uri="{BB962C8B-B14F-4D97-AF65-F5344CB8AC3E}">
        <p14:creationId xmlns:p14="http://schemas.microsoft.com/office/powerpoint/2010/main" val="2883723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42900" y="366184"/>
            <a:ext cx="6172200" cy="1524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342900"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42900"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3483769"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483769"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A215344-1295-4032-8FBE-307158574D8F}" type="datetime1">
              <a:rPr lang="en-US" smtClean="0"/>
              <a:t>5/13/2015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DE848C1-BDEB-4BB7-9B60-8BC5E586DDE9}" type="slidenum">
              <a:rPr lang="en-US" smtClean="0"/>
              <a:t>‹#›</a:t>
            </a:fld>
            <a:endParaRPr lang="en-US"/>
          </a:p>
        </p:txBody>
      </p:sp>
    </p:spTree>
    <p:extLst>
      <p:ext uri="{BB962C8B-B14F-4D97-AF65-F5344CB8AC3E}">
        <p14:creationId xmlns:p14="http://schemas.microsoft.com/office/powerpoint/2010/main" val="20793172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F49E202-1358-43A4-AE2A-B654CAA7AC17}" type="datetime1">
              <a:rPr lang="en-US" smtClean="0"/>
              <a:t>5/13/2015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DE848C1-BDEB-4BB7-9B60-8BC5E586DDE9}" type="slidenum">
              <a:rPr lang="en-US" smtClean="0"/>
              <a:t>‹#›</a:t>
            </a:fld>
            <a:endParaRPr lang="en-US"/>
          </a:p>
        </p:txBody>
      </p:sp>
    </p:spTree>
    <p:extLst>
      <p:ext uri="{BB962C8B-B14F-4D97-AF65-F5344CB8AC3E}">
        <p14:creationId xmlns:p14="http://schemas.microsoft.com/office/powerpoint/2010/main" val="24515410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1A568C-5B67-46B6-BBA7-9A31FAC7A7D1}" type="datetime1">
              <a:rPr lang="en-US" smtClean="0"/>
              <a:t>5/13/2015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DE848C1-BDEB-4BB7-9B60-8BC5E586DDE9}" type="slidenum">
              <a:rPr lang="en-US" smtClean="0"/>
              <a:t>‹#›</a:t>
            </a:fld>
            <a:endParaRPr lang="en-US"/>
          </a:p>
        </p:txBody>
      </p:sp>
    </p:spTree>
    <p:extLst>
      <p:ext uri="{BB962C8B-B14F-4D97-AF65-F5344CB8AC3E}">
        <p14:creationId xmlns:p14="http://schemas.microsoft.com/office/powerpoint/2010/main" val="21464005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0" y="364067"/>
            <a:ext cx="2256235" cy="154940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2681287" y="364067"/>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342900" y="1913467"/>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2ED47DE-2EEC-4F77-AA9B-B851749DA359}" type="datetime1">
              <a:rPr lang="en-US" smtClean="0"/>
              <a:t>5/13/2015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E848C1-BDEB-4BB7-9B60-8BC5E586DDE9}" type="slidenum">
              <a:rPr lang="en-US" smtClean="0"/>
              <a:t>‹#›</a:t>
            </a:fld>
            <a:endParaRPr lang="en-US"/>
          </a:p>
        </p:txBody>
      </p:sp>
    </p:spTree>
    <p:extLst>
      <p:ext uri="{BB962C8B-B14F-4D97-AF65-F5344CB8AC3E}">
        <p14:creationId xmlns:p14="http://schemas.microsoft.com/office/powerpoint/2010/main" val="26445251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216" y="6400800"/>
            <a:ext cx="4114800" cy="755651"/>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344216" y="7156451"/>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2681621-A073-4E4C-BF5E-F69ADD85414F}" type="datetime1">
              <a:rPr lang="en-US" smtClean="0"/>
              <a:t>5/13/2015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E848C1-BDEB-4BB7-9B60-8BC5E586DDE9}" type="slidenum">
              <a:rPr lang="en-US" smtClean="0"/>
              <a:t>‹#›</a:t>
            </a:fld>
            <a:endParaRPr lang="en-US"/>
          </a:p>
        </p:txBody>
      </p:sp>
    </p:spTree>
    <p:extLst>
      <p:ext uri="{BB962C8B-B14F-4D97-AF65-F5344CB8AC3E}">
        <p14:creationId xmlns:p14="http://schemas.microsoft.com/office/powerpoint/2010/main" val="13596245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342900" y="2133601"/>
            <a:ext cx="6172200" cy="603461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342900" y="8475134"/>
            <a:ext cx="16002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2180620C-C94C-4B42-A247-E1F8E98D4458}" type="datetime1">
              <a:rPr lang="en-US" smtClean="0"/>
              <a:t>5/13/2015</a:t>
            </a:fld>
            <a:endParaRPr lang="en-US"/>
          </a:p>
        </p:txBody>
      </p:sp>
      <p:sp>
        <p:nvSpPr>
          <p:cNvPr id="5" name="Footer Placeholder 4"/>
          <p:cNvSpPr>
            <a:spLocks noGrp="1"/>
          </p:cNvSpPr>
          <p:nvPr>
            <p:ph type="ftr" sz="quarter" idx="3"/>
          </p:nvPr>
        </p:nvSpPr>
        <p:spPr>
          <a:xfrm>
            <a:off x="2343150" y="8475134"/>
            <a:ext cx="21717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914900" y="8475134"/>
            <a:ext cx="16002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EDE848C1-BDEB-4BB7-9B60-8BC5E586DDE9}" type="slidenum">
              <a:rPr lang="en-US" smtClean="0"/>
              <a:t>‹#›</a:t>
            </a:fld>
            <a:endParaRPr lang="en-US"/>
          </a:p>
        </p:txBody>
      </p:sp>
    </p:spTree>
    <p:extLst>
      <p:ext uri="{BB962C8B-B14F-4D97-AF65-F5344CB8AC3E}">
        <p14:creationId xmlns:p14="http://schemas.microsoft.com/office/powerpoint/2010/main" val="5094419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wm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wmf"/><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wm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w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w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wmf"/><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w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w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wm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152399" y="2390247"/>
            <a:ext cx="5268813" cy="55912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1943100" y="7099460"/>
            <a:ext cx="4762500" cy="55912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ounded Rectangle 3"/>
          <p:cNvSpPr/>
          <p:nvPr/>
        </p:nvSpPr>
        <p:spPr>
          <a:xfrm>
            <a:off x="152400" y="152400"/>
            <a:ext cx="6553200" cy="8839200"/>
          </a:xfrm>
          <a:prstGeom prst="roundRect">
            <a:avLst/>
          </a:prstGeom>
          <a:noFill/>
          <a:ln w="5715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TJJD_Blue_SMALL"/>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2100" y="6553200"/>
            <a:ext cx="1600200" cy="1549720"/>
          </a:xfrm>
          <a:prstGeom prst="rect">
            <a:avLst/>
          </a:prstGeom>
          <a:noFill/>
          <a:ln>
            <a:noFill/>
          </a:ln>
        </p:spPr>
      </p:pic>
      <p:sp>
        <p:nvSpPr>
          <p:cNvPr id="9" name="Rectangle 8"/>
          <p:cNvSpPr/>
          <p:nvPr/>
        </p:nvSpPr>
        <p:spPr>
          <a:xfrm>
            <a:off x="419100" y="838200"/>
            <a:ext cx="6019800" cy="1508105"/>
          </a:xfrm>
          <a:prstGeom prst="rect">
            <a:avLst/>
          </a:prstGeom>
        </p:spPr>
        <p:txBody>
          <a:bodyPr wrap="square">
            <a:spAutoFit/>
          </a:bodyPr>
          <a:lstStyle/>
          <a:p>
            <a:pPr lvl="0"/>
            <a:r>
              <a:rPr lang="en-US" sz="3200" dirty="0">
                <a:solidFill>
                  <a:schemeClr val="accent3">
                    <a:lumMod val="75000"/>
                  </a:schemeClr>
                </a:solidFill>
              </a:rPr>
              <a:t>Gender-Responsive Services in Juvenile Justice</a:t>
            </a:r>
          </a:p>
          <a:p>
            <a:pPr lvl="0"/>
            <a:r>
              <a:rPr lang="en-US" sz="2800" dirty="0">
                <a:solidFill>
                  <a:schemeClr val="accent3">
                    <a:lumMod val="75000"/>
                  </a:schemeClr>
                </a:solidFill>
              </a:rPr>
              <a:t>When equal should not mean the same.</a:t>
            </a:r>
          </a:p>
        </p:txBody>
      </p:sp>
      <p:sp>
        <p:nvSpPr>
          <p:cNvPr id="10" name="TextBox 9"/>
          <p:cNvSpPr txBox="1"/>
          <p:nvPr/>
        </p:nvSpPr>
        <p:spPr>
          <a:xfrm>
            <a:off x="533400" y="2514600"/>
            <a:ext cx="4887813" cy="307777"/>
          </a:xfrm>
          <a:prstGeom prst="rect">
            <a:avLst/>
          </a:prstGeom>
          <a:noFill/>
        </p:spPr>
        <p:txBody>
          <a:bodyPr wrap="none" rtlCol="0">
            <a:spAutoFit/>
          </a:bodyPr>
          <a:lstStyle/>
          <a:p>
            <a:r>
              <a:rPr lang="en-US" sz="1400" dirty="0" smtClean="0"/>
              <a:t>A webinar presentation by the Juvenile Justice Training Academy</a:t>
            </a:r>
            <a:endParaRPr lang="en-US" sz="1400" dirty="0"/>
          </a:p>
        </p:txBody>
      </p:sp>
      <p:sp>
        <p:nvSpPr>
          <p:cNvPr id="12" name="TextBox 11"/>
          <p:cNvSpPr txBox="1"/>
          <p:nvPr/>
        </p:nvSpPr>
        <p:spPr>
          <a:xfrm>
            <a:off x="838200" y="3276600"/>
            <a:ext cx="1824538" cy="646331"/>
          </a:xfrm>
          <a:prstGeom prst="rect">
            <a:avLst/>
          </a:prstGeom>
          <a:noFill/>
        </p:spPr>
        <p:txBody>
          <a:bodyPr wrap="none" rtlCol="0">
            <a:spAutoFit/>
          </a:bodyPr>
          <a:lstStyle/>
          <a:p>
            <a:r>
              <a:rPr lang="en-US" sz="3600" dirty="0" smtClean="0">
                <a:solidFill>
                  <a:schemeClr val="accent3">
                    <a:lumMod val="75000"/>
                  </a:schemeClr>
                </a:solidFill>
                <a:latin typeface="Arial Narrow" pitchFamily="34" charset="0"/>
              </a:rPr>
              <a:t>Pathways</a:t>
            </a:r>
            <a:endParaRPr lang="en-US" sz="3600" dirty="0">
              <a:solidFill>
                <a:schemeClr val="accent3">
                  <a:lumMod val="75000"/>
                </a:schemeClr>
              </a:solidFill>
              <a:latin typeface="Arial Narrow" pitchFamily="34" charset="0"/>
            </a:endParaRPr>
          </a:p>
        </p:txBody>
      </p:sp>
      <p:sp>
        <p:nvSpPr>
          <p:cNvPr id="13" name="TextBox 12"/>
          <p:cNvSpPr txBox="1"/>
          <p:nvPr/>
        </p:nvSpPr>
        <p:spPr>
          <a:xfrm>
            <a:off x="876300" y="5026967"/>
            <a:ext cx="2451312" cy="646331"/>
          </a:xfrm>
          <a:prstGeom prst="rect">
            <a:avLst/>
          </a:prstGeom>
          <a:noFill/>
        </p:spPr>
        <p:txBody>
          <a:bodyPr wrap="none" rtlCol="0">
            <a:spAutoFit/>
          </a:bodyPr>
          <a:lstStyle/>
          <a:p>
            <a:r>
              <a:rPr lang="en-US" sz="3600" dirty="0" smtClean="0">
                <a:solidFill>
                  <a:schemeClr val="accent3">
                    <a:lumMod val="75000"/>
                  </a:schemeClr>
                </a:solidFill>
                <a:latin typeface="Arial Narrow" pitchFamily="34" charset="0"/>
              </a:rPr>
              <a:t>Relationships</a:t>
            </a:r>
            <a:endParaRPr lang="en-US" sz="3600" dirty="0">
              <a:solidFill>
                <a:schemeClr val="accent3">
                  <a:lumMod val="75000"/>
                </a:schemeClr>
              </a:solidFill>
              <a:latin typeface="Arial Narrow" pitchFamily="34" charset="0"/>
            </a:endParaRPr>
          </a:p>
        </p:txBody>
      </p:sp>
      <p:sp>
        <p:nvSpPr>
          <p:cNvPr id="14" name="TextBox 13"/>
          <p:cNvSpPr txBox="1"/>
          <p:nvPr/>
        </p:nvSpPr>
        <p:spPr>
          <a:xfrm>
            <a:off x="4572000" y="3276600"/>
            <a:ext cx="1474186" cy="646331"/>
          </a:xfrm>
          <a:prstGeom prst="rect">
            <a:avLst/>
          </a:prstGeom>
          <a:noFill/>
        </p:spPr>
        <p:txBody>
          <a:bodyPr wrap="none" rtlCol="0">
            <a:spAutoFit/>
          </a:bodyPr>
          <a:lstStyle/>
          <a:p>
            <a:r>
              <a:rPr lang="en-US" sz="3600" dirty="0" smtClean="0">
                <a:solidFill>
                  <a:schemeClr val="accent3">
                    <a:lumMod val="75000"/>
                  </a:schemeClr>
                </a:solidFill>
                <a:latin typeface="Arial Narrow" pitchFamily="34" charset="0"/>
              </a:rPr>
              <a:t>Trauma</a:t>
            </a:r>
            <a:endParaRPr lang="en-US" sz="3600" dirty="0">
              <a:solidFill>
                <a:schemeClr val="accent3">
                  <a:lumMod val="75000"/>
                </a:schemeClr>
              </a:solidFill>
              <a:latin typeface="Arial Narrow" pitchFamily="34" charset="0"/>
            </a:endParaRPr>
          </a:p>
        </p:txBody>
      </p:sp>
      <p:sp>
        <p:nvSpPr>
          <p:cNvPr id="15" name="TextBox 14"/>
          <p:cNvSpPr txBox="1"/>
          <p:nvPr/>
        </p:nvSpPr>
        <p:spPr>
          <a:xfrm>
            <a:off x="4572000" y="5026967"/>
            <a:ext cx="1928733" cy="646331"/>
          </a:xfrm>
          <a:prstGeom prst="rect">
            <a:avLst/>
          </a:prstGeom>
          <a:noFill/>
        </p:spPr>
        <p:txBody>
          <a:bodyPr wrap="none" rtlCol="0">
            <a:spAutoFit/>
          </a:bodyPr>
          <a:lstStyle/>
          <a:p>
            <a:r>
              <a:rPr lang="en-US" sz="3600" dirty="0" smtClean="0">
                <a:solidFill>
                  <a:schemeClr val="accent3">
                    <a:lumMod val="75000"/>
                  </a:schemeClr>
                </a:solidFill>
                <a:latin typeface="Arial Narrow" pitchFamily="34" charset="0"/>
              </a:rPr>
              <a:t>Addictions</a:t>
            </a:r>
            <a:endParaRPr lang="en-US" sz="3600" dirty="0">
              <a:solidFill>
                <a:schemeClr val="accent3">
                  <a:lumMod val="75000"/>
                </a:schemeClr>
              </a:solidFill>
              <a:latin typeface="Arial Narrow" pitchFamily="34" charset="0"/>
            </a:endParaRPr>
          </a:p>
        </p:txBody>
      </p:sp>
      <p:sp>
        <p:nvSpPr>
          <p:cNvPr id="16" name="TextBox 15"/>
          <p:cNvSpPr txBox="1"/>
          <p:nvPr/>
        </p:nvSpPr>
        <p:spPr>
          <a:xfrm>
            <a:off x="2145539" y="4254499"/>
            <a:ext cx="2566921" cy="461665"/>
          </a:xfrm>
          <a:prstGeom prst="rect">
            <a:avLst/>
          </a:prstGeom>
          <a:noFill/>
        </p:spPr>
        <p:txBody>
          <a:bodyPr wrap="none" rtlCol="0">
            <a:spAutoFit/>
          </a:bodyPr>
          <a:lstStyle/>
          <a:p>
            <a:r>
              <a:rPr lang="en-US" sz="2400" dirty="0" smtClean="0">
                <a:solidFill>
                  <a:schemeClr val="accent3">
                    <a:lumMod val="75000"/>
                  </a:schemeClr>
                </a:solidFill>
              </a:rPr>
              <a:t>Integrated Services</a:t>
            </a:r>
            <a:endParaRPr lang="en-US" sz="2400" dirty="0">
              <a:solidFill>
                <a:schemeClr val="accent3">
                  <a:lumMod val="75000"/>
                </a:schemeClr>
              </a:solidFill>
            </a:endParaRPr>
          </a:p>
        </p:txBody>
      </p:sp>
      <p:sp>
        <p:nvSpPr>
          <p:cNvPr id="17" name="TextBox 16"/>
          <p:cNvSpPr txBox="1"/>
          <p:nvPr/>
        </p:nvSpPr>
        <p:spPr>
          <a:xfrm>
            <a:off x="2120923" y="7194354"/>
            <a:ext cx="4584677" cy="369332"/>
          </a:xfrm>
          <a:prstGeom prst="rect">
            <a:avLst/>
          </a:prstGeom>
          <a:noFill/>
        </p:spPr>
        <p:txBody>
          <a:bodyPr wrap="square" rtlCol="0">
            <a:spAutoFit/>
          </a:bodyPr>
          <a:lstStyle/>
          <a:p>
            <a:r>
              <a:rPr lang="en-US" dirty="0" smtClean="0"/>
              <a:t>Participant's Manual </a:t>
            </a:r>
            <a:r>
              <a:rPr lang="en-US" dirty="0" smtClean="0"/>
              <a:t>2015 </a:t>
            </a:r>
            <a:r>
              <a:rPr lang="en-US" i="1" dirty="0" smtClean="0"/>
              <a:t>www.tjjd.texas.gov</a:t>
            </a:r>
            <a:endParaRPr lang="en-US" i="1" dirty="0"/>
          </a:p>
        </p:txBody>
      </p:sp>
      <p:sp>
        <p:nvSpPr>
          <p:cNvPr id="18" name="Slide Number Placeholder 17"/>
          <p:cNvSpPr>
            <a:spLocks noGrp="1"/>
          </p:cNvSpPr>
          <p:nvPr>
            <p:ph type="sldNum" sz="quarter" idx="12"/>
          </p:nvPr>
        </p:nvSpPr>
        <p:spPr/>
        <p:txBody>
          <a:bodyPr/>
          <a:lstStyle/>
          <a:p>
            <a:fld id="{EDE848C1-BDEB-4BB7-9B60-8BC5E586DDE9}" type="slidenum">
              <a:rPr lang="en-US" smtClean="0"/>
              <a:t>1</a:t>
            </a:fld>
            <a:endParaRPr lang="en-US"/>
          </a:p>
        </p:txBody>
      </p:sp>
    </p:spTree>
    <p:extLst>
      <p:ext uri="{BB962C8B-B14F-4D97-AF65-F5344CB8AC3E}">
        <p14:creationId xmlns:p14="http://schemas.microsoft.com/office/powerpoint/2010/main" val="29195695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8420260"/>
            <a:ext cx="6858000" cy="559120"/>
          </a:xfrm>
          <a:prstGeom prst="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p:cNvSpPr>
            <a:spLocks noGrp="1"/>
          </p:cNvSpPr>
          <p:nvPr>
            <p:ph type="sldNum" sz="quarter" idx="12"/>
          </p:nvPr>
        </p:nvSpPr>
        <p:spPr/>
        <p:txBody>
          <a:bodyPr/>
          <a:lstStyle/>
          <a:p>
            <a:fld id="{EDE848C1-BDEB-4BB7-9B60-8BC5E586DDE9}" type="slidenum">
              <a:rPr lang="en-US" smtClean="0"/>
              <a:t>10</a:t>
            </a:fld>
            <a:endParaRPr lang="en-US"/>
          </a:p>
        </p:txBody>
      </p:sp>
      <p:pic>
        <p:nvPicPr>
          <p:cNvPr id="4" name="Picture 3" descr="C:\Documents and Settings\john_k\Local Settings\Temporary Internet Files\Content.IE5\17YICKTO\MC900355081[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400" y="8420422"/>
            <a:ext cx="2438400" cy="55912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http://bokeh.jjie.org/wp-content/pluscache/eplus/eplus-leaf-57-post-1696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6858000" cy="517419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990600" y="434032"/>
            <a:ext cx="849528" cy="523220"/>
          </a:xfrm>
          <a:prstGeom prst="rect">
            <a:avLst/>
          </a:prstGeom>
          <a:noFill/>
        </p:spPr>
        <p:txBody>
          <a:bodyPr wrap="none" rtlCol="0">
            <a:spAutoFit/>
          </a:bodyPr>
          <a:lstStyle/>
          <a:p>
            <a:r>
              <a:rPr lang="en-US" sz="2800" dirty="0" smtClean="0">
                <a:solidFill>
                  <a:schemeClr val="accent3">
                    <a:lumMod val="75000"/>
                  </a:schemeClr>
                </a:solidFill>
              </a:rPr>
              <a:t>Staff</a:t>
            </a:r>
            <a:endParaRPr lang="en-US" sz="2800" dirty="0">
              <a:solidFill>
                <a:schemeClr val="accent3">
                  <a:lumMod val="75000"/>
                </a:schemeClr>
              </a:solidFill>
            </a:endParaRPr>
          </a:p>
        </p:txBody>
      </p:sp>
      <p:sp>
        <p:nvSpPr>
          <p:cNvPr id="7" name="Rectangle 6"/>
          <p:cNvSpPr/>
          <p:nvPr/>
        </p:nvSpPr>
        <p:spPr>
          <a:xfrm>
            <a:off x="0" y="5562600"/>
            <a:ext cx="6858000" cy="2514600"/>
          </a:xfrm>
          <a:prstGeom prst="rect">
            <a:avLst/>
          </a:pr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5400" y="5614987"/>
            <a:ext cx="6642100" cy="2462213"/>
          </a:xfrm>
          <a:prstGeom prst="rect">
            <a:avLst/>
          </a:prstGeom>
        </p:spPr>
        <p:txBody>
          <a:bodyPr wrap="square">
            <a:spAutoFit/>
          </a:bodyPr>
          <a:lstStyle/>
          <a:p>
            <a:r>
              <a:rPr lang="en-US" sz="1400" dirty="0"/>
              <a:t>In order for staff to provide effective services to women, the following qualities are recommended:</a:t>
            </a:r>
          </a:p>
          <a:p>
            <a:r>
              <a:rPr lang="en-US" sz="1400" dirty="0"/>
              <a:t>• Remain consistent in caring and availability</a:t>
            </a:r>
          </a:p>
          <a:p>
            <a:r>
              <a:rPr lang="en-US" sz="1400" dirty="0"/>
              <a:t>• Be an appropriate role model for women</a:t>
            </a:r>
          </a:p>
          <a:p>
            <a:r>
              <a:rPr lang="en-US" sz="1400" dirty="0"/>
              <a:t>• Develop a treatment alliance with women clients that is mutual and collaborative, individualized, and continually negotiated.</a:t>
            </a:r>
          </a:p>
          <a:p>
            <a:r>
              <a:rPr lang="en-US" sz="1400" dirty="0"/>
              <a:t>• Maintain confidentiality</a:t>
            </a:r>
          </a:p>
          <a:p>
            <a:r>
              <a:rPr lang="en-US" sz="1400" dirty="0"/>
              <a:t>• Be a visible advocate for women who abuse substances, for stigma reduction, and for treatment (within treatment teams, the community,</a:t>
            </a:r>
          </a:p>
          <a:p>
            <a:r>
              <a:rPr lang="en-US" sz="1400" dirty="0"/>
              <a:t>  and the system)</a:t>
            </a:r>
          </a:p>
          <a:p>
            <a:r>
              <a:rPr lang="en-US" sz="1400" dirty="0"/>
              <a:t>• Ensure self-care, ask for and participate in supervision</a:t>
            </a:r>
          </a:p>
        </p:txBody>
      </p:sp>
    </p:spTree>
    <p:extLst>
      <p:ext uri="{BB962C8B-B14F-4D97-AF65-F5344CB8AC3E}">
        <p14:creationId xmlns:p14="http://schemas.microsoft.com/office/powerpoint/2010/main" val="235403656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8420260"/>
            <a:ext cx="6858000" cy="559120"/>
          </a:xfrm>
          <a:prstGeom prst="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p:cNvSpPr>
            <a:spLocks noGrp="1"/>
          </p:cNvSpPr>
          <p:nvPr>
            <p:ph type="sldNum" sz="quarter" idx="12"/>
          </p:nvPr>
        </p:nvSpPr>
        <p:spPr/>
        <p:txBody>
          <a:bodyPr/>
          <a:lstStyle/>
          <a:p>
            <a:fld id="{EDE848C1-BDEB-4BB7-9B60-8BC5E586DDE9}" type="slidenum">
              <a:rPr lang="en-US" smtClean="0"/>
              <a:t>11</a:t>
            </a:fld>
            <a:endParaRPr lang="en-US"/>
          </a:p>
        </p:txBody>
      </p:sp>
      <p:pic>
        <p:nvPicPr>
          <p:cNvPr id="4" name="Picture 3" descr="C:\Documents and Settings\john_k\Local Settings\Temporary Internet Files\Content.IE5\17YICKTO\MC900355081[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400" y="8420422"/>
            <a:ext cx="2438400" cy="55912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http://www.villageofallouez.com/imagesSITEDYNAMIC/images/Election-Day-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914400"/>
            <a:ext cx="1752600" cy="138854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066800" y="228600"/>
            <a:ext cx="3102131" cy="461665"/>
          </a:xfrm>
          <a:prstGeom prst="rect">
            <a:avLst/>
          </a:prstGeom>
          <a:noFill/>
        </p:spPr>
        <p:txBody>
          <a:bodyPr wrap="none" rtlCol="0">
            <a:spAutoFit/>
          </a:bodyPr>
          <a:lstStyle/>
          <a:p>
            <a:r>
              <a:rPr lang="en-US" sz="2400" dirty="0" smtClean="0">
                <a:solidFill>
                  <a:schemeClr val="accent3">
                    <a:lumMod val="75000"/>
                  </a:schemeClr>
                </a:solidFill>
              </a:rPr>
              <a:t>Our final Poll Question!</a:t>
            </a:r>
            <a:endParaRPr lang="en-US" sz="2400" dirty="0">
              <a:solidFill>
                <a:schemeClr val="accent3">
                  <a:lumMod val="75000"/>
                </a:schemeClr>
              </a:solidFill>
            </a:endParaRPr>
          </a:p>
        </p:txBody>
      </p:sp>
      <p:sp>
        <p:nvSpPr>
          <p:cNvPr id="7" name="Rectangle 6"/>
          <p:cNvSpPr/>
          <p:nvPr/>
        </p:nvSpPr>
        <p:spPr>
          <a:xfrm>
            <a:off x="2592465" y="1283276"/>
            <a:ext cx="1897379" cy="369332"/>
          </a:xfrm>
          <a:prstGeom prst="rect">
            <a:avLst/>
          </a:prstGeom>
        </p:spPr>
        <p:txBody>
          <a:bodyPr wrap="none">
            <a:spAutoFit/>
          </a:bodyPr>
          <a:lstStyle/>
          <a:p>
            <a:pPr lvl="0"/>
            <a:r>
              <a:rPr lang="en-US" dirty="0">
                <a:solidFill>
                  <a:srgbClr val="9BBB59">
                    <a:lumMod val="75000"/>
                  </a:srgbClr>
                </a:solidFill>
              </a:rPr>
              <a:t>Send in your vote!</a:t>
            </a:r>
          </a:p>
        </p:txBody>
      </p:sp>
      <p:sp>
        <p:nvSpPr>
          <p:cNvPr id="8" name="TextBox 7"/>
          <p:cNvSpPr txBox="1"/>
          <p:nvPr/>
        </p:nvSpPr>
        <p:spPr>
          <a:xfrm>
            <a:off x="378581" y="2742168"/>
            <a:ext cx="3162573" cy="923330"/>
          </a:xfrm>
          <a:prstGeom prst="rect">
            <a:avLst/>
          </a:prstGeom>
          <a:noFill/>
        </p:spPr>
        <p:txBody>
          <a:bodyPr wrap="square" rtlCol="0">
            <a:spAutoFit/>
          </a:bodyPr>
          <a:lstStyle/>
          <a:p>
            <a:r>
              <a:rPr lang="en-US" dirty="0" smtClean="0">
                <a:solidFill>
                  <a:schemeClr val="accent3">
                    <a:lumMod val="75000"/>
                  </a:schemeClr>
                </a:solidFill>
              </a:rPr>
              <a:t>Some websites specific to issues related to females in criminal justice:</a:t>
            </a:r>
            <a:endParaRPr lang="en-US" dirty="0">
              <a:solidFill>
                <a:schemeClr val="accent3">
                  <a:lumMod val="75000"/>
                </a:schemeClr>
              </a:solidFill>
            </a:endParaRPr>
          </a:p>
        </p:txBody>
      </p:sp>
      <p:sp>
        <p:nvSpPr>
          <p:cNvPr id="9" name="TextBox 8"/>
          <p:cNvSpPr txBox="1"/>
          <p:nvPr/>
        </p:nvSpPr>
        <p:spPr>
          <a:xfrm>
            <a:off x="391281" y="3729335"/>
            <a:ext cx="5141216" cy="923330"/>
          </a:xfrm>
          <a:prstGeom prst="rect">
            <a:avLst/>
          </a:prstGeom>
          <a:noFill/>
        </p:spPr>
        <p:txBody>
          <a:bodyPr wrap="none" rtlCol="0">
            <a:spAutoFit/>
          </a:bodyPr>
          <a:lstStyle/>
          <a:p>
            <a:r>
              <a:rPr lang="en-US" dirty="0" smtClean="0">
                <a:solidFill>
                  <a:schemeClr val="accent3">
                    <a:lumMod val="75000"/>
                  </a:schemeClr>
                </a:solidFill>
              </a:rPr>
              <a:t>Center for Gender Justice</a:t>
            </a:r>
          </a:p>
          <a:p>
            <a:r>
              <a:rPr lang="en-US" dirty="0" smtClean="0">
                <a:solidFill>
                  <a:schemeClr val="accent3">
                    <a:lumMod val="75000"/>
                  </a:schemeClr>
                </a:solidFill>
              </a:rPr>
              <a:t>National Registry of Evidence Based Practices</a:t>
            </a:r>
          </a:p>
          <a:p>
            <a:r>
              <a:rPr lang="en-US" dirty="0" smtClean="0">
                <a:solidFill>
                  <a:schemeClr val="accent3">
                    <a:lumMod val="75000"/>
                  </a:schemeClr>
                </a:solidFill>
              </a:rPr>
              <a:t>National Resource Center on Justice Involved Women</a:t>
            </a:r>
            <a:endParaRPr lang="en-US" dirty="0">
              <a:solidFill>
                <a:schemeClr val="accent3">
                  <a:lumMod val="75000"/>
                </a:schemeClr>
              </a:solidFill>
            </a:endParaRPr>
          </a:p>
        </p:txBody>
      </p:sp>
      <p:pic>
        <p:nvPicPr>
          <p:cNvPr id="11" name="Picture 10" descr="TJJD_Blue_SMALL"/>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350382" y="4876800"/>
            <a:ext cx="2133600" cy="2057400"/>
          </a:xfrm>
          <a:prstGeom prst="rect">
            <a:avLst/>
          </a:prstGeom>
          <a:noFill/>
          <a:ln>
            <a:noFill/>
          </a:ln>
        </p:spPr>
      </p:pic>
      <p:sp>
        <p:nvSpPr>
          <p:cNvPr id="10" name="TextBox 9"/>
          <p:cNvSpPr txBox="1"/>
          <p:nvPr/>
        </p:nvSpPr>
        <p:spPr>
          <a:xfrm>
            <a:off x="330455" y="5166836"/>
            <a:ext cx="6161919" cy="1200329"/>
          </a:xfrm>
          <a:prstGeom prst="rect">
            <a:avLst/>
          </a:prstGeom>
          <a:noFill/>
        </p:spPr>
        <p:txBody>
          <a:bodyPr wrap="square" rtlCol="0">
            <a:spAutoFit/>
          </a:bodyPr>
          <a:lstStyle/>
          <a:p>
            <a:r>
              <a:rPr lang="en-US" dirty="0" smtClean="0">
                <a:solidFill>
                  <a:schemeClr val="accent3">
                    <a:lumMod val="75000"/>
                  </a:schemeClr>
                </a:solidFill>
              </a:rPr>
              <a:t>On behalf of the Juvenile Justice Training Academy we want to thank you for attending this webinar and we hope you can help us to create better and more responsive training in the future by completing any evaluation connected to this presentation. </a:t>
            </a:r>
            <a:endParaRPr lang="en-US" dirty="0">
              <a:solidFill>
                <a:schemeClr val="accent3">
                  <a:lumMod val="75000"/>
                </a:schemeClr>
              </a:solidFill>
            </a:endParaRPr>
          </a:p>
        </p:txBody>
      </p:sp>
    </p:spTree>
    <p:extLst>
      <p:ext uri="{BB962C8B-B14F-4D97-AF65-F5344CB8AC3E}">
        <p14:creationId xmlns:p14="http://schemas.microsoft.com/office/powerpoint/2010/main" val="229321937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Rectangle 1"/>
          <p:cNvSpPr/>
          <p:nvPr/>
        </p:nvSpPr>
        <p:spPr>
          <a:xfrm>
            <a:off x="0" y="8420260"/>
            <a:ext cx="6858000" cy="559120"/>
          </a:xfrm>
          <a:prstGeom prst="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p:cNvSpPr>
            <a:spLocks noGrp="1"/>
          </p:cNvSpPr>
          <p:nvPr>
            <p:ph type="sldNum" sz="quarter" idx="12"/>
          </p:nvPr>
        </p:nvSpPr>
        <p:spPr/>
        <p:txBody>
          <a:bodyPr/>
          <a:lstStyle/>
          <a:p>
            <a:fld id="{EDE848C1-BDEB-4BB7-9B60-8BC5E586DDE9}" type="slidenum">
              <a:rPr lang="en-US" smtClean="0"/>
              <a:t>12</a:t>
            </a:fld>
            <a:endParaRPr lang="en-US"/>
          </a:p>
        </p:txBody>
      </p:sp>
      <p:pic>
        <p:nvPicPr>
          <p:cNvPr id="4" name="Picture 3" descr="C:\Documents and Settings\john_k\Local Settings\Temporary Internet Files\Content.IE5\17YICKTO\MC900355081[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400" y="8420422"/>
            <a:ext cx="2438400" cy="5591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4964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8420260"/>
            <a:ext cx="6858000" cy="559120"/>
          </a:xfrm>
          <a:prstGeom prst="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p:cNvSpPr>
            <a:spLocks noGrp="1"/>
          </p:cNvSpPr>
          <p:nvPr>
            <p:ph type="sldNum" sz="quarter" idx="12"/>
          </p:nvPr>
        </p:nvSpPr>
        <p:spPr/>
        <p:txBody>
          <a:bodyPr/>
          <a:lstStyle/>
          <a:p>
            <a:fld id="{EDE848C1-BDEB-4BB7-9B60-8BC5E586DDE9}" type="slidenum">
              <a:rPr lang="en-US" smtClean="0"/>
              <a:t>2</a:t>
            </a:fld>
            <a:endParaRPr lang="en-US"/>
          </a:p>
        </p:txBody>
      </p:sp>
      <p:pic>
        <p:nvPicPr>
          <p:cNvPr id="4" name="Picture 3" descr="C:\Documents and Settings\john_k\Local Settings\Temporary Internet Files\Content.IE5\17YICKTO\MC900355081[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400" y="8420422"/>
            <a:ext cx="2438400" cy="55912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0" descr="http://media.northjersey.com/images/CroccoHair_092911_NS_tif_.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52900" y="304800"/>
            <a:ext cx="2412062" cy="3138472"/>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90500" y="381000"/>
            <a:ext cx="3962400" cy="923330"/>
          </a:xfrm>
          <a:prstGeom prst="rect">
            <a:avLst/>
          </a:prstGeom>
          <a:noFill/>
        </p:spPr>
        <p:txBody>
          <a:bodyPr wrap="square" rtlCol="0">
            <a:spAutoFit/>
          </a:bodyPr>
          <a:lstStyle/>
          <a:p>
            <a:r>
              <a:rPr lang="en-US" dirty="0" smtClean="0"/>
              <a:t>Welcome to our webinar presentation on Gender-Responsive Services in Juvenile Justice</a:t>
            </a:r>
            <a:endParaRPr lang="en-US" dirty="0"/>
          </a:p>
        </p:txBody>
      </p:sp>
      <p:sp>
        <p:nvSpPr>
          <p:cNvPr id="7" name="TextBox 6"/>
          <p:cNvSpPr txBox="1"/>
          <p:nvPr/>
        </p:nvSpPr>
        <p:spPr>
          <a:xfrm>
            <a:off x="698449" y="2057400"/>
            <a:ext cx="2516907" cy="400110"/>
          </a:xfrm>
          <a:prstGeom prst="rect">
            <a:avLst/>
          </a:prstGeom>
          <a:noFill/>
        </p:spPr>
        <p:txBody>
          <a:bodyPr wrap="none" rtlCol="0">
            <a:spAutoFit/>
          </a:bodyPr>
          <a:lstStyle/>
          <a:p>
            <a:r>
              <a:rPr lang="en-US" sz="2000" dirty="0" smtClean="0">
                <a:solidFill>
                  <a:schemeClr val="accent3">
                    <a:lumMod val="75000"/>
                  </a:schemeClr>
                </a:solidFill>
              </a:rPr>
              <a:t>Going to get a haircut!</a:t>
            </a:r>
            <a:endParaRPr lang="en-US" sz="2000" dirty="0">
              <a:solidFill>
                <a:schemeClr val="accent3">
                  <a:lumMod val="75000"/>
                </a:schemeClr>
              </a:solidFill>
            </a:endParaRPr>
          </a:p>
        </p:txBody>
      </p:sp>
      <p:sp>
        <p:nvSpPr>
          <p:cNvPr id="8" name="Rectangle 7"/>
          <p:cNvSpPr/>
          <p:nvPr/>
        </p:nvSpPr>
        <p:spPr>
          <a:xfrm>
            <a:off x="660346" y="4114800"/>
            <a:ext cx="5752213" cy="2308324"/>
          </a:xfrm>
          <a:prstGeom prst="rect">
            <a:avLst/>
          </a:prstGeom>
        </p:spPr>
        <p:txBody>
          <a:bodyPr wrap="square">
            <a:spAutoFit/>
          </a:bodyPr>
          <a:lstStyle/>
          <a:p>
            <a:pPr marL="571500" indent="-571500">
              <a:buFont typeface="+mj-lt"/>
              <a:buAutoNum type="romanUcPeriod"/>
            </a:pPr>
            <a:r>
              <a:rPr lang="en-US" dirty="0" smtClean="0"/>
              <a:t>Gender-Responsive Defined</a:t>
            </a:r>
          </a:p>
          <a:p>
            <a:pPr marL="571500" indent="-571500">
              <a:buFont typeface="+mj-lt"/>
              <a:buAutoNum type="romanUcPeriod"/>
            </a:pPr>
            <a:r>
              <a:rPr lang="en-US" dirty="0" smtClean="0"/>
              <a:t>Why the need</a:t>
            </a:r>
          </a:p>
          <a:p>
            <a:pPr marL="571500" indent="-571500">
              <a:buFont typeface="+mj-lt"/>
              <a:buAutoNum type="romanUcPeriod"/>
            </a:pPr>
            <a:r>
              <a:rPr lang="en-US" dirty="0" smtClean="0"/>
              <a:t>The Theory Behind the Practice</a:t>
            </a:r>
          </a:p>
          <a:p>
            <a:pPr marL="571500" indent="-571500">
              <a:buFont typeface="+mj-lt"/>
              <a:buAutoNum type="romanUcPeriod"/>
            </a:pPr>
            <a:r>
              <a:rPr lang="en-US" dirty="0" smtClean="0"/>
              <a:t>Female Juvenile Offender Profile</a:t>
            </a:r>
          </a:p>
          <a:p>
            <a:pPr marL="571500" indent="-571500">
              <a:buFont typeface="+mj-lt"/>
              <a:buAutoNum type="romanUcPeriod"/>
            </a:pPr>
            <a:r>
              <a:rPr lang="en-US" dirty="0" smtClean="0"/>
              <a:t>Factors Correlated with Girls Delinquency</a:t>
            </a:r>
          </a:p>
          <a:p>
            <a:pPr marL="571500" indent="-571500">
              <a:buFont typeface="+mj-lt"/>
              <a:buAutoNum type="romanUcPeriod"/>
            </a:pPr>
            <a:r>
              <a:rPr lang="en-US" dirty="0" smtClean="0"/>
              <a:t>Blueprint for a Gender-Responsive Approach</a:t>
            </a:r>
          </a:p>
          <a:p>
            <a:pPr marL="571500" indent="-571500">
              <a:buFont typeface="+mj-lt"/>
              <a:buAutoNum type="romanUcPeriod"/>
            </a:pPr>
            <a:r>
              <a:rPr lang="en-US" dirty="0" smtClean="0"/>
              <a:t>The “must haves” of Gender-Responsive Programming</a:t>
            </a:r>
          </a:p>
        </p:txBody>
      </p:sp>
      <p:sp>
        <p:nvSpPr>
          <p:cNvPr id="9" name="TextBox 8"/>
          <p:cNvSpPr txBox="1"/>
          <p:nvPr/>
        </p:nvSpPr>
        <p:spPr>
          <a:xfrm>
            <a:off x="2489200" y="3451930"/>
            <a:ext cx="1286186" cy="523220"/>
          </a:xfrm>
          <a:prstGeom prst="rect">
            <a:avLst/>
          </a:prstGeom>
          <a:noFill/>
        </p:spPr>
        <p:txBody>
          <a:bodyPr wrap="none" rtlCol="0">
            <a:spAutoFit/>
          </a:bodyPr>
          <a:lstStyle/>
          <a:p>
            <a:r>
              <a:rPr lang="en-US" sz="2800" dirty="0" smtClean="0"/>
              <a:t>Agenda</a:t>
            </a:r>
            <a:endParaRPr lang="en-US" sz="2800" dirty="0"/>
          </a:p>
        </p:txBody>
      </p:sp>
      <p:sp>
        <p:nvSpPr>
          <p:cNvPr id="10" name="Rectangle 9"/>
          <p:cNvSpPr/>
          <p:nvPr/>
        </p:nvSpPr>
        <p:spPr>
          <a:xfrm>
            <a:off x="190500" y="6828120"/>
            <a:ext cx="6260162" cy="1200329"/>
          </a:xfrm>
          <a:prstGeom prst="rect">
            <a:avLst/>
          </a:prstGeom>
        </p:spPr>
        <p:txBody>
          <a:bodyPr wrap="square">
            <a:spAutoFit/>
          </a:bodyPr>
          <a:lstStyle/>
          <a:p>
            <a:r>
              <a:rPr lang="en-US" dirty="0" smtClean="0"/>
              <a:t>Please be advised that we will have “Poll Questions” throughout the presentation today.</a:t>
            </a:r>
          </a:p>
          <a:p>
            <a:r>
              <a:rPr lang="en-US" dirty="0" smtClean="0"/>
              <a:t>After the “Poll Questions” any questions that are texted in will be answered.</a:t>
            </a:r>
            <a:endParaRPr lang="en-US" dirty="0"/>
          </a:p>
        </p:txBody>
      </p:sp>
    </p:spTree>
    <p:extLst>
      <p:ext uri="{BB962C8B-B14F-4D97-AF65-F5344CB8AC3E}">
        <p14:creationId xmlns:p14="http://schemas.microsoft.com/office/powerpoint/2010/main" val="25733195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8420260"/>
            <a:ext cx="6858000" cy="559120"/>
          </a:xfrm>
          <a:prstGeom prst="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p:cNvSpPr>
            <a:spLocks noGrp="1"/>
          </p:cNvSpPr>
          <p:nvPr>
            <p:ph type="sldNum" sz="quarter" idx="12"/>
          </p:nvPr>
        </p:nvSpPr>
        <p:spPr/>
        <p:txBody>
          <a:bodyPr/>
          <a:lstStyle/>
          <a:p>
            <a:fld id="{EDE848C1-BDEB-4BB7-9B60-8BC5E586DDE9}" type="slidenum">
              <a:rPr lang="en-US" smtClean="0"/>
              <a:t>3</a:t>
            </a:fld>
            <a:endParaRPr lang="en-US"/>
          </a:p>
        </p:txBody>
      </p:sp>
      <p:pic>
        <p:nvPicPr>
          <p:cNvPr id="4" name="Picture 3" descr="C:\Documents and Settings\john_k\Local Settings\Temporary Internet Files\Content.IE5\17YICKTO\MC900355081[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400" y="8420422"/>
            <a:ext cx="2438400" cy="55912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228600" y="914400"/>
            <a:ext cx="6400800" cy="1477328"/>
          </a:xfrm>
          <a:prstGeom prst="rect">
            <a:avLst/>
          </a:prstGeom>
        </p:spPr>
        <p:txBody>
          <a:bodyPr wrap="square">
            <a:spAutoFit/>
          </a:bodyPr>
          <a:lstStyle/>
          <a:p>
            <a:r>
              <a:rPr lang="en-US" dirty="0" smtClean="0"/>
              <a:t>“Understanding and taking into account the differences in characteristics and life experiences that men and women bring to institution corrections and community supervision </a:t>
            </a:r>
            <a:r>
              <a:rPr lang="en-US" dirty="0" smtClean="0">
                <a:solidFill>
                  <a:srgbClr val="FF0000"/>
                </a:solidFill>
              </a:rPr>
              <a:t>AND</a:t>
            </a:r>
            <a:r>
              <a:rPr lang="en-US" dirty="0" smtClean="0"/>
              <a:t> adjusting correctional strategies and practices in ways that appropriately respond to those conditions.”</a:t>
            </a:r>
            <a:endParaRPr lang="en-US" dirty="0"/>
          </a:p>
        </p:txBody>
      </p:sp>
      <p:sp>
        <p:nvSpPr>
          <p:cNvPr id="6" name="TextBox 5"/>
          <p:cNvSpPr txBox="1"/>
          <p:nvPr/>
        </p:nvSpPr>
        <p:spPr>
          <a:xfrm>
            <a:off x="228600" y="304800"/>
            <a:ext cx="4102533" cy="461665"/>
          </a:xfrm>
          <a:prstGeom prst="rect">
            <a:avLst/>
          </a:prstGeom>
          <a:noFill/>
        </p:spPr>
        <p:txBody>
          <a:bodyPr wrap="none" rtlCol="0">
            <a:spAutoFit/>
          </a:bodyPr>
          <a:lstStyle/>
          <a:p>
            <a:r>
              <a:rPr lang="en-US" sz="2400" dirty="0" smtClean="0">
                <a:solidFill>
                  <a:schemeClr val="accent3">
                    <a:lumMod val="75000"/>
                  </a:schemeClr>
                </a:solidFill>
              </a:rPr>
              <a:t>I. Gender-Responsive Defined…</a:t>
            </a:r>
            <a:endParaRPr lang="en-US" sz="2400" dirty="0">
              <a:solidFill>
                <a:schemeClr val="accent3">
                  <a:lumMod val="75000"/>
                </a:schemeClr>
              </a:solidFill>
            </a:endParaRPr>
          </a:p>
        </p:txBody>
      </p:sp>
      <p:sp>
        <p:nvSpPr>
          <p:cNvPr id="7" name="Rectangle 6"/>
          <p:cNvSpPr/>
          <p:nvPr/>
        </p:nvSpPr>
        <p:spPr>
          <a:xfrm>
            <a:off x="3276600" y="2590800"/>
            <a:ext cx="2354106" cy="276999"/>
          </a:xfrm>
          <a:prstGeom prst="rect">
            <a:avLst/>
          </a:prstGeom>
        </p:spPr>
        <p:txBody>
          <a:bodyPr wrap="none">
            <a:spAutoFit/>
          </a:bodyPr>
          <a:lstStyle/>
          <a:p>
            <a:r>
              <a:rPr lang="en-US" sz="1200" dirty="0" smtClean="0"/>
              <a:t>Bloom, Covington and Owen, 2003</a:t>
            </a:r>
            <a:endParaRPr lang="en-US" sz="1200" dirty="0"/>
          </a:p>
        </p:txBody>
      </p:sp>
      <p:sp>
        <p:nvSpPr>
          <p:cNvPr id="8" name="Rectangle 7"/>
          <p:cNvSpPr/>
          <p:nvPr/>
        </p:nvSpPr>
        <p:spPr>
          <a:xfrm>
            <a:off x="228600" y="3971836"/>
            <a:ext cx="6248400" cy="923330"/>
          </a:xfrm>
          <a:prstGeom prst="rect">
            <a:avLst/>
          </a:prstGeom>
        </p:spPr>
        <p:txBody>
          <a:bodyPr wrap="square">
            <a:spAutoFit/>
          </a:bodyPr>
          <a:lstStyle/>
          <a:p>
            <a:r>
              <a:rPr lang="en-US" dirty="0" smtClean="0"/>
              <a:t>In 2009 law enforcement agencies made ___________ arrests of females younger than age 18 amounting to 30% of all juvenile arrests. </a:t>
            </a:r>
            <a:endParaRPr lang="en-US" dirty="0"/>
          </a:p>
        </p:txBody>
      </p:sp>
      <p:sp>
        <p:nvSpPr>
          <p:cNvPr id="10" name="Rectangle 9"/>
          <p:cNvSpPr/>
          <p:nvPr/>
        </p:nvSpPr>
        <p:spPr>
          <a:xfrm>
            <a:off x="228600" y="3129389"/>
            <a:ext cx="2540000" cy="461665"/>
          </a:xfrm>
          <a:prstGeom prst="rect">
            <a:avLst/>
          </a:prstGeom>
        </p:spPr>
        <p:txBody>
          <a:bodyPr wrap="square">
            <a:spAutoFit/>
          </a:bodyPr>
          <a:lstStyle/>
          <a:p>
            <a:pPr lvl="0"/>
            <a:r>
              <a:rPr lang="en-US" sz="2400" dirty="0">
                <a:solidFill>
                  <a:srgbClr val="9BBB59">
                    <a:lumMod val="75000"/>
                  </a:srgbClr>
                </a:solidFill>
              </a:rPr>
              <a:t>II. Why the need</a:t>
            </a:r>
          </a:p>
        </p:txBody>
      </p:sp>
      <p:sp>
        <p:nvSpPr>
          <p:cNvPr id="11" name="Rectangle 10"/>
          <p:cNvSpPr/>
          <p:nvPr/>
        </p:nvSpPr>
        <p:spPr>
          <a:xfrm>
            <a:off x="304800" y="5029200"/>
            <a:ext cx="5486400" cy="1477328"/>
          </a:xfrm>
          <a:prstGeom prst="rect">
            <a:avLst/>
          </a:prstGeom>
        </p:spPr>
        <p:txBody>
          <a:bodyPr wrap="square">
            <a:spAutoFit/>
          </a:bodyPr>
          <a:lstStyle/>
          <a:p>
            <a:r>
              <a:rPr lang="en-US" dirty="0" smtClean="0"/>
              <a:t>In 2009 Females accounted for :</a:t>
            </a:r>
          </a:p>
          <a:p>
            <a:endParaRPr lang="en-US" dirty="0" smtClean="0"/>
          </a:p>
          <a:p>
            <a:r>
              <a:rPr lang="en-US" dirty="0" smtClean="0"/>
              <a:t>	18% of Violent Crime Index arrest rates</a:t>
            </a:r>
          </a:p>
          <a:p>
            <a:r>
              <a:rPr lang="en-US" dirty="0" smtClean="0"/>
              <a:t>	_____ of Property Crime Index arrest rates</a:t>
            </a:r>
          </a:p>
          <a:p>
            <a:r>
              <a:rPr lang="en-US" dirty="0" smtClean="0"/>
              <a:t>	45% of juvenile larceny-theft arrest rates</a:t>
            </a:r>
            <a:endParaRPr lang="en-US" dirty="0"/>
          </a:p>
        </p:txBody>
      </p:sp>
    </p:spTree>
    <p:extLst>
      <p:ext uri="{BB962C8B-B14F-4D97-AF65-F5344CB8AC3E}">
        <p14:creationId xmlns:p14="http://schemas.microsoft.com/office/powerpoint/2010/main" val="22002779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8420260"/>
            <a:ext cx="6858000" cy="559120"/>
          </a:xfrm>
          <a:prstGeom prst="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p:cNvSpPr>
            <a:spLocks noGrp="1"/>
          </p:cNvSpPr>
          <p:nvPr>
            <p:ph type="sldNum" sz="quarter" idx="12"/>
          </p:nvPr>
        </p:nvSpPr>
        <p:spPr/>
        <p:txBody>
          <a:bodyPr/>
          <a:lstStyle/>
          <a:p>
            <a:fld id="{EDE848C1-BDEB-4BB7-9B60-8BC5E586DDE9}" type="slidenum">
              <a:rPr lang="en-US" smtClean="0"/>
              <a:t>4</a:t>
            </a:fld>
            <a:endParaRPr lang="en-US"/>
          </a:p>
        </p:txBody>
      </p:sp>
      <p:pic>
        <p:nvPicPr>
          <p:cNvPr id="4" name="Picture 3" descr="C:\Documents and Settings\john_k\Local Settings\Temporary Internet Files\Content.IE5\17YICKTO\MC900355081[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400" y="8420422"/>
            <a:ext cx="2438400" cy="55912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04800" y="304800"/>
            <a:ext cx="4469493" cy="461665"/>
          </a:xfrm>
          <a:prstGeom prst="rect">
            <a:avLst/>
          </a:prstGeom>
          <a:noFill/>
        </p:spPr>
        <p:txBody>
          <a:bodyPr wrap="none" rtlCol="0">
            <a:spAutoFit/>
          </a:bodyPr>
          <a:lstStyle/>
          <a:p>
            <a:r>
              <a:rPr lang="en-US" sz="2400" dirty="0" smtClean="0">
                <a:solidFill>
                  <a:schemeClr val="accent3">
                    <a:lumMod val="75000"/>
                  </a:schemeClr>
                </a:solidFill>
              </a:rPr>
              <a:t>III. The Theory Behind the Practice</a:t>
            </a:r>
            <a:endParaRPr lang="en-US" sz="2400" dirty="0">
              <a:solidFill>
                <a:schemeClr val="accent3">
                  <a:lumMod val="75000"/>
                </a:schemeClr>
              </a:solidFill>
            </a:endParaRPr>
          </a:p>
        </p:txBody>
      </p:sp>
      <p:sp>
        <p:nvSpPr>
          <p:cNvPr id="6" name="Rectangle 5"/>
          <p:cNvSpPr/>
          <p:nvPr/>
        </p:nvSpPr>
        <p:spPr>
          <a:xfrm>
            <a:off x="381000" y="990600"/>
            <a:ext cx="6172200" cy="5632311"/>
          </a:xfrm>
          <a:prstGeom prst="rect">
            <a:avLst/>
          </a:prstGeom>
        </p:spPr>
        <p:txBody>
          <a:bodyPr wrap="square">
            <a:spAutoFit/>
          </a:bodyPr>
          <a:lstStyle/>
          <a:p>
            <a:pPr marL="571500" indent="-571500">
              <a:buFont typeface="Wingdings" pitchFamily="2" charset="2"/>
              <a:buChar char="§"/>
            </a:pPr>
            <a:r>
              <a:rPr lang="en-US" sz="2400" dirty="0" smtClean="0">
                <a:solidFill>
                  <a:schemeClr val="accent3">
                    <a:lumMod val="75000"/>
                  </a:schemeClr>
                </a:solidFill>
              </a:rPr>
              <a:t>_____________ Theory: _______________</a:t>
            </a:r>
          </a:p>
          <a:p>
            <a:r>
              <a:rPr lang="en-US" sz="2400" dirty="0" smtClean="0">
                <a:solidFill>
                  <a:schemeClr val="accent3">
                    <a:lumMod val="75000"/>
                  </a:schemeClr>
                </a:solidFill>
              </a:rPr>
              <a:t>        ___________________________________</a:t>
            </a:r>
          </a:p>
          <a:p>
            <a:r>
              <a:rPr lang="en-US" sz="2400" dirty="0" smtClean="0">
                <a:solidFill>
                  <a:schemeClr val="accent3">
                    <a:lumMod val="75000"/>
                  </a:schemeClr>
                </a:solidFill>
              </a:rPr>
              <a:t>        ___________________________________</a:t>
            </a:r>
          </a:p>
          <a:p>
            <a:endParaRPr lang="en-US" sz="2400" dirty="0" smtClean="0">
              <a:solidFill>
                <a:schemeClr val="accent3">
                  <a:lumMod val="75000"/>
                </a:schemeClr>
              </a:solidFill>
            </a:endParaRPr>
          </a:p>
          <a:p>
            <a:pPr marL="571500" indent="-571500">
              <a:buFont typeface="Wingdings" pitchFamily="2" charset="2"/>
              <a:buChar char="§"/>
            </a:pPr>
            <a:r>
              <a:rPr lang="en-US" sz="2400" dirty="0" smtClean="0">
                <a:solidFill>
                  <a:schemeClr val="accent3">
                    <a:lumMod val="75000"/>
                  </a:schemeClr>
                </a:solidFill>
              </a:rPr>
              <a:t>Relational Theory: ____________________</a:t>
            </a:r>
          </a:p>
          <a:p>
            <a:r>
              <a:rPr lang="en-US" sz="2400" dirty="0" smtClean="0">
                <a:solidFill>
                  <a:schemeClr val="accent3">
                    <a:lumMod val="75000"/>
                  </a:schemeClr>
                </a:solidFill>
              </a:rPr>
              <a:t>        ___________________________________</a:t>
            </a:r>
          </a:p>
          <a:p>
            <a:r>
              <a:rPr lang="en-US" sz="2400" dirty="0" smtClean="0">
                <a:solidFill>
                  <a:schemeClr val="accent3">
                    <a:lumMod val="75000"/>
                  </a:schemeClr>
                </a:solidFill>
              </a:rPr>
              <a:t>        ___________________________________</a:t>
            </a:r>
          </a:p>
          <a:p>
            <a:pPr marL="571500" indent="-571500">
              <a:buFont typeface="Wingdings" pitchFamily="2" charset="2"/>
              <a:buChar char="§"/>
            </a:pPr>
            <a:endParaRPr lang="en-US" sz="2400" dirty="0" smtClean="0">
              <a:solidFill>
                <a:schemeClr val="accent3">
                  <a:lumMod val="75000"/>
                </a:schemeClr>
              </a:solidFill>
            </a:endParaRPr>
          </a:p>
          <a:p>
            <a:pPr marL="571500" indent="-571500">
              <a:buFont typeface="Wingdings" pitchFamily="2" charset="2"/>
              <a:buChar char="§"/>
            </a:pPr>
            <a:r>
              <a:rPr lang="en-US" sz="2400" dirty="0" smtClean="0">
                <a:solidFill>
                  <a:schemeClr val="accent3">
                    <a:lumMod val="75000"/>
                  </a:schemeClr>
                </a:solidFill>
              </a:rPr>
              <a:t>_____________ Theory: _______________</a:t>
            </a:r>
          </a:p>
          <a:p>
            <a:r>
              <a:rPr lang="en-US" sz="2400" dirty="0" smtClean="0">
                <a:solidFill>
                  <a:schemeClr val="accent3">
                    <a:lumMod val="75000"/>
                  </a:schemeClr>
                </a:solidFill>
              </a:rPr>
              <a:t>        ___________________________________</a:t>
            </a:r>
          </a:p>
          <a:p>
            <a:r>
              <a:rPr lang="en-US" sz="2400" dirty="0" smtClean="0">
                <a:solidFill>
                  <a:schemeClr val="accent3">
                    <a:lumMod val="75000"/>
                  </a:schemeClr>
                </a:solidFill>
              </a:rPr>
              <a:t>        ___________________________________</a:t>
            </a:r>
          </a:p>
          <a:p>
            <a:pPr marL="571500" indent="-571500">
              <a:buFont typeface="Wingdings" pitchFamily="2" charset="2"/>
              <a:buChar char="§"/>
            </a:pPr>
            <a:endParaRPr lang="en-US" sz="2400" dirty="0" smtClean="0">
              <a:solidFill>
                <a:schemeClr val="accent3">
                  <a:lumMod val="75000"/>
                </a:schemeClr>
              </a:solidFill>
            </a:endParaRPr>
          </a:p>
          <a:p>
            <a:pPr marL="571500" indent="-571500">
              <a:buFont typeface="Wingdings" pitchFamily="2" charset="2"/>
              <a:buChar char="§"/>
            </a:pPr>
            <a:r>
              <a:rPr lang="en-US" sz="2400" dirty="0" smtClean="0">
                <a:solidFill>
                  <a:schemeClr val="accent3">
                    <a:lumMod val="75000"/>
                  </a:schemeClr>
                </a:solidFill>
              </a:rPr>
              <a:t>Addiction Theory: ____________________</a:t>
            </a:r>
          </a:p>
          <a:p>
            <a:r>
              <a:rPr lang="en-US" sz="2400" dirty="0" smtClean="0">
                <a:solidFill>
                  <a:schemeClr val="accent3">
                    <a:lumMod val="75000"/>
                  </a:schemeClr>
                </a:solidFill>
              </a:rPr>
              <a:t>         ___________________________________</a:t>
            </a:r>
          </a:p>
          <a:p>
            <a:r>
              <a:rPr lang="en-US" sz="2400" dirty="0" smtClean="0">
                <a:solidFill>
                  <a:schemeClr val="accent3">
                    <a:lumMod val="75000"/>
                  </a:schemeClr>
                </a:solidFill>
              </a:rPr>
              <a:t>         ___________________________________</a:t>
            </a:r>
            <a:endParaRPr lang="en-US" sz="2400" dirty="0">
              <a:solidFill>
                <a:schemeClr val="accent3">
                  <a:lumMod val="75000"/>
                </a:schemeClr>
              </a:solidFill>
            </a:endParaRPr>
          </a:p>
        </p:txBody>
      </p:sp>
      <p:pic>
        <p:nvPicPr>
          <p:cNvPr id="7" name="Picture 2" descr="http://www.villageofallouez.com/imagesSITEDYNAMIC/images/Election-Day-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5278" y="6781800"/>
            <a:ext cx="1723016" cy="136511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2463800" y="7279689"/>
            <a:ext cx="1897379" cy="369332"/>
          </a:xfrm>
          <a:prstGeom prst="rect">
            <a:avLst/>
          </a:prstGeom>
          <a:noFill/>
        </p:spPr>
        <p:txBody>
          <a:bodyPr wrap="none" rtlCol="0">
            <a:spAutoFit/>
          </a:bodyPr>
          <a:lstStyle/>
          <a:p>
            <a:r>
              <a:rPr lang="en-US" dirty="0" smtClean="0">
                <a:solidFill>
                  <a:schemeClr val="accent3">
                    <a:lumMod val="75000"/>
                  </a:schemeClr>
                </a:solidFill>
              </a:rPr>
              <a:t>Send in your vote!</a:t>
            </a:r>
            <a:endParaRPr lang="en-US" dirty="0">
              <a:solidFill>
                <a:schemeClr val="accent3">
                  <a:lumMod val="75000"/>
                </a:schemeClr>
              </a:solidFill>
            </a:endParaRPr>
          </a:p>
        </p:txBody>
      </p:sp>
    </p:spTree>
    <p:extLst>
      <p:ext uri="{BB962C8B-B14F-4D97-AF65-F5344CB8AC3E}">
        <p14:creationId xmlns:p14="http://schemas.microsoft.com/office/powerpoint/2010/main" val="10028936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8420260"/>
            <a:ext cx="6858000" cy="559120"/>
          </a:xfrm>
          <a:prstGeom prst="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p:cNvSpPr>
            <a:spLocks noGrp="1"/>
          </p:cNvSpPr>
          <p:nvPr>
            <p:ph type="sldNum" sz="quarter" idx="12"/>
          </p:nvPr>
        </p:nvSpPr>
        <p:spPr/>
        <p:txBody>
          <a:bodyPr/>
          <a:lstStyle/>
          <a:p>
            <a:fld id="{EDE848C1-BDEB-4BB7-9B60-8BC5E586DDE9}" type="slidenum">
              <a:rPr lang="en-US" smtClean="0"/>
              <a:t>5</a:t>
            </a:fld>
            <a:endParaRPr lang="en-US"/>
          </a:p>
        </p:txBody>
      </p:sp>
      <p:pic>
        <p:nvPicPr>
          <p:cNvPr id="4" name="Picture 3" descr="C:\Documents and Settings\john_k\Local Settings\Temporary Internet Files\Content.IE5\17YICKTO\MC900355081[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400" y="8420422"/>
            <a:ext cx="2438400" cy="55912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04800" y="224135"/>
            <a:ext cx="4606326" cy="461665"/>
          </a:xfrm>
          <a:prstGeom prst="rect">
            <a:avLst/>
          </a:prstGeom>
          <a:noFill/>
        </p:spPr>
        <p:txBody>
          <a:bodyPr wrap="none" rtlCol="0">
            <a:spAutoFit/>
          </a:bodyPr>
          <a:lstStyle/>
          <a:p>
            <a:r>
              <a:rPr lang="en-US" sz="2400" dirty="0" smtClean="0">
                <a:solidFill>
                  <a:schemeClr val="accent3">
                    <a:lumMod val="75000"/>
                  </a:schemeClr>
                </a:solidFill>
              </a:rPr>
              <a:t>IV. Female Juvenile Offender Profile</a:t>
            </a:r>
            <a:endParaRPr lang="en-US" sz="2400" dirty="0">
              <a:solidFill>
                <a:schemeClr val="accent3">
                  <a:lumMod val="75000"/>
                </a:schemeClr>
              </a:solidFill>
            </a:endParaRPr>
          </a:p>
        </p:txBody>
      </p:sp>
      <p:sp>
        <p:nvSpPr>
          <p:cNvPr id="7" name="Rounded Rectangle 6"/>
          <p:cNvSpPr/>
          <p:nvPr/>
        </p:nvSpPr>
        <p:spPr>
          <a:xfrm>
            <a:off x="215900" y="784978"/>
            <a:ext cx="2743200" cy="4988719"/>
          </a:xfrm>
          <a:prstGeom prst="roundRect">
            <a:avLst/>
          </a:pr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279400" y="878681"/>
            <a:ext cx="2768600" cy="4801314"/>
          </a:xfrm>
          <a:prstGeom prst="rect">
            <a:avLst/>
          </a:prstGeom>
        </p:spPr>
        <p:txBody>
          <a:bodyPr wrap="square">
            <a:spAutoFit/>
          </a:bodyPr>
          <a:lstStyle/>
          <a:p>
            <a:r>
              <a:rPr lang="en-US" dirty="0"/>
              <a:t>Current findings on female delinquency confirm there are a number of similar correlates for delinquency between boys and girls; including lower socioeconomic status, disrupted family backgrounds, and difficulties in school. However, gender-specific differences among delinquents exist and have a significant impact on their treatment and management within the juvenile justice system. </a:t>
            </a:r>
          </a:p>
        </p:txBody>
      </p:sp>
      <p:sp>
        <p:nvSpPr>
          <p:cNvPr id="8" name="Rectangle 7"/>
          <p:cNvSpPr/>
          <p:nvPr/>
        </p:nvSpPr>
        <p:spPr>
          <a:xfrm>
            <a:off x="228600" y="6096000"/>
            <a:ext cx="6324600" cy="1200329"/>
          </a:xfrm>
          <a:prstGeom prst="rect">
            <a:avLst/>
          </a:prstGeom>
        </p:spPr>
        <p:txBody>
          <a:bodyPr wrap="square">
            <a:spAutoFit/>
          </a:bodyPr>
          <a:lstStyle/>
          <a:p>
            <a:r>
              <a:rPr lang="en-US" dirty="0"/>
              <a:t>A profile of at-risk adolescent females identifies common characteristics including histories of victimization, unstable family life, school failure, repeated status offenses, and mental health and substance abuse problems.</a:t>
            </a:r>
          </a:p>
        </p:txBody>
      </p:sp>
      <p:pic>
        <p:nvPicPr>
          <p:cNvPr id="1026" name="Picture 2" descr="http://www.yss.ames.ia.us/documents/filelibrary/images/counseling/depressedgirlforweb_C99BE21E0F68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65500" y="1658540"/>
            <a:ext cx="3117272" cy="3429000"/>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2819399" y="7359134"/>
            <a:ext cx="3159519" cy="369332"/>
          </a:xfrm>
          <a:prstGeom prst="rect">
            <a:avLst/>
          </a:prstGeom>
        </p:spPr>
        <p:txBody>
          <a:bodyPr wrap="none">
            <a:spAutoFit/>
          </a:bodyPr>
          <a:lstStyle/>
          <a:p>
            <a:r>
              <a:rPr lang="en-US" i="1" dirty="0"/>
              <a:t>Bloom, B. &amp; Covington, S. </a:t>
            </a:r>
            <a:r>
              <a:rPr lang="en-US" i="1" dirty="0" smtClean="0"/>
              <a:t>2001</a:t>
            </a:r>
            <a:endParaRPr lang="en-US" i="1" dirty="0"/>
          </a:p>
        </p:txBody>
      </p:sp>
    </p:spTree>
    <p:extLst>
      <p:ext uri="{BB962C8B-B14F-4D97-AF65-F5344CB8AC3E}">
        <p14:creationId xmlns:p14="http://schemas.microsoft.com/office/powerpoint/2010/main" val="176054066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8420260"/>
            <a:ext cx="6858000" cy="559120"/>
          </a:xfrm>
          <a:prstGeom prst="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p:cNvSpPr>
            <a:spLocks noGrp="1"/>
          </p:cNvSpPr>
          <p:nvPr>
            <p:ph type="sldNum" sz="quarter" idx="12"/>
          </p:nvPr>
        </p:nvSpPr>
        <p:spPr/>
        <p:txBody>
          <a:bodyPr/>
          <a:lstStyle/>
          <a:p>
            <a:fld id="{EDE848C1-BDEB-4BB7-9B60-8BC5E586DDE9}" type="slidenum">
              <a:rPr lang="en-US" smtClean="0"/>
              <a:t>6</a:t>
            </a:fld>
            <a:endParaRPr lang="en-US"/>
          </a:p>
        </p:txBody>
      </p:sp>
      <p:pic>
        <p:nvPicPr>
          <p:cNvPr id="4" name="Picture 3" descr="C:\Documents and Settings\john_k\Local Settings\Temporary Internet Files\Content.IE5\17YICKTO\MC900355081[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400" y="8420422"/>
            <a:ext cx="2438400" cy="55912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86338" y="228600"/>
            <a:ext cx="3623877" cy="461665"/>
          </a:xfrm>
          <a:prstGeom prst="rect">
            <a:avLst/>
          </a:prstGeom>
          <a:noFill/>
        </p:spPr>
        <p:txBody>
          <a:bodyPr wrap="none" rtlCol="0">
            <a:spAutoFit/>
          </a:bodyPr>
          <a:lstStyle/>
          <a:p>
            <a:r>
              <a:rPr lang="en-US" sz="2400" dirty="0" smtClean="0">
                <a:solidFill>
                  <a:schemeClr val="accent3">
                    <a:lumMod val="75000"/>
                  </a:schemeClr>
                </a:solidFill>
              </a:rPr>
              <a:t>V. Girls Delinquency Factors</a:t>
            </a:r>
            <a:endParaRPr lang="en-US" sz="2400" dirty="0">
              <a:solidFill>
                <a:schemeClr val="accent3">
                  <a:lumMod val="75000"/>
                </a:schemeClr>
              </a:solidFill>
            </a:endParaRPr>
          </a:p>
        </p:txBody>
      </p:sp>
      <p:sp>
        <p:nvSpPr>
          <p:cNvPr id="6" name="Rectangle 5"/>
          <p:cNvSpPr/>
          <p:nvPr/>
        </p:nvSpPr>
        <p:spPr>
          <a:xfrm>
            <a:off x="762000" y="914400"/>
            <a:ext cx="2133600" cy="3139321"/>
          </a:xfrm>
          <a:prstGeom prst="rect">
            <a:avLst/>
          </a:prstGeom>
        </p:spPr>
        <p:txBody>
          <a:bodyPr wrap="square">
            <a:spAutoFit/>
          </a:bodyPr>
          <a:lstStyle/>
          <a:p>
            <a:pPr marL="457200" indent="-457200">
              <a:buFont typeface="Wingdings" pitchFamily="2" charset="2"/>
              <a:buChar char="§"/>
            </a:pPr>
            <a:r>
              <a:rPr lang="en-US" dirty="0"/>
              <a:t>Negative and </a:t>
            </a:r>
            <a:r>
              <a:rPr lang="en-US" dirty="0" smtClean="0"/>
              <a:t>_____________mothers</a:t>
            </a:r>
            <a:endParaRPr lang="en-US" dirty="0"/>
          </a:p>
          <a:p>
            <a:pPr marL="457200" indent="-457200">
              <a:buFont typeface="Wingdings" pitchFamily="2" charset="2"/>
              <a:buChar char="§"/>
            </a:pPr>
            <a:endParaRPr lang="en-US" dirty="0"/>
          </a:p>
          <a:p>
            <a:pPr marL="457200" indent="-457200">
              <a:buFont typeface="Wingdings" pitchFamily="2" charset="2"/>
              <a:buChar char="§"/>
            </a:pPr>
            <a:r>
              <a:rPr lang="en-US" dirty="0"/>
              <a:t>Harsh discipline</a:t>
            </a:r>
          </a:p>
          <a:p>
            <a:pPr marL="457200" indent="-457200">
              <a:buFont typeface="Wingdings" pitchFamily="2" charset="2"/>
              <a:buChar char="§"/>
            </a:pPr>
            <a:endParaRPr lang="en-US" dirty="0"/>
          </a:p>
          <a:p>
            <a:pPr marL="457200" indent="-457200">
              <a:buFont typeface="Wingdings" pitchFamily="2" charset="2"/>
              <a:buChar char="§"/>
            </a:pPr>
            <a:r>
              <a:rPr lang="en-US" dirty="0"/>
              <a:t>Inconsistent discipline</a:t>
            </a:r>
          </a:p>
          <a:p>
            <a:pPr marL="457200" indent="-457200">
              <a:buFont typeface="Wingdings" pitchFamily="2" charset="2"/>
              <a:buChar char="§"/>
            </a:pPr>
            <a:endParaRPr lang="en-US" dirty="0"/>
          </a:p>
          <a:p>
            <a:pPr marL="457200" indent="-457200">
              <a:buFont typeface="Wingdings" pitchFamily="2" charset="2"/>
              <a:buChar char="§"/>
            </a:pPr>
            <a:r>
              <a:rPr lang="en-US" dirty="0" smtClean="0"/>
              <a:t>_____________ </a:t>
            </a:r>
            <a:r>
              <a:rPr lang="en-US" dirty="0"/>
              <a:t>conflict</a:t>
            </a:r>
          </a:p>
        </p:txBody>
      </p:sp>
      <p:pic>
        <p:nvPicPr>
          <p:cNvPr id="2052" name="Picture 4" descr="http://www.losangelesfamilylawadvocate.com/wp-content/uploads/2010/08/moving-va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155" y="4335840"/>
            <a:ext cx="3441289" cy="266700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3454400" y="4099680"/>
            <a:ext cx="2764970" cy="3139321"/>
          </a:xfrm>
          <a:prstGeom prst="rect">
            <a:avLst/>
          </a:prstGeom>
        </p:spPr>
        <p:txBody>
          <a:bodyPr wrap="square">
            <a:spAutoFit/>
          </a:bodyPr>
          <a:lstStyle/>
          <a:p>
            <a:pPr marL="457200" indent="-457200">
              <a:buFont typeface="Wingdings" pitchFamily="2" charset="2"/>
              <a:buChar char="§"/>
            </a:pPr>
            <a:r>
              <a:rPr lang="en-US" dirty="0"/>
              <a:t>Frequent family moves</a:t>
            </a:r>
          </a:p>
          <a:p>
            <a:pPr marL="457200" indent="-457200">
              <a:buFont typeface="Wingdings" pitchFamily="2" charset="2"/>
              <a:buChar char="§"/>
            </a:pPr>
            <a:endParaRPr lang="en-US" dirty="0"/>
          </a:p>
          <a:p>
            <a:pPr marL="457200" indent="-457200">
              <a:buFont typeface="Wingdings" pitchFamily="2" charset="2"/>
              <a:buChar char="§"/>
            </a:pPr>
            <a:r>
              <a:rPr lang="en-US" dirty="0"/>
              <a:t>Multiple </a:t>
            </a:r>
            <a:r>
              <a:rPr lang="en-US" dirty="0" smtClean="0"/>
              <a:t>__________ </a:t>
            </a:r>
            <a:r>
              <a:rPr lang="en-US" dirty="0"/>
              <a:t>givers</a:t>
            </a:r>
          </a:p>
          <a:p>
            <a:pPr marL="457200" indent="-457200">
              <a:buFont typeface="Wingdings" pitchFamily="2" charset="2"/>
              <a:buChar char="§"/>
            </a:pPr>
            <a:endParaRPr lang="en-US" dirty="0"/>
          </a:p>
          <a:p>
            <a:pPr marL="457200" indent="-457200">
              <a:buFont typeface="Wingdings" pitchFamily="2" charset="2"/>
              <a:buChar char="§"/>
            </a:pPr>
            <a:r>
              <a:rPr lang="en-US" dirty="0"/>
              <a:t>Longer periods of time with a </a:t>
            </a:r>
            <a:r>
              <a:rPr lang="en-US" dirty="0" smtClean="0"/>
              <a:t>___________ </a:t>
            </a:r>
            <a:r>
              <a:rPr lang="en-US" dirty="0"/>
              <a:t>parent</a:t>
            </a:r>
          </a:p>
          <a:p>
            <a:pPr marL="457200" indent="-457200">
              <a:buFont typeface="Wingdings" pitchFamily="2" charset="2"/>
              <a:buChar char="§"/>
            </a:pPr>
            <a:endParaRPr lang="en-US" dirty="0"/>
          </a:p>
          <a:p>
            <a:pPr marL="457200" indent="-457200">
              <a:buFont typeface="Wingdings" pitchFamily="2" charset="2"/>
              <a:buChar char="§"/>
            </a:pPr>
            <a:r>
              <a:rPr lang="en-US" dirty="0"/>
              <a:t>Growing up in socially disadvantaged families</a:t>
            </a:r>
          </a:p>
        </p:txBody>
      </p:sp>
      <p:pic>
        <p:nvPicPr>
          <p:cNvPr id="2050" name="Picture 2" descr="http://uploads.ronitbaras.com/2010/12/clip_image00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215" y="886097"/>
            <a:ext cx="1958788" cy="2895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17108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8420260"/>
            <a:ext cx="6858000" cy="559120"/>
          </a:xfrm>
          <a:prstGeom prst="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p:cNvSpPr>
            <a:spLocks noGrp="1"/>
          </p:cNvSpPr>
          <p:nvPr>
            <p:ph type="sldNum" sz="quarter" idx="12"/>
          </p:nvPr>
        </p:nvSpPr>
        <p:spPr/>
        <p:txBody>
          <a:bodyPr/>
          <a:lstStyle/>
          <a:p>
            <a:fld id="{EDE848C1-BDEB-4BB7-9B60-8BC5E586DDE9}" type="slidenum">
              <a:rPr lang="en-US" smtClean="0"/>
              <a:t>7</a:t>
            </a:fld>
            <a:endParaRPr lang="en-US"/>
          </a:p>
        </p:txBody>
      </p:sp>
      <p:pic>
        <p:nvPicPr>
          <p:cNvPr id="4" name="Picture 3" descr="C:\Documents and Settings\john_k\Local Settings\Temporary Internet Files\Content.IE5\17YICKTO\MC900355081[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400" y="8420422"/>
            <a:ext cx="2438400" cy="55912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76253" y="228600"/>
            <a:ext cx="1736694" cy="461665"/>
          </a:xfrm>
          <a:prstGeom prst="rect">
            <a:avLst/>
          </a:prstGeom>
          <a:noFill/>
        </p:spPr>
        <p:txBody>
          <a:bodyPr wrap="none" rtlCol="0">
            <a:spAutoFit/>
          </a:bodyPr>
          <a:lstStyle/>
          <a:p>
            <a:r>
              <a:rPr lang="en-US" sz="2400" dirty="0" smtClean="0">
                <a:solidFill>
                  <a:schemeClr val="accent3">
                    <a:lumMod val="75000"/>
                  </a:schemeClr>
                </a:solidFill>
              </a:rPr>
              <a:t>VI. Blueprint</a:t>
            </a:r>
            <a:endParaRPr lang="en-US" sz="2400" dirty="0">
              <a:solidFill>
                <a:schemeClr val="accent3">
                  <a:lumMod val="75000"/>
                </a:schemeClr>
              </a:solidFill>
            </a:endParaRPr>
          </a:p>
        </p:txBody>
      </p:sp>
      <p:sp>
        <p:nvSpPr>
          <p:cNvPr id="6" name="Rectangle 5"/>
          <p:cNvSpPr/>
          <p:nvPr/>
        </p:nvSpPr>
        <p:spPr>
          <a:xfrm>
            <a:off x="266701" y="914400"/>
            <a:ext cx="6248400" cy="1200329"/>
          </a:xfrm>
          <a:prstGeom prst="rect">
            <a:avLst/>
          </a:prstGeom>
        </p:spPr>
        <p:txBody>
          <a:bodyPr wrap="square">
            <a:spAutoFit/>
          </a:bodyPr>
          <a:lstStyle/>
          <a:p>
            <a:r>
              <a:rPr lang="en-US" dirty="0"/>
              <a:t>Theoretically-based evidence drawn from a variety of disciplines and </a:t>
            </a:r>
            <a:r>
              <a:rPr lang="en-US" dirty="0" smtClean="0"/>
              <a:t>effective practice </a:t>
            </a:r>
            <a:r>
              <a:rPr lang="en-US" dirty="0"/>
              <a:t>suggests that addressing the realities of women’s lives through gender-responsive policy and programs is fundamental to improved outcomes at all </a:t>
            </a:r>
            <a:r>
              <a:rPr lang="en-US" dirty="0" smtClean="0"/>
              <a:t>criminal justice </a:t>
            </a:r>
            <a:r>
              <a:rPr lang="en-US" dirty="0"/>
              <a:t>phases.</a:t>
            </a:r>
          </a:p>
        </p:txBody>
      </p:sp>
      <p:sp>
        <p:nvSpPr>
          <p:cNvPr id="7" name="Rectangle 6"/>
          <p:cNvSpPr/>
          <p:nvPr/>
        </p:nvSpPr>
        <p:spPr>
          <a:xfrm>
            <a:off x="3200400" y="2438400"/>
            <a:ext cx="2764859" cy="369332"/>
          </a:xfrm>
          <a:prstGeom prst="rect">
            <a:avLst/>
          </a:prstGeom>
        </p:spPr>
        <p:txBody>
          <a:bodyPr wrap="none">
            <a:spAutoFit/>
          </a:bodyPr>
          <a:lstStyle/>
          <a:p>
            <a:r>
              <a:rPr lang="en-US" i="1" dirty="0"/>
              <a:t>Covington and Bloom, 2006</a:t>
            </a:r>
          </a:p>
        </p:txBody>
      </p:sp>
      <p:pic>
        <p:nvPicPr>
          <p:cNvPr id="8" name="Picture 2" descr="http://www.villageofallouez.com/imagesSITEDYNAMIC/images/Election-Day-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0287" y="2971799"/>
            <a:ext cx="1442671" cy="1142999"/>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2400300" y="3358633"/>
            <a:ext cx="1897379" cy="369332"/>
          </a:xfrm>
          <a:prstGeom prst="rect">
            <a:avLst/>
          </a:prstGeom>
          <a:noFill/>
        </p:spPr>
        <p:txBody>
          <a:bodyPr wrap="none" rtlCol="0">
            <a:spAutoFit/>
          </a:bodyPr>
          <a:lstStyle/>
          <a:p>
            <a:r>
              <a:rPr lang="en-US" dirty="0" smtClean="0">
                <a:solidFill>
                  <a:schemeClr val="accent3">
                    <a:lumMod val="75000"/>
                  </a:schemeClr>
                </a:solidFill>
              </a:rPr>
              <a:t>Send in your vote!</a:t>
            </a:r>
            <a:endParaRPr lang="en-US" dirty="0">
              <a:solidFill>
                <a:schemeClr val="accent3">
                  <a:lumMod val="75000"/>
                </a:schemeClr>
              </a:solidFill>
            </a:endParaRPr>
          </a:p>
        </p:txBody>
      </p:sp>
      <p:sp>
        <p:nvSpPr>
          <p:cNvPr id="10" name="Rectangle 9"/>
          <p:cNvSpPr/>
          <p:nvPr/>
        </p:nvSpPr>
        <p:spPr>
          <a:xfrm>
            <a:off x="1992120" y="4387334"/>
            <a:ext cx="2797561" cy="523220"/>
          </a:xfrm>
          <a:prstGeom prst="rect">
            <a:avLst/>
          </a:prstGeom>
        </p:spPr>
        <p:txBody>
          <a:bodyPr wrap="none">
            <a:spAutoFit/>
          </a:bodyPr>
          <a:lstStyle/>
          <a:p>
            <a:r>
              <a:rPr lang="en-US" sz="2800" dirty="0">
                <a:solidFill>
                  <a:schemeClr val="accent3">
                    <a:lumMod val="75000"/>
                  </a:schemeClr>
                </a:solidFill>
              </a:rPr>
              <a:t>Guiding Principles</a:t>
            </a:r>
          </a:p>
        </p:txBody>
      </p:sp>
      <p:sp>
        <p:nvSpPr>
          <p:cNvPr id="11" name="Rectangle 10"/>
          <p:cNvSpPr/>
          <p:nvPr/>
        </p:nvSpPr>
        <p:spPr>
          <a:xfrm>
            <a:off x="321476" y="4912598"/>
            <a:ext cx="6138848" cy="1477328"/>
          </a:xfrm>
          <a:prstGeom prst="rect">
            <a:avLst/>
          </a:prstGeom>
        </p:spPr>
        <p:txBody>
          <a:bodyPr wrap="square">
            <a:spAutoFit/>
          </a:bodyPr>
          <a:lstStyle/>
          <a:p>
            <a:pPr marL="457200" indent="-457200">
              <a:buFont typeface="+mj-lt"/>
              <a:buAutoNum type="arabicPeriod"/>
            </a:pPr>
            <a:r>
              <a:rPr lang="en-US" dirty="0"/>
              <a:t>Acknowledge that gender makes a difference</a:t>
            </a:r>
          </a:p>
          <a:p>
            <a:pPr marL="457200" indent="-457200">
              <a:buFont typeface="+mj-lt"/>
              <a:buAutoNum type="arabicPeriod"/>
            </a:pPr>
            <a:r>
              <a:rPr lang="en-US" dirty="0"/>
              <a:t>Create an environment based on safety, respect and dignity</a:t>
            </a:r>
          </a:p>
          <a:p>
            <a:pPr marL="457200" indent="-457200">
              <a:buFont typeface="+mj-lt"/>
              <a:buAutoNum type="arabicPeriod"/>
            </a:pPr>
            <a:r>
              <a:rPr lang="en-US" dirty="0"/>
              <a:t>Develop Policies Practices and programs that are “Relational</a:t>
            </a:r>
            <a:r>
              <a:rPr lang="en-US" dirty="0" smtClean="0"/>
              <a:t>”</a:t>
            </a:r>
            <a:endParaRPr lang="en-US" dirty="0"/>
          </a:p>
        </p:txBody>
      </p:sp>
      <p:pic>
        <p:nvPicPr>
          <p:cNvPr id="12" name="Picture 2" descr="http://www.villageofallouez.com/imagesSITEDYNAMIC/images/Election-Day-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8387" y="6705600"/>
            <a:ext cx="1442671" cy="1142999"/>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a:xfrm>
            <a:off x="2590800" y="7092433"/>
            <a:ext cx="1897379" cy="369332"/>
          </a:xfrm>
          <a:prstGeom prst="rect">
            <a:avLst/>
          </a:prstGeom>
        </p:spPr>
        <p:txBody>
          <a:bodyPr wrap="none">
            <a:spAutoFit/>
          </a:bodyPr>
          <a:lstStyle/>
          <a:p>
            <a:pPr lvl="0"/>
            <a:r>
              <a:rPr lang="en-US" dirty="0">
                <a:solidFill>
                  <a:srgbClr val="9BBB59">
                    <a:lumMod val="75000"/>
                  </a:srgbClr>
                </a:solidFill>
              </a:rPr>
              <a:t>Send in your vote!</a:t>
            </a:r>
          </a:p>
        </p:txBody>
      </p:sp>
    </p:spTree>
    <p:extLst>
      <p:ext uri="{BB962C8B-B14F-4D97-AF65-F5344CB8AC3E}">
        <p14:creationId xmlns:p14="http://schemas.microsoft.com/office/powerpoint/2010/main" val="154830186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8420260"/>
            <a:ext cx="6858000" cy="559120"/>
          </a:xfrm>
          <a:prstGeom prst="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p:cNvSpPr>
            <a:spLocks noGrp="1"/>
          </p:cNvSpPr>
          <p:nvPr>
            <p:ph type="sldNum" sz="quarter" idx="12"/>
          </p:nvPr>
        </p:nvSpPr>
        <p:spPr/>
        <p:txBody>
          <a:bodyPr/>
          <a:lstStyle/>
          <a:p>
            <a:fld id="{EDE848C1-BDEB-4BB7-9B60-8BC5E586DDE9}" type="slidenum">
              <a:rPr lang="en-US" smtClean="0"/>
              <a:t>8</a:t>
            </a:fld>
            <a:endParaRPr lang="en-US"/>
          </a:p>
        </p:txBody>
      </p:sp>
      <p:pic>
        <p:nvPicPr>
          <p:cNvPr id="4" name="Picture 3" descr="C:\Documents and Settings\john_k\Local Settings\Temporary Internet Files\Content.IE5\17YICKTO\MC900355081[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400" y="8420422"/>
            <a:ext cx="2438400" cy="55912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1714500" y="2863840"/>
            <a:ext cx="3429000" cy="369332"/>
          </a:xfrm>
          <a:prstGeom prst="rect">
            <a:avLst/>
          </a:prstGeom>
        </p:spPr>
        <p:txBody>
          <a:bodyPr>
            <a:spAutoFit/>
          </a:bodyPr>
          <a:lstStyle/>
          <a:p>
            <a:pPr marL="457200" indent="-457200">
              <a:buFont typeface="+mj-lt"/>
              <a:buAutoNum type="arabicPeriod"/>
            </a:pPr>
            <a:endParaRPr lang="en-US" dirty="0"/>
          </a:p>
        </p:txBody>
      </p:sp>
      <p:sp>
        <p:nvSpPr>
          <p:cNvPr id="7" name="Rectangle 6"/>
          <p:cNvSpPr/>
          <p:nvPr/>
        </p:nvSpPr>
        <p:spPr>
          <a:xfrm>
            <a:off x="1714500" y="2863840"/>
            <a:ext cx="3429000" cy="369332"/>
          </a:xfrm>
          <a:prstGeom prst="rect">
            <a:avLst/>
          </a:prstGeom>
        </p:spPr>
        <p:txBody>
          <a:bodyPr>
            <a:spAutoFit/>
          </a:bodyPr>
          <a:lstStyle/>
          <a:p>
            <a:endParaRPr lang="en-US" dirty="0"/>
          </a:p>
        </p:txBody>
      </p:sp>
      <p:sp>
        <p:nvSpPr>
          <p:cNvPr id="8" name="Rectangle 7"/>
          <p:cNvSpPr/>
          <p:nvPr/>
        </p:nvSpPr>
        <p:spPr>
          <a:xfrm>
            <a:off x="190500" y="990600"/>
            <a:ext cx="6477000" cy="1754326"/>
          </a:xfrm>
          <a:prstGeom prst="rect">
            <a:avLst/>
          </a:prstGeom>
        </p:spPr>
        <p:txBody>
          <a:bodyPr wrap="square">
            <a:spAutoFit/>
          </a:bodyPr>
          <a:lstStyle/>
          <a:p>
            <a:pPr marL="457200" lvl="0" indent="-457200">
              <a:buFont typeface="+mj-lt"/>
              <a:buAutoNum type="arabicPeriod" startAt="4"/>
            </a:pPr>
            <a:r>
              <a:rPr lang="en-US" dirty="0">
                <a:solidFill>
                  <a:prstClr val="black"/>
                </a:solidFill>
              </a:rPr>
              <a:t>Address substance abuse, trauma and mental health through comprehensive, integrated and culturally relevant services and appropriate supervision</a:t>
            </a:r>
          </a:p>
          <a:p>
            <a:pPr marL="457200" lvl="0" indent="-457200">
              <a:buFont typeface="+mj-lt"/>
              <a:buAutoNum type="arabicPeriod" startAt="4"/>
            </a:pPr>
            <a:r>
              <a:rPr lang="en-US" dirty="0">
                <a:solidFill>
                  <a:prstClr val="black"/>
                </a:solidFill>
              </a:rPr>
              <a:t>Provide for opportunities to improve socioeconomic status</a:t>
            </a:r>
          </a:p>
          <a:p>
            <a:pPr marL="457200" lvl="0" indent="-457200">
              <a:buFont typeface="+mj-lt"/>
              <a:buAutoNum type="arabicPeriod" startAt="4"/>
            </a:pPr>
            <a:r>
              <a:rPr lang="en-US" dirty="0">
                <a:solidFill>
                  <a:prstClr val="black"/>
                </a:solidFill>
              </a:rPr>
              <a:t>Reentry must be a comprehensive, community based and collaborative effort</a:t>
            </a:r>
          </a:p>
        </p:txBody>
      </p:sp>
      <p:sp>
        <p:nvSpPr>
          <p:cNvPr id="9" name="Rectangle 8"/>
          <p:cNvSpPr/>
          <p:nvPr/>
        </p:nvSpPr>
        <p:spPr>
          <a:xfrm>
            <a:off x="1714500" y="304800"/>
            <a:ext cx="2797561" cy="523220"/>
          </a:xfrm>
          <a:prstGeom prst="rect">
            <a:avLst/>
          </a:prstGeom>
        </p:spPr>
        <p:txBody>
          <a:bodyPr wrap="none">
            <a:spAutoFit/>
          </a:bodyPr>
          <a:lstStyle/>
          <a:p>
            <a:pPr lvl="0"/>
            <a:r>
              <a:rPr lang="en-US" sz="2800" dirty="0">
                <a:solidFill>
                  <a:srgbClr val="9BBB59">
                    <a:lumMod val="75000"/>
                  </a:srgbClr>
                </a:solidFill>
              </a:rPr>
              <a:t>Guiding Principles</a:t>
            </a:r>
          </a:p>
        </p:txBody>
      </p:sp>
      <p:sp>
        <p:nvSpPr>
          <p:cNvPr id="10" name="TextBox 9"/>
          <p:cNvSpPr txBox="1"/>
          <p:nvPr/>
        </p:nvSpPr>
        <p:spPr>
          <a:xfrm>
            <a:off x="1739900" y="3048506"/>
            <a:ext cx="2909386" cy="461665"/>
          </a:xfrm>
          <a:prstGeom prst="rect">
            <a:avLst/>
          </a:prstGeom>
          <a:noFill/>
        </p:spPr>
        <p:txBody>
          <a:bodyPr wrap="none" rtlCol="0">
            <a:spAutoFit/>
          </a:bodyPr>
          <a:lstStyle/>
          <a:p>
            <a:r>
              <a:rPr lang="en-US" sz="2400" dirty="0" smtClean="0">
                <a:solidFill>
                  <a:schemeClr val="accent3">
                    <a:lumMod val="75000"/>
                  </a:schemeClr>
                </a:solidFill>
              </a:rPr>
              <a:t>VII. The “Must Haves”</a:t>
            </a:r>
            <a:endParaRPr lang="en-US" sz="2400" dirty="0">
              <a:solidFill>
                <a:schemeClr val="accent3">
                  <a:lumMod val="75000"/>
                </a:schemeClr>
              </a:solidFill>
            </a:endParaRPr>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48383" y="4114799"/>
            <a:ext cx="2133953" cy="319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ectangle 11"/>
          <p:cNvSpPr/>
          <p:nvPr/>
        </p:nvSpPr>
        <p:spPr>
          <a:xfrm>
            <a:off x="282865" y="3657600"/>
            <a:ext cx="3984335" cy="4572000"/>
          </a:xfrm>
          <a:prstGeom prst="rect">
            <a:avLst/>
          </a:pr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1793552" y="3794322"/>
            <a:ext cx="670248" cy="307777"/>
          </a:xfrm>
          <a:prstGeom prst="rect">
            <a:avLst/>
          </a:prstGeom>
          <a:noFill/>
        </p:spPr>
        <p:txBody>
          <a:bodyPr wrap="none" rtlCol="0">
            <a:spAutoFit/>
          </a:bodyPr>
          <a:lstStyle/>
          <a:p>
            <a:r>
              <a:rPr lang="en-US" sz="1400" dirty="0" smtClean="0">
                <a:solidFill>
                  <a:schemeClr val="accent3">
                    <a:lumMod val="75000"/>
                  </a:schemeClr>
                </a:solidFill>
              </a:rPr>
              <a:t>NOTES</a:t>
            </a:r>
            <a:endParaRPr lang="en-US" sz="1400" dirty="0">
              <a:solidFill>
                <a:schemeClr val="accent3">
                  <a:lumMod val="75000"/>
                </a:schemeClr>
              </a:solidFill>
            </a:endParaRPr>
          </a:p>
        </p:txBody>
      </p:sp>
    </p:spTree>
    <p:extLst>
      <p:ext uri="{BB962C8B-B14F-4D97-AF65-F5344CB8AC3E}">
        <p14:creationId xmlns:p14="http://schemas.microsoft.com/office/powerpoint/2010/main" val="396308648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8420260"/>
            <a:ext cx="6858000" cy="559120"/>
          </a:xfrm>
          <a:prstGeom prst="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p:cNvSpPr>
            <a:spLocks noGrp="1"/>
          </p:cNvSpPr>
          <p:nvPr>
            <p:ph type="sldNum" sz="quarter" idx="12"/>
          </p:nvPr>
        </p:nvSpPr>
        <p:spPr/>
        <p:txBody>
          <a:bodyPr/>
          <a:lstStyle/>
          <a:p>
            <a:fld id="{EDE848C1-BDEB-4BB7-9B60-8BC5E586DDE9}" type="slidenum">
              <a:rPr lang="en-US" smtClean="0"/>
              <a:t>9</a:t>
            </a:fld>
            <a:endParaRPr lang="en-US"/>
          </a:p>
        </p:txBody>
      </p:sp>
      <p:pic>
        <p:nvPicPr>
          <p:cNvPr id="4" name="Picture 3" descr="C:\Documents and Settings\john_k\Local Settings\Temporary Internet Files\Content.IE5\17YICKTO\MC900355081[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400" y="8420422"/>
            <a:ext cx="2438400" cy="55912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1504950" y="178832"/>
            <a:ext cx="3848100" cy="369332"/>
          </a:xfrm>
          <a:prstGeom prst="rect">
            <a:avLst/>
          </a:prstGeom>
        </p:spPr>
        <p:txBody>
          <a:bodyPr wrap="square">
            <a:spAutoFit/>
          </a:bodyPr>
          <a:lstStyle/>
          <a:p>
            <a:r>
              <a:rPr lang="en-US" dirty="0">
                <a:solidFill>
                  <a:schemeClr val="accent3">
                    <a:lumMod val="75000"/>
                  </a:schemeClr>
                </a:solidFill>
              </a:rPr>
              <a:t>Content and Contextual/Environmental</a:t>
            </a:r>
          </a:p>
        </p:txBody>
      </p:sp>
      <p:sp>
        <p:nvSpPr>
          <p:cNvPr id="6" name="Rectangle 5"/>
          <p:cNvSpPr/>
          <p:nvPr/>
        </p:nvSpPr>
        <p:spPr>
          <a:xfrm>
            <a:off x="152400" y="762000"/>
            <a:ext cx="6553200" cy="3810000"/>
          </a:xfrm>
          <a:prstGeom prst="rect">
            <a:avLst/>
          </a:pr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2971800" y="838200"/>
            <a:ext cx="670248" cy="307777"/>
          </a:xfrm>
          <a:prstGeom prst="rect">
            <a:avLst/>
          </a:prstGeom>
          <a:noFill/>
        </p:spPr>
        <p:txBody>
          <a:bodyPr wrap="none" rtlCol="0">
            <a:spAutoFit/>
          </a:bodyPr>
          <a:lstStyle/>
          <a:p>
            <a:r>
              <a:rPr lang="en-US" sz="1400" dirty="0" smtClean="0">
                <a:solidFill>
                  <a:schemeClr val="accent3">
                    <a:lumMod val="75000"/>
                  </a:schemeClr>
                </a:solidFill>
              </a:rPr>
              <a:t>NOTES</a:t>
            </a:r>
            <a:endParaRPr lang="en-US" sz="1400" dirty="0">
              <a:solidFill>
                <a:schemeClr val="accent3">
                  <a:lumMod val="75000"/>
                </a:schemeClr>
              </a:solidFill>
            </a:endParaRPr>
          </a:p>
        </p:txBody>
      </p:sp>
      <p:pic>
        <p:nvPicPr>
          <p:cNvPr id="8" name="Picture 2" descr="http://changeobserver.designobserver.com/media/images/el_paso_challenge_l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4876800"/>
            <a:ext cx="5257800" cy="33162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1623380"/>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308</TotalTime>
  <Words>707</Words>
  <Application>Microsoft Office PowerPoint</Application>
  <PresentationFormat>On-screen Show (4:3)</PresentationFormat>
  <Paragraphs>112</Paragraphs>
  <Slides>12</Slides>
  <Notes>0</Notes>
  <HiddenSlides>1</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Texas Juvenile Probation Commission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John Kinsey</dc:creator>
  <cp:lastModifiedBy>John Kinsey</cp:lastModifiedBy>
  <cp:revision>20</cp:revision>
  <cp:lastPrinted>2012-01-05T15:58:42Z</cp:lastPrinted>
  <dcterms:created xsi:type="dcterms:W3CDTF">2012-01-04T18:42:01Z</dcterms:created>
  <dcterms:modified xsi:type="dcterms:W3CDTF">2015-05-13T13:41:02Z</dcterms:modified>
</cp:coreProperties>
</file>