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60" r:id="rId3"/>
    <p:sldId id="268" r:id="rId4"/>
    <p:sldId id="257" r:id="rId5"/>
    <p:sldId id="258" r:id="rId6"/>
    <p:sldId id="261" r:id="rId7"/>
    <p:sldId id="262" r:id="rId8"/>
    <p:sldId id="266" r:id="rId9"/>
    <p:sldId id="263" r:id="rId10"/>
    <p:sldId id="267" r:id="rId11"/>
    <p:sldId id="264" r:id="rId12"/>
    <p:sldId id="269" r:id="rId13"/>
    <p:sldId id="265" r:id="rId14"/>
    <p:sldId id="259" r:id="rId15"/>
  </p:sldIdLst>
  <p:sldSz cx="6858000" cy="9144000" type="screen4x3"/>
  <p:notesSz cx="6950075" cy="9236075"/>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832" autoAdjust="0"/>
  </p:normalViewPr>
  <p:slideViewPr>
    <p:cSldViewPr>
      <p:cViewPr varScale="1">
        <p:scale>
          <a:sx n="71" d="100"/>
          <a:sy n="71" d="100"/>
        </p:scale>
        <p:origin x="-1644" y="-90"/>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36768" y="0"/>
            <a:ext cx="3011699" cy="461804"/>
          </a:xfrm>
          <a:prstGeom prst="rect">
            <a:avLst/>
          </a:prstGeom>
        </p:spPr>
        <p:txBody>
          <a:bodyPr vert="horz" lIns="91440" tIns="45720" rIns="91440" bIns="45720" rtlCol="0"/>
          <a:lstStyle>
            <a:lvl1pPr algn="r">
              <a:defRPr sz="1200"/>
            </a:lvl1pPr>
          </a:lstStyle>
          <a:p>
            <a:fld id="{E6B469C7-92DF-4958-B0FA-0CDF90D31F96}" type="datetimeFigureOut">
              <a:rPr lang="en-US" smtClean="0"/>
              <a:t>7/17/2015</a:t>
            </a:fld>
            <a:endParaRPr lang="en-US"/>
          </a:p>
        </p:txBody>
      </p:sp>
      <p:sp>
        <p:nvSpPr>
          <p:cNvPr id="4" name="Slide Image Placeholder 3"/>
          <p:cNvSpPr>
            <a:spLocks noGrp="1" noRot="1" noChangeAspect="1"/>
          </p:cNvSpPr>
          <p:nvPr>
            <p:ph type="sldImg" idx="2"/>
          </p:nvPr>
        </p:nvSpPr>
        <p:spPr>
          <a:xfrm>
            <a:off x="2176463" y="692150"/>
            <a:ext cx="2597150"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9"/>
            <a:ext cx="3011699" cy="46180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1804"/>
          </a:xfrm>
          <a:prstGeom prst="rect">
            <a:avLst/>
          </a:prstGeom>
        </p:spPr>
        <p:txBody>
          <a:bodyPr vert="horz" lIns="91440" tIns="45720" rIns="91440" bIns="45720" rtlCol="0" anchor="b"/>
          <a:lstStyle>
            <a:lvl1pPr algn="r">
              <a:defRPr sz="1200"/>
            </a:lvl1pPr>
          </a:lstStyle>
          <a:p>
            <a:fld id="{FAD6494E-5182-4036-BB30-47B656691BAF}" type="slidenum">
              <a:rPr lang="en-US" smtClean="0"/>
              <a:t>‹#›</a:t>
            </a:fld>
            <a:endParaRPr lang="en-US"/>
          </a:p>
        </p:txBody>
      </p:sp>
    </p:spTree>
    <p:extLst>
      <p:ext uri="{BB962C8B-B14F-4D97-AF65-F5344CB8AC3E}">
        <p14:creationId xmlns:p14="http://schemas.microsoft.com/office/powerpoint/2010/main" val="3051693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1</a:t>
            </a:fld>
            <a:endParaRPr lang="en-US"/>
          </a:p>
        </p:txBody>
      </p:sp>
    </p:spTree>
    <p:extLst>
      <p:ext uri="{BB962C8B-B14F-4D97-AF65-F5344CB8AC3E}">
        <p14:creationId xmlns:p14="http://schemas.microsoft.com/office/powerpoint/2010/main" val="1723034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11</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12</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13</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2</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3</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4</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6</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7</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8</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9</a:t>
            </a:fld>
            <a:endParaRPr lang="en-US"/>
          </a:p>
        </p:txBody>
      </p:sp>
    </p:spTree>
    <p:extLst>
      <p:ext uri="{BB962C8B-B14F-4D97-AF65-F5344CB8AC3E}">
        <p14:creationId xmlns:p14="http://schemas.microsoft.com/office/powerpoint/2010/main" val="2458990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D6494E-5182-4036-BB30-47B656691BAF}" type="slidenum">
              <a:rPr lang="en-US" smtClean="0"/>
              <a:t>10</a:t>
            </a:fld>
            <a:endParaRPr lang="en-US"/>
          </a:p>
        </p:txBody>
      </p:sp>
    </p:spTree>
    <p:extLst>
      <p:ext uri="{BB962C8B-B14F-4D97-AF65-F5344CB8AC3E}">
        <p14:creationId xmlns:p14="http://schemas.microsoft.com/office/powerpoint/2010/main" val="2458990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719588-2987-410D-AD72-98E464A845C2}" type="datetime1">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172764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6F14F6-4915-41D7-81F2-7D948D61A65D}" type="datetime1">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1617698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2BBEDA-7B01-4F90-9E29-0AA8DB8F75B0}" type="datetime1">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3860450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88E789-AE1B-426F-9CD3-56225033798A}" type="datetime1">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2353262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036024-2479-4556-B24D-31ADE4846A9E}" type="datetime1">
              <a:rPr lang="en-US" smtClean="0"/>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3344223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E539D89-D75B-4851-A52B-A10A495B8FAF}" type="datetime1">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355823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F0D52E-C379-4CA7-9E12-FBDE51751F9B}" type="datetime1">
              <a:rPr lang="en-US" smtClean="0"/>
              <a:t>7/17/2015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421688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F795E92-6764-4EEC-9A1C-1EA141EBF8F7}" type="datetime1">
              <a:rPr lang="en-US" smtClean="0"/>
              <a:t>7/17/2015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3759832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0C8ECE-7A97-4B83-8AA8-6C192431D808}" type="datetime1">
              <a:rPr lang="en-US" smtClean="0"/>
              <a:t>7/17/2015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213172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33CFF6-BBE4-4D0D-83CB-39A582876CF9}" type="datetime1">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1172781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793489-D21D-4894-AD7A-1445C2ED86E3}" type="datetime1">
              <a:rPr lang="en-US" smtClean="0"/>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61BB3D-6B94-4748-BD9C-8DCA020204F8}" type="slidenum">
              <a:rPr lang="en-US" smtClean="0"/>
              <a:t>‹#›</a:t>
            </a:fld>
            <a:endParaRPr lang="en-US"/>
          </a:p>
        </p:txBody>
      </p:sp>
    </p:spTree>
    <p:extLst>
      <p:ext uri="{BB962C8B-B14F-4D97-AF65-F5344CB8AC3E}">
        <p14:creationId xmlns:p14="http://schemas.microsoft.com/office/powerpoint/2010/main" val="2215250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CC436FFB-4D1B-4D5A-A2FB-77DC89608255}" type="datetime1">
              <a:rPr lang="en-US" smtClean="0"/>
              <a:t>7/17/2015</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6D61BB3D-6B94-4748-BD9C-8DCA020204F8}" type="slidenum">
              <a:rPr lang="en-US" smtClean="0"/>
              <a:t>‹#›</a:t>
            </a:fld>
            <a:endParaRPr lang="en-US"/>
          </a:p>
        </p:txBody>
      </p:sp>
    </p:spTree>
    <p:extLst>
      <p:ext uri="{BB962C8B-B14F-4D97-AF65-F5344CB8AC3E}">
        <p14:creationId xmlns:p14="http://schemas.microsoft.com/office/powerpoint/2010/main" val="10194434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hyperlink" Target="http://www.google.com/url?sa=i&amp;rct=j&amp;q=&amp;esrc=s&amp;frm=1&amp;source=images&amp;cd=&amp;cad=rja&amp;uact=8&amp;ved=0CAcQjRxqFQoTCOWAg4Xt4sYCFYdXkgodzNwPmQ&amp;url=http%3A%2F%2Fenglishcrush.blogspot.com%2F2013%2F09%2F24th-september-punctuation-day.html&amp;ei=BlGpVeXlO4evyQTMub_ICQ&amp;bvm=bv.98197061,d.aWw&amp;psig=AFQjCNGES21kcdvDnF8DcXjTgYEPG09gZQ&amp;ust=1437245983351228" TargetMode="External"/><Relationship Id="rId5" Type="http://schemas.openxmlformats.org/officeDocument/2006/relationships/image" Target="../media/image8.jpeg"/><Relationship Id="rId4" Type="http://schemas.openxmlformats.org/officeDocument/2006/relationships/hyperlink" Target="http://www.google.com/url?sa=i&amp;rct=j&amp;q=&amp;esrc=s&amp;frm=1&amp;source=images&amp;cd=&amp;cad=rja&amp;uact=8&amp;ved=0CAcQjRxqFQoTCKeow4bv4sYCFRUTkgodS7UJfg&amp;url=http%3A%2F%2Fwww.johnscottwriter.co.uk%2Fgeneral-blog%2Fim-a-grammar-nerd&amp;ei=I1OpVecKlabIBMvqpvAH&amp;bvm=bv.98197061,d.aWw&amp;psig=AFQjCNH9_vDHlVeiZnVtM3Ds7PEl7gC5jw&amp;ust=1437246376595039"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0" y="1143000"/>
            <a:ext cx="6858000" cy="12192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tx1"/>
                </a:solidFill>
              </a:rPr>
              <a:t>Incident Report Writing</a:t>
            </a:r>
            <a:endParaRPr lang="en-US" sz="3600" dirty="0">
              <a:solidFill>
                <a:schemeClr val="tx1"/>
              </a:solidFill>
            </a:endParaRPr>
          </a:p>
        </p:txBody>
      </p:sp>
      <p:sp>
        <p:nvSpPr>
          <p:cNvPr id="6" name="Rectangle 5"/>
          <p:cNvSpPr/>
          <p:nvPr/>
        </p:nvSpPr>
        <p:spPr>
          <a:xfrm>
            <a:off x="723900" y="2613273"/>
            <a:ext cx="5410200" cy="1938992"/>
          </a:xfrm>
          <a:prstGeom prst="rect">
            <a:avLst/>
          </a:prstGeom>
        </p:spPr>
        <p:txBody>
          <a:bodyPr wrap="square">
            <a:spAutoFit/>
          </a:bodyPr>
          <a:lstStyle/>
          <a:p>
            <a:pPr lvl="0" algn="ctr"/>
            <a:r>
              <a:rPr lang="en-US" sz="2400" dirty="0">
                <a:solidFill>
                  <a:prstClr val="black"/>
                </a:solidFill>
                <a:latin typeface="Stencil" pitchFamily="82" charset="0"/>
              </a:rPr>
              <a:t>The must have skill for every </a:t>
            </a:r>
            <a:r>
              <a:rPr lang="en-US" sz="2400" dirty="0" smtClean="0">
                <a:solidFill>
                  <a:prstClr val="black"/>
                </a:solidFill>
                <a:latin typeface="Stencil" pitchFamily="82" charset="0"/>
              </a:rPr>
              <a:t>Juvenile </a:t>
            </a:r>
            <a:r>
              <a:rPr lang="en-US" sz="2400" dirty="0">
                <a:solidFill>
                  <a:prstClr val="black"/>
                </a:solidFill>
                <a:latin typeface="Stencil" pitchFamily="82" charset="0"/>
              </a:rPr>
              <a:t>Justice Professional</a:t>
            </a:r>
            <a:r>
              <a:rPr lang="en-US" sz="2400" dirty="0" smtClean="0">
                <a:solidFill>
                  <a:prstClr val="black"/>
                </a:solidFill>
                <a:latin typeface="Stencil" pitchFamily="82" charset="0"/>
              </a:rPr>
              <a:t>.</a:t>
            </a:r>
          </a:p>
          <a:p>
            <a:pPr lvl="0" algn="ctr"/>
            <a:endParaRPr lang="en-US" sz="2400" dirty="0" smtClean="0">
              <a:solidFill>
                <a:prstClr val="black"/>
              </a:solidFill>
              <a:latin typeface="Stencil" pitchFamily="82" charset="0"/>
            </a:endParaRPr>
          </a:p>
          <a:p>
            <a:pPr lvl="0" algn="ctr"/>
            <a:r>
              <a:rPr lang="en-US" sz="2400" dirty="0" smtClean="0">
                <a:solidFill>
                  <a:prstClr val="black"/>
                </a:solidFill>
                <a:latin typeface="Stencil" pitchFamily="82" charset="0"/>
              </a:rPr>
              <a:t>Participant’s Manual</a:t>
            </a:r>
          </a:p>
          <a:p>
            <a:pPr lvl="0" algn="ctr"/>
            <a:r>
              <a:rPr lang="en-US" sz="2400" dirty="0" smtClean="0">
                <a:solidFill>
                  <a:prstClr val="black"/>
                </a:solidFill>
                <a:latin typeface="Stencil" pitchFamily="82" charset="0"/>
              </a:rPr>
              <a:t>For webinar</a:t>
            </a:r>
            <a:endParaRPr lang="en-US" sz="2400" dirty="0">
              <a:solidFill>
                <a:prstClr val="black"/>
              </a:solidFill>
              <a:latin typeface="Stencil" pitchFamily="82" charset="0"/>
            </a:endParaRPr>
          </a:p>
        </p:txBody>
      </p:sp>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3124200" y="7191709"/>
            <a:ext cx="3581400" cy="685165"/>
          </a:xfrm>
          <a:prstGeom prst="rect">
            <a:avLst/>
          </a:prstGeom>
        </p:spPr>
      </p:pic>
      <p:sp>
        <p:nvSpPr>
          <p:cNvPr id="2" name="Rectangle 1"/>
          <p:cNvSpPr/>
          <p:nvPr/>
        </p:nvSpPr>
        <p:spPr>
          <a:xfrm>
            <a:off x="2895600" y="7876874"/>
            <a:ext cx="4038600" cy="923330"/>
          </a:xfrm>
          <a:prstGeom prst="rect">
            <a:avLst/>
          </a:prstGeom>
        </p:spPr>
        <p:txBody>
          <a:bodyPr wrap="square">
            <a:spAutoFit/>
          </a:bodyPr>
          <a:lstStyle/>
          <a:p>
            <a:pPr lvl="0"/>
            <a:r>
              <a:rPr lang="fr-FR" dirty="0">
                <a:solidFill>
                  <a:prstClr val="black"/>
                </a:solidFill>
              </a:rPr>
              <a:t>11209 Metric Boulevard</a:t>
            </a:r>
            <a:r>
              <a:rPr lang="fr-FR" dirty="0" smtClean="0">
                <a:solidFill>
                  <a:prstClr val="black"/>
                </a:solidFill>
              </a:rPr>
              <a:t>, </a:t>
            </a:r>
            <a:r>
              <a:rPr lang="fr-FR" dirty="0" err="1" smtClean="0">
                <a:solidFill>
                  <a:prstClr val="black"/>
                </a:solidFill>
              </a:rPr>
              <a:t>Bldg</a:t>
            </a:r>
            <a:r>
              <a:rPr lang="fr-FR" dirty="0" smtClean="0">
                <a:solidFill>
                  <a:prstClr val="black"/>
                </a:solidFill>
              </a:rPr>
              <a:t>. H, Suite A </a:t>
            </a:r>
          </a:p>
          <a:p>
            <a:pPr lvl="0"/>
            <a:r>
              <a:rPr lang="fr-FR" dirty="0" smtClean="0">
                <a:solidFill>
                  <a:prstClr val="black"/>
                </a:solidFill>
              </a:rPr>
              <a:t>Austin</a:t>
            </a:r>
            <a:r>
              <a:rPr lang="fr-FR" dirty="0">
                <a:solidFill>
                  <a:prstClr val="black"/>
                </a:solidFill>
              </a:rPr>
              <a:t>, TX </a:t>
            </a:r>
            <a:r>
              <a:rPr lang="fr-FR" dirty="0" smtClean="0">
                <a:solidFill>
                  <a:prstClr val="black"/>
                </a:solidFill>
              </a:rPr>
              <a:t>78758 </a:t>
            </a:r>
            <a:r>
              <a:rPr lang="fr-FR" dirty="0">
                <a:solidFill>
                  <a:prstClr val="black"/>
                </a:solidFill>
              </a:rPr>
              <a:t> </a:t>
            </a:r>
            <a:r>
              <a:rPr lang="fr-FR" dirty="0" smtClean="0">
                <a:solidFill>
                  <a:prstClr val="black"/>
                </a:solidFill>
              </a:rPr>
              <a:t>      </a:t>
            </a:r>
            <a:r>
              <a:rPr lang="fr-FR" i="1" dirty="0" smtClean="0">
                <a:solidFill>
                  <a:prstClr val="black"/>
                </a:solidFill>
              </a:rPr>
              <a:t>www.tjjd.texas.gov</a:t>
            </a:r>
            <a:r>
              <a:rPr lang="fr-FR" dirty="0">
                <a:solidFill>
                  <a:prstClr val="black"/>
                </a:solidFill>
              </a:rPr>
              <a:t/>
            </a:r>
            <a:br>
              <a:rPr lang="fr-FR" dirty="0">
                <a:solidFill>
                  <a:prstClr val="black"/>
                </a:solidFill>
              </a:rPr>
            </a:br>
            <a:endParaRPr lang="en-US" dirty="0"/>
          </a:p>
        </p:txBody>
      </p:sp>
      <p:sp>
        <p:nvSpPr>
          <p:cNvPr id="3" name="Slide Number Placeholder 2"/>
          <p:cNvSpPr>
            <a:spLocks noGrp="1"/>
          </p:cNvSpPr>
          <p:nvPr>
            <p:ph type="sldNum" sz="quarter" idx="12"/>
          </p:nvPr>
        </p:nvSpPr>
        <p:spPr/>
        <p:txBody>
          <a:bodyPr/>
          <a:lstStyle/>
          <a:p>
            <a:fld id="{6D61BB3D-6B94-4748-BD9C-8DCA020204F8}" type="slidenum">
              <a:rPr lang="en-US" smtClean="0"/>
              <a:t>1</a:t>
            </a:fld>
            <a:endParaRPr lang="en-US"/>
          </a:p>
        </p:txBody>
      </p:sp>
    </p:spTree>
    <p:extLst>
      <p:ext uri="{BB962C8B-B14F-4D97-AF65-F5344CB8AC3E}">
        <p14:creationId xmlns:p14="http://schemas.microsoft.com/office/powerpoint/2010/main" val="17217065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1" y="1153886"/>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09223" y="3962400"/>
            <a:ext cx="5733435" cy="1077218"/>
          </a:xfrm>
          <a:prstGeom prst="rect">
            <a:avLst/>
          </a:prstGeom>
        </p:spPr>
        <p:txBody>
          <a:bodyPr wrap="square">
            <a:spAutoFit/>
          </a:bodyPr>
          <a:lstStyle/>
          <a:p>
            <a:pPr lvl="0" algn="ctr"/>
            <a:r>
              <a:rPr lang="en-US" sz="3200" dirty="0">
                <a:solidFill>
                  <a:srgbClr val="9BBB59">
                    <a:lumMod val="50000"/>
                  </a:srgbClr>
                </a:solidFill>
              </a:rPr>
              <a:t>Things to consider for a Good Incident Report</a:t>
            </a:r>
          </a:p>
        </p:txBody>
      </p:sp>
      <p:sp>
        <p:nvSpPr>
          <p:cNvPr id="3" name="TextBox 2"/>
          <p:cNvSpPr txBox="1"/>
          <p:nvPr/>
        </p:nvSpPr>
        <p:spPr>
          <a:xfrm>
            <a:off x="542617" y="3980013"/>
            <a:ext cx="1880066" cy="4031873"/>
          </a:xfrm>
          <a:prstGeom prst="rect">
            <a:avLst/>
          </a:prstGeom>
          <a:noFill/>
        </p:spPr>
        <p:txBody>
          <a:bodyPr wrap="none" rtlCol="0">
            <a:spAutoFit/>
          </a:bodyPr>
          <a:lstStyle/>
          <a:p>
            <a:endParaRPr lang="en-US" sz="3200" dirty="0" smtClean="0">
              <a:solidFill>
                <a:schemeClr val="accent3">
                  <a:lumMod val="50000"/>
                </a:schemeClr>
              </a:solidFill>
            </a:endParaRPr>
          </a:p>
          <a:p>
            <a:endParaRPr lang="en-US" sz="3200" dirty="0">
              <a:solidFill>
                <a:schemeClr val="accent3">
                  <a:lumMod val="50000"/>
                </a:schemeClr>
              </a:solidFill>
            </a:endParaRPr>
          </a:p>
          <a:p>
            <a:r>
              <a:rPr lang="en-US" sz="3200" dirty="0" smtClean="0">
                <a:solidFill>
                  <a:schemeClr val="accent3">
                    <a:lumMod val="50000"/>
                  </a:schemeClr>
                </a:solidFill>
              </a:rPr>
              <a:t>Objective</a:t>
            </a:r>
          </a:p>
          <a:p>
            <a:endParaRPr lang="en-US" sz="3200" dirty="0">
              <a:solidFill>
                <a:schemeClr val="accent3">
                  <a:lumMod val="50000"/>
                </a:schemeClr>
              </a:solidFill>
            </a:endParaRPr>
          </a:p>
          <a:p>
            <a:endParaRPr lang="en-US" sz="3200" dirty="0" smtClean="0">
              <a:solidFill>
                <a:schemeClr val="accent3">
                  <a:lumMod val="50000"/>
                </a:schemeClr>
              </a:solidFill>
            </a:endParaRPr>
          </a:p>
          <a:p>
            <a:endParaRPr lang="en-US" sz="3200" dirty="0" smtClean="0">
              <a:solidFill>
                <a:schemeClr val="accent3">
                  <a:lumMod val="50000"/>
                </a:schemeClr>
              </a:solidFill>
            </a:endParaRPr>
          </a:p>
          <a:p>
            <a:endParaRPr lang="en-US" sz="3200" dirty="0" smtClean="0">
              <a:solidFill>
                <a:schemeClr val="accent3">
                  <a:lumMod val="50000"/>
                </a:schemeClr>
              </a:solidFill>
            </a:endParaRPr>
          </a:p>
          <a:p>
            <a:r>
              <a:rPr lang="en-US" sz="3200" dirty="0" smtClean="0">
                <a:solidFill>
                  <a:schemeClr val="accent3">
                    <a:lumMod val="50000"/>
                  </a:schemeClr>
                </a:solidFill>
              </a:rPr>
              <a:t>Credibility</a:t>
            </a:r>
            <a:endParaRPr lang="en-US" sz="3200" dirty="0">
              <a:solidFill>
                <a:schemeClr val="accent3">
                  <a:lumMod val="50000"/>
                </a:schemeClr>
              </a:solidFill>
            </a:endParaRPr>
          </a:p>
        </p:txBody>
      </p:sp>
      <p:sp>
        <p:nvSpPr>
          <p:cNvPr id="4" name="Rectangle 3"/>
          <p:cNvSpPr/>
          <p:nvPr/>
        </p:nvSpPr>
        <p:spPr>
          <a:xfrm>
            <a:off x="266700" y="228600"/>
            <a:ext cx="3886200" cy="369332"/>
          </a:xfrm>
          <a:prstGeom prst="rect">
            <a:avLst/>
          </a:prstGeom>
        </p:spPr>
        <p:txBody>
          <a:bodyPr wrap="square">
            <a:spAutoFit/>
          </a:bodyPr>
          <a:lstStyle/>
          <a:p>
            <a:pPr lvl="0"/>
            <a:r>
              <a:rPr lang="en-US" dirty="0">
                <a:solidFill>
                  <a:prstClr val="black"/>
                </a:solidFill>
              </a:rPr>
              <a:t>The youth was going to kick her peer.</a:t>
            </a:r>
          </a:p>
        </p:txBody>
      </p:sp>
      <p:sp>
        <p:nvSpPr>
          <p:cNvPr id="5" name="Rectangle 4"/>
          <p:cNvSpPr/>
          <p:nvPr/>
        </p:nvSpPr>
        <p:spPr>
          <a:xfrm>
            <a:off x="228600" y="613980"/>
            <a:ext cx="3962400" cy="369332"/>
          </a:xfrm>
          <a:prstGeom prst="rect">
            <a:avLst/>
          </a:prstGeom>
        </p:spPr>
        <p:txBody>
          <a:bodyPr wrap="square">
            <a:spAutoFit/>
          </a:bodyPr>
          <a:lstStyle/>
          <a:p>
            <a:pPr lvl="0"/>
            <a:r>
              <a:rPr lang="en-US" dirty="0">
                <a:solidFill>
                  <a:prstClr val="black"/>
                </a:solidFill>
              </a:rPr>
              <a:t>His parents were angry at visitation.</a:t>
            </a:r>
          </a:p>
        </p:txBody>
      </p:sp>
      <p:sp>
        <p:nvSpPr>
          <p:cNvPr id="6" name="Rectangle 5"/>
          <p:cNvSpPr/>
          <p:nvPr/>
        </p:nvSpPr>
        <p:spPr>
          <a:xfrm>
            <a:off x="228600" y="983312"/>
            <a:ext cx="2922147" cy="369332"/>
          </a:xfrm>
          <a:prstGeom prst="rect">
            <a:avLst/>
          </a:prstGeom>
        </p:spPr>
        <p:txBody>
          <a:bodyPr wrap="none">
            <a:spAutoFit/>
          </a:bodyPr>
          <a:lstStyle/>
          <a:p>
            <a:pPr lvl="0"/>
            <a:r>
              <a:rPr lang="en-US" dirty="0">
                <a:solidFill>
                  <a:prstClr val="black"/>
                </a:solidFill>
              </a:rPr>
              <a:t>John was born May 20, 1998.</a:t>
            </a:r>
          </a:p>
        </p:txBody>
      </p:sp>
      <p:sp>
        <p:nvSpPr>
          <p:cNvPr id="7" name="Rectangle 6"/>
          <p:cNvSpPr/>
          <p:nvPr/>
        </p:nvSpPr>
        <p:spPr>
          <a:xfrm>
            <a:off x="228600" y="1352644"/>
            <a:ext cx="5791200" cy="369332"/>
          </a:xfrm>
          <a:prstGeom prst="rect">
            <a:avLst/>
          </a:prstGeom>
        </p:spPr>
        <p:txBody>
          <a:bodyPr wrap="square">
            <a:spAutoFit/>
          </a:bodyPr>
          <a:lstStyle/>
          <a:p>
            <a:pPr lvl="0"/>
            <a:r>
              <a:rPr lang="en-US" dirty="0">
                <a:solidFill>
                  <a:prstClr val="black"/>
                </a:solidFill>
              </a:rPr>
              <a:t>That youth acted out of control and threw a book at staff.</a:t>
            </a:r>
          </a:p>
        </p:txBody>
      </p:sp>
      <p:sp>
        <p:nvSpPr>
          <p:cNvPr id="8" name="Rectangle 7"/>
          <p:cNvSpPr/>
          <p:nvPr/>
        </p:nvSpPr>
        <p:spPr>
          <a:xfrm>
            <a:off x="228600" y="1729039"/>
            <a:ext cx="2831929" cy="369332"/>
          </a:xfrm>
          <a:prstGeom prst="rect">
            <a:avLst/>
          </a:prstGeom>
        </p:spPr>
        <p:txBody>
          <a:bodyPr wrap="none">
            <a:spAutoFit/>
          </a:bodyPr>
          <a:lstStyle/>
          <a:p>
            <a:pPr lvl="0"/>
            <a:r>
              <a:rPr lang="en-US" dirty="0">
                <a:solidFill>
                  <a:prstClr val="black"/>
                </a:solidFill>
              </a:rPr>
              <a:t>Youth Smith spat in my face.</a:t>
            </a:r>
          </a:p>
        </p:txBody>
      </p:sp>
      <p:sp>
        <p:nvSpPr>
          <p:cNvPr id="9" name="Rectangle 8"/>
          <p:cNvSpPr/>
          <p:nvPr/>
        </p:nvSpPr>
        <p:spPr>
          <a:xfrm>
            <a:off x="266700" y="2098371"/>
            <a:ext cx="3787617" cy="369332"/>
          </a:xfrm>
          <a:prstGeom prst="rect">
            <a:avLst/>
          </a:prstGeom>
        </p:spPr>
        <p:txBody>
          <a:bodyPr wrap="square">
            <a:spAutoFit/>
          </a:bodyPr>
          <a:lstStyle/>
          <a:p>
            <a:pPr lvl="0"/>
            <a:r>
              <a:rPr lang="en-US" dirty="0">
                <a:solidFill>
                  <a:prstClr val="black"/>
                </a:solidFill>
              </a:rPr>
              <a:t>Youth Thomas was having a good day.</a:t>
            </a:r>
          </a:p>
        </p:txBody>
      </p:sp>
      <p:sp>
        <p:nvSpPr>
          <p:cNvPr id="10" name="Rectangle 9"/>
          <p:cNvSpPr/>
          <p:nvPr/>
        </p:nvSpPr>
        <p:spPr>
          <a:xfrm>
            <a:off x="266700" y="2467703"/>
            <a:ext cx="3924300" cy="369332"/>
          </a:xfrm>
          <a:prstGeom prst="rect">
            <a:avLst/>
          </a:prstGeom>
        </p:spPr>
        <p:txBody>
          <a:bodyPr wrap="square">
            <a:spAutoFit/>
          </a:bodyPr>
          <a:lstStyle/>
          <a:p>
            <a:pPr lvl="0"/>
            <a:r>
              <a:rPr lang="en-US" dirty="0">
                <a:solidFill>
                  <a:prstClr val="black"/>
                </a:solidFill>
              </a:rPr>
              <a:t>All the youth were involved in the riot.</a:t>
            </a:r>
          </a:p>
        </p:txBody>
      </p:sp>
      <p:sp>
        <p:nvSpPr>
          <p:cNvPr id="11" name="Rectangle 10"/>
          <p:cNvSpPr/>
          <p:nvPr/>
        </p:nvSpPr>
        <p:spPr>
          <a:xfrm>
            <a:off x="294966" y="2837035"/>
            <a:ext cx="5029200" cy="369332"/>
          </a:xfrm>
          <a:prstGeom prst="rect">
            <a:avLst/>
          </a:prstGeom>
        </p:spPr>
        <p:txBody>
          <a:bodyPr wrap="square">
            <a:spAutoFit/>
          </a:bodyPr>
          <a:lstStyle/>
          <a:p>
            <a:pPr lvl="0"/>
            <a:r>
              <a:rPr lang="en-US" dirty="0">
                <a:solidFill>
                  <a:prstClr val="black"/>
                </a:solidFill>
              </a:rPr>
              <a:t>Youth Williams raised his right arm above his head.</a:t>
            </a:r>
          </a:p>
        </p:txBody>
      </p:sp>
      <p:sp>
        <p:nvSpPr>
          <p:cNvPr id="13" name="TextBox 12"/>
          <p:cNvSpPr txBox="1"/>
          <p:nvPr/>
        </p:nvSpPr>
        <p:spPr>
          <a:xfrm>
            <a:off x="5861663" y="244959"/>
            <a:ext cx="750526" cy="369332"/>
          </a:xfrm>
          <a:prstGeom prst="rect">
            <a:avLst/>
          </a:prstGeom>
          <a:noFill/>
        </p:spPr>
        <p:txBody>
          <a:bodyPr wrap="none" rtlCol="0">
            <a:spAutoFit/>
          </a:bodyPr>
          <a:lstStyle/>
          <a:p>
            <a:r>
              <a:rPr lang="en-US" dirty="0" smtClean="0"/>
              <a:t>F or O</a:t>
            </a:r>
            <a:endParaRPr lang="en-US" dirty="0"/>
          </a:p>
        </p:txBody>
      </p:sp>
      <p:sp>
        <p:nvSpPr>
          <p:cNvPr id="14" name="Rectangle 13"/>
          <p:cNvSpPr/>
          <p:nvPr/>
        </p:nvSpPr>
        <p:spPr>
          <a:xfrm>
            <a:off x="5849373" y="2098371"/>
            <a:ext cx="750526" cy="369332"/>
          </a:xfrm>
          <a:prstGeom prst="rect">
            <a:avLst/>
          </a:prstGeom>
        </p:spPr>
        <p:txBody>
          <a:bodyPr wrap="none">
            <a:spAutoFit/>
          </a:bodyPr>
          <a:lstStyle/>
          <a:p>
            <a:pPr lvl="0"/>
            <a:r>
              <a:rPr lang="en-US" dirty="0">
                <a:solidFill>
                  <a:prstClr val="black"/>
                </a:solidFill>
              </a:rPr>
              <a:t>F or O</a:t>
            </a:r>
          </a:p>
        </p:txBody>
      </p:sp>
      <p:sp>
        <p:nvSpPr>
          <p:cNvPr id="15" name="Rectangle 14"/>
          <p:cNvSpPr/>
          <p:nvPr/>
        </p:nvSpPr>
        <p:spPr>
          <a:xfrm>
            <a:off x="5849373" y="1359707"/>
            <a:ext cx="750526" cy="369332"/>
          </a:xfrm>
          <a:prstGeom prst="rect">
            <a:avLst/>
          </a:prstGeom>
        </p:spPr>
        <p:txBody>
          <a:bodyPr wrap="none">
            <a:spAutoFit/>
          </a:bodyPr>
          <a:lstStyle/>
          <a:p>
            <a:pPr lvl="0"/>
            <a:r>
              <a:rPr lang="en-US" dirty="0">
                <a:solidFill>
                  <a:prstClr val="black"/>
                </a:solidFill>
              </a:rPr>
              <a:t>F or O</a:t>
            </a:r>
          </a:p>
        </p:txBody>
      </p:sp>
      <p:sp>
        <p:nvSpPr>
          <p:cNvPr id="16" name="Rectangle 15"/>
          <p:cNvSpPr/>
          <p:nvPr/>
        </p:nvSpPr>
        <p:spPr>
          <a:xfrm>
            <a:off x="5861663" y="597932"/>
            <a:ext cx="750526" cy="369332"/>
          </a:xfrm>
          <a:prstGeom prst="rect">
            <a:avLst/>
          </a:prstGeom>
        </p:spPr>
        <p:txBody>
          <a:bodyPr wrap="none">
            <a:spAutoFit/>
          </a:bodyPr>
          <a:lstStyle/>
          <a:p>
            <a:pPr lvl="0"/>
            <a:r>
              <a:rPr lang="en-US" dirty="0">
                <a:solidFill>
                  <a:prstClr val="black"/>
                </a:solidFill>
              </a:rPr>
              <a:t>F or O</a:t>
            </a:r>
          </a:p>
        </p:txBody>
      </p:sp>
      <p:sp>
        <p:nvSpPr>
          <p:cNvPr id="17" name="Rectangle 16"/>
          <p:cNvSpPr/>
          <p:nvPr/>
        </p:nvSpPr>
        <p:spPr>
          <a:xfrm>
            <a:off x="5861663" y="967264"/>
            <a:ext cx="750526" cy="369332"/>
          </a:xfrm>
          <a:prstGeom prst="rect">
            <a:avLst/>
          </a:prstGeom>
        </p:spPr>
        <p:txBody>
          <a:bodyPr wrap="none">
            <a:spAutoFit/>
          </a:bodyPr>
          <a:lstStyle/>
          <a:p>
            <a:pPr lvl="0"/>
            <a:r>
              <a:rPr lang="en-US" dirty="0">
                <a:solidFill>
                  <a:prstClr val="black"/>
                </a:solidFill>
              </a:rPr>
              <a:t>F or O</a:t>
            </a:r>
          </a:p>
        </p:txBody>
      </p:sp>
      <p:sp>
        <p:nvSpPr>
          <p:cNvPr id="18" name="Rectangle 17"/>
          <p:cNvSpPr/>
          <p:nvPr/>
        </p:nvSpPr>
        <p:spPr>
          <a:xfrm>
            <a:off x="5861663" y="1729039"/>
            <a:ext cx="750526" cy="369332"/>
          </a:xfrm>
          <a:prstGeom prst="rect">
            <a:avLst/>
          </a:prstGeom>
        </p:spPr>
        <p:txBody>
          <a:bodyPr wrap="none">
            <a:spAutoFit/>
          </a:bodyPr>
          <a:lstStyle/>
          <a:p>
            <a:pPr lvl="0"/>
            <a:r>
              <a:rPr lang="en-US" dirty="0">
                <a:solidFill>
                  <a:prstClr val="black"/>
                </a:solidFill>
              </a:rPr>
              <a:t>F or O</a:t>
            </a:r>
          </a:p>
        </p:txBody>
      </p:sp>
      <p:sp>
        <p:nvSpPr>
          <p:cNvPr id="19" name="Rectangle 18"/>
          <p:cNvSpPr/>
          <p:nvPr/>
        </p:nvSpPr>
        <p:spPr>
          <a:xfrm>
            <a:off x="5838720" y="2804576"/>
            <a:ext cx="750526" cy="369332"/>
          </a:xfrm>
          <a:prstGeom prst="rect">
            <a:avLst/>
          </a:prstGeom>
        </p:spPr>
        <p:txBody>
          <a:bodyPr wrap="none">
            <a:spAutoFit/>
          </a:bodyPr>
          <a:lstStyle/>
          <a:p>
            <a:pPr lvl="0"/>
            <a:r>
              <a:rPr lang="en-US" dirty="0">
                <a:solidFill>
                  <a:prstClr val="black"/>
                </a:solidFill>
              </a:rPr>
              <a:t>F or O</a:t>
            </a:r>
          </a:p>
        </p:txBody>
      </p:sp>
      <p:sp>
        <p:nvSpPr>
          <p:cNvPr id="20" name="Rectangle 19"/>
          <p:cNvSpPr/>
          <p:nvPr/>
        </p:nvSpPr>
        <p:spPr>
          <a:xfrm>
            <a:off x="5838720" y="2435244"/>
            <a:ext cx="750526" cy="369332"/>
          </a:xfrm>
          <a:prstGeom prst="rect">
            <a:avLst/>
          </a:prstGeom>
        </p:spPr>
        <p:txBody>
          <a:bodyPr wrap="none">
            <a:spAutoFit/>
          </a:bodyPr>
          <a:lstStyle/>
          <a:p>
            <a:pPr lvl="0"/>
            <a:r>
              <a:rPr lang="en-US" dirty="0">
                <a:solidFill>
                  <a:prstClr val="black"/>
                </a:solidFill>
              </a:rPr>
              <a:t>F or O</a:t>
            </a:r>
          </a:p>
        </p:txBody>
      </p:sp>
      <p:sp>
        <p:nvSpPr>
          <p:cNvPr id="12" name="Slide Number Placeholder 11"/>
          <p:cNvSpPr>
            <a:spLocks noGrp="1"/>
          </p:cNvSpPr>
          <p:nvPr>
            <p:ph type="sldNum" sz="quarter" idx="12"/>
          </p:nvPr>
        </p:nvSpPr>
        <p:spPr/>
        <p:txBody>
          <a:bodyPr/>
          <a:lstStyle/>
          <a:p>
            <a:fld id="{6D61BB3D-6B94-4748-BD9C-8DCA020204F8}" type="slidenum">
              <a:rPr lang="en-US" smtClean="0"/>
              <a:t>10</a:t>
            </a:fld>
            <a:endParaRPr lang="en-US"/>
          </a:p>
        </p:txBody>
      </p:sp>
    </p:spTree>
    <p:extLst>
      <p:ext uri="{BB962C8B-B14F-4D97-AF65-F5344CB8AC3E}">
        <p14:creationId xmlns:p14="http://schemas.microsoft.com/office/powerpoint/2010/main" val="3519055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57200" y="1200150"/>
            <a:ext cx="4686300" cy="4524315"/>
          </a:xfrm>
          <a:prstGeom prst="rect">
            <a:avLst/>
          </a:prstGeom>
        </p:spPr>
        <p:txBody>
          <a:bodyPr wrap="square">
            <a:spAutoFit/>
          </a:bodyPr>
          <a:lstStyle/>
          <a:p>
            <a:pPr lvl="0"/>
            <a:r>
              <a:rPr lang="en-US" sz="3200" dirty="0" smtClean="0">
                <a:solidFill>
                  <a:srgbClr val="9BBB59">
                    <a:lumMod val="50000"/>
                  </a:srgbClr>
                </a:solidFill>
              </a:rPr>
              <a:t>Complete</a:t>
            </a:r>
          </a:p>
          <a:p>
            <a:pPr lvl="0"/>
            <a:endParaRPr lang="en-US" sz="3200" dirty="0">
              <a:solidFill>
                <a:srgbClr val="9BBB59">
                  <a:lumMod val="50000"/>
                </a:srgbClr>
              </a:solidFill>
            </a:endParaRPr>
          </a:p>
          <a:p>
            <a:pPr lvl="0"/>
            <a:endParaRPr lang="en-US" sz="3200" dirty="0">
              <a:solidFill>
                <a:srgbClr val="9BBB59">
                  <a:lumMod val="50000"/>
                </a:srgbClr>
              </a:solidFill>
            </a:endParaRPr>
          </a:p>
          <a:p>
            <a:pPr lvl="0"/>
            <a:endParaRPr lang="en-US" sz="3200" dirty="0" smtClean="0">
              <a:solidFill>
                <a:srgbClr val="9BBB59">
                  <a:lumMod val="50000"/>
                </a:srgbClr>
              </a:solidFill>
            </a:endParaRPr>
          </a:p>
          <a:p>
            <a:pPr lvl="0"/>
            <a:r>
              <a:rPr lang="en-US" sz="3200" dirty="0" smtClean="0">
                <a:solidFill>
                  <a:srgbClr val="9BBB59">
                    <a:lumMod val="50000"/>
                  </a:srgbClr>
                </a:solidFill>
              </a:rPr>
              <a:t>Grammatically </a:t>
            </a:r>
            <a:r>
              <a:rPr lang="en-US" sz="3200" dirty="0" smtClean="0">
                <a:solidFill>
                  <a:srgbClr val="9BBB59">
                    <a:lumMod val="50000"/>
                  </a:srgbClr>
                </a:solidFill>
              </a:rPr>
              <a:t>Correct</a:t>
            </a:r>
          </a:p>
          <a:p>
            <a:pPr lvl="0"/>
            <a:endParaRPr lang="en-US" sz="3200" dirty="0">
              <a:solidFill>
                <a:srgbClr val="9BBB59">
                  <a:lumMod val="50000"/>
                </a:srgbClr>
              </a:solidFill>
            </a:endParaRPr>
          </a:p>
          <a:p>
            <a:pPr lvl="0"/>
            <a:endParaRPr lang="en-US" sz="3200" dirty="0">
              <a:solidFill>
                <a:srgbClr val="9BBB59">
                  <a:lumMod val="50000"/>
                </a:srgbClr>
              </a:solidFill>
            </a:endParaRPr>
          </a:p>
          <a:p>
            <a:pPr lvl="0"/>
            <a:endParaRPr lang="en-US" sz="3200" dirty="0">
              <a:solidFill>
                <a:srgbClr val="9BBB59">
                  <a:lumMod val="50000"/>
                </a:srgbClr>
              </a:solidFill>
            </a:endParaRPr>
          </a:p>
          <a:p>
            <a:pPr lvl="0"/>
            <a:endParaRPr lang="en-US" sz="3200" dirty="0">
              <a:solidFill>
                <a:srgbClr val="9BBB59">
                  <a:lumMod val="50000"/>
                </a:srgbClr>
              </a:solidFill>
            </a:endParaRPr>
          </a:p>
        </p:txBody>
      </p:sp>
      <p:pic>
        <p:nvPicPr>
          <p:cNvPr id="1030" name="Picture 6" descr="http://www.johnscottwriter.co.uk/uploads/1/2/4/4/12444555/8595697_orig.jpg">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182" t="2182" r="2546" b="5697"/>
          <a:stretch/>
        </p:blipFill>
        <p:spPr bwMode="auto">
          <a:xfrm>
            <a:off x="3658915" y="5798092"/>
            <a:ext cx="2863412" cy="27686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57200" y="0"/>
            <a:ext cx="6172200" cy="1077218"/>
          </a:xfrm>
          <a:prstGeom prst="rect">
            <a:avLst/>
          </a:prstGeom>
        </p:spPr>
        <p:txBody>
          <a:bodyPr wrap="square">
            <a:spAutoFit/>
          </a:bodyPr>
          <a:lstStyle/>
          <a:p>
            <a:pPr lvl="0" algn="ctr"/>
            <a:r>
              <a:rPr lang="en-US" sz="3200" dirty="0">
                <a:solidFill>
                  <a:srgbClr val="9BBB59">
                    <a:lumMod val="50000"/>
                  </a:srgbClr>
                </a:solidFill>
              </a:rPr>
              <a:t>Things to consider for a Good Incident Report</a:t>
            </a:r>
          </a:p>
        </p:txBody>
      </p:sp>
      <p:sp>
        <p:nvSpPr>
          <p:cNvPr id="4" name="Slide Number Placeholder 3"/>
          <p:cNvSpPr>
            <a:spLocks noGrp="1"/>
          </p:cNvSpPr>
          <p:nvPr>
            <p:ph type="sldNum" sz="quarter" idx="12"/>
          </p:nvPr>
        </p:nvSpPr>
        <p:spPr/>
        <p:txBody>
          <a:bodyPr/>
          <a:lstStyle/>
          <a:p>
            <a:fld id="{6D61BB3D-6B94-4748-BD9C-8DCA020204F8}" type="slidenum">
              <a:rPr lang="en-US" smtClean="0"/>
              <a:t>11</a:t>
            </a:fld>
            <a:endParaRPr lang="en-US"/>
          </a:p>
        </p:txBody>
      </p:sp>
      <p:pic>
        <p:nvPicPr>
          <p:cNvPr id="1026" name="Picture 2" descr="http://mackenziesdragonsnest.files.wordpress.com/2013/09/punctuation.jp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655" y="5703683"/>
            <a:ext cx="2957513" cy="295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641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228600"/>
            <a:ext cx="6858000" cy="8094524"/>
          </a:xfrm>
          <a:prstGeom prst="rect">
            <a:avLst/>
          </a:prstGeom>
        </p:spPr>
        <p:txBody>
          <a:bodyPr wrap="square">
            <a:spAutoFit/>
          </a:bodyPr>
          <a:lstStyle/>
          <a:p>
            <a:pPr lvl="0" algn="ctr"/>
            <a:r>
              <a:rPr lang="en-US" sz="2000" dirty="0" smtClean="0">
                <a:solidFill>
                  <a:srgbClr val="9BBB59">
                    <a:lumMod val="50000"/>
                  </a:srgbClr>
                </a:solidFill>
              </a:rPr>
              <a:t>Commonly Misspelled Words</a:t>
            </a:r>
          </a:p>
          <a:p>
            <a:pPr lvl="0" algn="ctr"/>
            <a:endParaRPr lang="en-US" sz="2000" dirty="0">
              <a:solidFill>
                <a:srgbClr val="9BBB59">
                  <a:lumMod val="50000"/>
                </a:srgbClr>
              </a:solidFill>
            </a:endParaRPr>
          </a:p>
          <a:p>
            <a:pPr lvl="0"/>
            <a:r>
              <a:rPr lang="en-US" sz="2000" dirty="0" smtClean="0">
                <a:solidFill>
                  <a:srgbClr val="9BBB59">
                    <a:lumMod val="50000"/>
                  </a:srgbClr>
                </a:solidFill>
              </a:rPr>
              <a:t>Appropriate	Assault			Behavior</a:t>
            </a:r>
          </a:p>
          <a:p>
            <a:pPr lvl="0"/>
            <a:r>
              <a:rPr lang="en-US" sz="2000" dirty="0" smtClean="0">
                <a:solidFill>
                  <a:srgbClr val="9BBB59">
                    <a:lumMod val="50000"/>
                  </a:srgbClr>
                </a:solidFill>
              </a:rPr>
              <a:t>Camera		Correctional Officer	Counsel</a:t>
            </a:r>
          </a:p>
          <a:p>
            <a:pPr lvl="0"/>
            <a:r>
              <a:rPr lang="en-US" sz="2000" dirty="0" smtClean="0">
                <a:solidFill>
                  <a:srgbClr val="9BBB59">
                    <a:lumMod val="50000"/>
                  </a:srgbClr>
                </a:solidFill>
              </a:rPr>
              <a:t>Counseling	Cursing			De-escalate</a:t>
            </a:r>
          </a:p>
          <a:p>
            <a:pPr lvl="0"/>
            <a:r>
              <a:rPr lang="en-US" sz="2000" dirty="0" smtClean="0">
                <a:solidFill>
                  <a:srgbClr val="9BBB59">
                    <a:lumMod val="50000"/>
                  </a:srgbClr>
                </a:solidFill>
              </a:rPr>
              <a:t>Describe		Discussion		Disrespectful</a:t>
            </a:r>
          </a:p>
          <a:p>
            <a:pPr lvl="0"/>
            <a:r>
              <a:rPr lang="en-US" sz="2000" dirty="0" smtClean="0">
                <a:solidFill>
                  <a:srgbClr val="9BBB59">
                    <a:lumMod val="50000"/>
                  </a:srgbClr>
                </a:solidFill>
              </a:rPr>
              <a:t>Disruption	Escort			Fighting</a:t>
            </a:r>
          </a:p>
          <a:p>
            <a:pPr lvl="0"/>
            <a:r>
              <a:rPr lang="en-US" sz="2000" dirty="0" smtClean="0">
                <a:solidFill>
                  <a:srgbClr val="9BBB59">
                    <a:lumMod val="50000"/>
                  </a:srgbClr>
                </a:solidFill>
              </a:rPr>
              <a:t>Primary		Hostile			Inappropriate</a:t>
            </a:r>
          </a:p>
          <a:p>
            <a:pPr lvl="0"/>
            <a:r>
              <a:rPr lang="en-US" sz="2000" dirty="0" smtClean="0">
                <a:solidFill>
                  <a:srgbClr val="9BBB59">
                    <a:lumMod val="50000"/>
                  </a:srgbClr>
                </a:solidFill>
              </a:rPr>
              <a:t>Inciting		Injury			Intervene</a:t>
            </a:r>
          </a:p>
          <a:p>
            <a:pPr lvl="0"/>
            <a:r>
              <a:rPr lang="en-US" sz="2000" dirty="0" smtClean="0">
                <a:solidFill>
                  <a:srgbClr val="9BBB59">
                    <a:lumMod val="50000"/>
                  </a:srgbClr>
                </a:solidFill>
              </a:rPr>
              <a:t>Intervention	Permission		Radio</a:t>
            </a:r>
          </a:p>
          <a:p>
            <a:pPr lvl="0"/>
            <a:r>
              <a:rPr lang="en-US" sz="2000" dirty="0" smtClean="0">
                <a:solidFill>
                  <a:srgbClr val="9BBB59">
                    <a:lumMod val="50000"/>
                  </a:srgbClr>
                </a:solidFill>
              </a:rPr>
              <a:t>Referral		Refuse			Refused</a:t>
            </a:r>
          </a:p>
          <a:p>
            <a:pPr lvl="0"/>
            <a:r>
              <a:rPr lang="en-US" sz="2000" dirty="0" smtClean="0">
                <a:solidFill>
                  <a:srgbClr val="9BBB59">
                    <a:lumMod val="50000"/>
                  </a:srgbClr>
                </a:solidFill>
              </a:rPr>
              <a:t>Request		Restraint	                Handle with Care</a:t>
            </a:r>
          </a:p>
          <a:p>
            <a:pPr lvl="0"/>
            <a:endParaRPr lang="en-US" sz="2000" dirty="0">
              <a:solidFill>
                <a:srgbClr val="9BBB59">
                  <a:lumMod val="50000"/>
                </a:srgbClr>
              </a:solidFill>
            </a:endParaRPr>
          </a:p>
          <a:p>
            <a:pPr lvl="0" algn="ctr"/>
            <a:r>
              <a:rPr lang="en-US" sz="2000" dirty="0" smtClean="0">
                <a:solidFill>
                  <a:srgbClr val="9BBB59">
                    <a:lumMod val="50000"/>
                  </a:srgbClr>
                </a:solidFill>
              </a:rPr>
              <a:t>Common Homonyms</a:t>
            </a:r>
          </a:p>
          <a:p>
            <a:pPr lvl="0" algn="ctr"/>
            <a:r>
              <a:rPr lang="en-US" sz="2000" dirty="0" smtClean="0">
                <a:solidFill>
                  <a:srgbClr val="9BBB59">
                    <a:lumMod val="50000"/>
                  </a:srgbClr>
                </a:solidFill>
              </a:rPr>
              <a:t>Words that sound the same but are spelled differently.</a:t>
            </a:r>
          </a:p>
          <a:p>
            <a:pPr lvl="0" algn="ctr"/>
            <a:endParaRPr lang="en-US" sz="2000" dirty="0">
              <a:solidFill>
                <a:srgbClr val="9BBB59">
                  <a:lumMod val="50000"/>
                </a:srgbClr>
              </a:solidFill>
            </a:endParaRPr>
          </a:p>
          <a:p>
            <a:pPr lvl="0"/>
            <a:r>
              <a:rPr lang="en-US" sz="2000" dirty="0" smtClean="0">
                <a:solidFill>
                  <a:srgbClr val="9BBB59">
                    <a:lumMod val="50000"/>
                  </a:srgbClr>
                </a:solidFill>
              </a:rPr>
              <a:t>affect/effect	ate/eight	bare/bear          by/buy/bye died/dyed	dear/deer	grown/grown</a:t>
            </a:r>
          </a:p>
          <a:p>
            <a:pPr lvl="0"/>
            <a:r>
              <a:rPr lang="en-US" sz="2000" dirty="0">
                <a:solidFill>
                  <a:srgbClr val="9BBB59">
                    <a:lumMod val="50000"/>
                  </a:srgbClr>
                </a:solidFill>
              </a:rPr>
              <a:t>h</a:t>
            </a:r>
            <a:r>
              <a:rPr lang="en-US" sz="2000" dirty="0" smtClean="0">
                <a:solidFill>
                  <a:srgbClr val="9BBB59">
                    <a:lumMod val="50000"/>
                  </a:srgbClr>
                </a:solidFill>
              </a:rPr>
              <a:t>all/haul	heal/heel	know/no                 lead/led</a:t>
            </a:r>
          </a:p>
          <a:p>
            <a:pPr lvl="0"/>
            <a:r>
              <a:rPr lang="en-US" sz="2000" dirty="0">
                <a:solidFill>
                  <a:srgbClr val="9BBB59">
                    <a:lumMod val="50000"/>
                  </a:srgbClr>
                </a:solidFill>
              </a:rPr>
              <a:t>l</a:t>
            </a:r>
            <a:r>
              <a:rPr lang="en-US" sz="2000" dirty="0" smtClean="0">
                <a:solidFill>
                  <a:srgbClr val="9BBB59">
                    <a:lumMod val="50000"/>
                  </a:srgbClr>
                </a:solidFill>
              </a:rPr>
              <a:t>ie/lye		mall/maul	meat/meet    moan/mown</a:t>
            </a:r>
          </a:p>
          <a:p>
            <a:pPr lvl="0"/>
            <a:r>
              <a:rPr lang="en-US" sz="2000" dirty="0">
                <a:solidFill>
                  <a:srgbClr val="9BBB59">
                    <a:lumMod val="50000"/>
                  </a:srgbClr>
                </a:solidFill>
              </a:rPr>
              <a:t>n</a:t>
            </a:r>
            <a:r>
              <a:rPr lang="en-US" sz="2000" dirty="0" smtClean="0">
                <a:solidFill>
                  <a:srgbClr val="9BBB59">
                    <a:lumMod val="50000"/>
                  </a:srgbClr>
                </a:solidFill>
              </a:rPr>
              <a:t>ot/knot	pane/pain	pray/prey            read/reed</a:t>
            </a:r>
          </a:p>
          <a:p>
            <a:pPr lvl="0"/>
            <a:r>
              <a:rPr lang="en-US" sz="2000" dirty="0">
                <a:solidFill>
                  <a:srgbClr val="9BBB59">
                    <a:lumMod val="50000"/>
                  </a:srgbClr>
                </a:solidFill>
              </a:rPr>
              <a:t>r</a:t>
            </a:r>
            <a:r>
              <a:rPr lang="en-US" sz="2000" dirty="0" smtClean="0">
                <a:solidFill>
                  <a:srgbClr val="9BBB59">
                    <a:lumMod val="50000"/>
                  </a:srgbClr>
                </a:solidFill>
              </a:rPr>
              <a:t>eal/reel		right/write	role/roll                  sail/sale</a:t>
            </a:r>
          </a:p>
          <a:p>
            <a:pPr lvl="0"/>
            <a:r>
              <a:rPr lang="en-US" sz="2000" dirty="0">
                <a:solidFill>
                  <a:srgbClr val="9BBB59">
                    <a:lumMod val="50000"/>
                  </a:srgbClr>
                </a:solidFill>
              </a:rPr>
              <a:t>s</a:t>
            </a:r>
            <a:r>
              <a:rPr lang="en-US" sz="2000" dirty="0" smtClean="0">
                <a:solidFill>
                  <a:srgbClr val="9BBB59">
                    <a:lumMod val="50000"/>
                  </a:srgbClr>
                </a:solidFill>
              </a:rPr>
              <a:t>cene/seen	sea/see		soar/sore                son/sun</a:t>
            </a:r>
          </a:p>
          <a:p>
            <a:pPr lvl="0"/>
            <a:r>
              <a:rPr lang="en-US" sz="2000" dirty="0">
                <a:solidFill>
                  <a:srgbClr val="9BBB59">
                    <a:lumMod val="50000"/>
                  </a:srgbClr>
                </a:solidFill>
              </a:rPr>
              <a:t>s</a:t>
            </a:r>
            <a:r>
              <a:rPr lang="en-US" sz="2000" dirty="0" smtClean="0">
                <a:solidFill>
                  <a:srgbClr val="9BBB59">
                    <a:lumMod val="50000"/>
                  </a:srgbClr>
                </a:solidFill>
              </a:rPr>
              <a:t>traight/strait</a:t>
            </a:r>
            <a:r>
              <a:rPr lang="en-US" sz="2000" dirty="0" smtClean="0">
                <a:solidFill>
                  <a:srgbClr val="9BBB59">
                    <a:lumMod val="50000"/>
                  </a:srgbClr>
                </a:solidFill>
              </a:rPr>
              <a:t>	stair/stare	their/there/they’re</a:t>
            </a:r>
          </a:p>
          <a:p>
            <a:pPr lvl="0"/>
            <a:r>
              <a:rPr lang="en-US" sz="2000" dirty="0">
                <a:solidFill>
                  <a:srgbClr val="9BBB59">
                    <a:lumMod val="50000"/>
                  </a:srgbClr>
                </a:solidFill>
              </a:rPr>
              <a:t>t</a:t>
            </a:r>
            <a:r>
              <a:rPr lang="en-US" sz="2000" dirty="0" smtClean="0">
                <a:solidFill>
                  <a:srgbClr val="9BBB59">
                    <a:lumMod val="50000"/>
                  </a:srgbClr>
                </a:solidFill>
              </a:rPr>
              <a:t>o/too/two</a:t>
            </a:r>
            <a:r>
              <a:rPr lang="en-US" sz="2000" dirty="0" smtClean="0">
                <a:solidFill>
                  <a:srgbClr val="9BBB59">
                    <a:lumMod val="50000"/>
                  </a:srgbClr>
                </a:solidFill>
              </a:rPr>
              <a:t>	vary/very	ware/wear/where</a:t>
            </a:r>
          </a:p>
          <a:p>
            <a:pPr lvl="0"/>
            <a:r>
              <a:rPr lang="en-US" sz="2000" dirty="0">
                <a:solidFill>
                  <a:srgbClr val="9BBB59">
                    <a:lumMod val="50000"/>
                  </a:srgbClr>
                </a:solidFill>
              </a:rPr>
              <a:t>w</a:t>
            </a:r>
            <a:r>
              <a:rPr lang="en-US" sz="2000" dirty="0" smtClean="0">
                <a:solidFill>
                  <a:srgbClr val="9BBB59">
                    <a:lumMod val="50000"/>
                  </a:srgbClr>
                </a:solidFill>
              </a:rPr>
              <a:t>eek/weak</a:t>
            </a:r>
            <a:r>
              <a:rPr lang="en-US" sz="2000" dirty="0" smtClean="0">
                <a:solidFill>
                  <a:srgbClr val="9BBB59">
                    <a:lumMod val="50000"/>
                  </a:srgbClr>
                </a:solidFill>
              </a:rPr>
              <a:t>	wood/would	you’re/your</a:t>
            </a:r>
            <a:endParaRPr lang="en-US" sz="2000" dirty="0">
              <a:solidFill>
                <a:srgbClr val="9BBB59">
                  <a:lumMod val="50000"/>
                </a:srgbClr>
              </a:solidFill>
            </a:endParaRPr>
          </a:p>
        </p:txBody>
      </p:sp>
      <p:sp>
        <p:nvSpPr>
          <p:cNvPr id="2" name="Slide Number Placeholder 1"/>
          <p:cNvSpPr>
            <a:spLocks noGrp="1"/>
          </p:cNvSpPr>
          <p:nvPr>
            <p:ph type="sldNum" sz="quarter" idx="12"/>
          </p:nvPr>
        </p:nvSpPr>
        <p:spPr/>
        <p:txBody>
          <a:bodyPr/>
          <a:lstStyle/>
          <a:p>
            <a:fld id="{6D61BB3D-6B94-4748-BD9C-8DCA020204F8}" type="slidenum">
              <a:rPr lang="en-US" smtClean="0"/>
              <a:t>12</a:t>
            </a:fld>
            <a:endParaRPr lang="en-US"/>
          </a:p>
        </p:txBody>
      </p:sp>
    </p:spTree>
    <p:extLst>
      <p:ext uri="{BB962C8B-B14F-4D97-AF65-F5344CB8AC3E}">
        <p14:creationId xmlns:p14="http://schemas.microsoft.com/office/powerpoint/2010/main" val="612558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2400" y="4980057"/>
            <a:ext cx="4041556" cy="584775"/>
          </a:xfrm>
          <a:prstGeom prst="rect">
            <a:avLst/>
          </a:prstGeom>
          <a:noFill/>
        </p:spPr>
        <p:txBody>
          <a:bodyPr wrap="none" rtlCol="0">
            <a:spAutoFit/>
          </a:bodyPr>
          <a:lstStyle/>
          <a:p>
            <a:r>
              <a:rPr lang="en-US" sz="3200" dirty="0" smtClean="0"/>
              <a:t>Think Before you Add…</a:t>
            </a:r>
            <a:endParaRPr lang="en-US" sz="3200" dirty="0"/>
          </a:p>
        </p:txBody>
      </p:sp>
      <p:sp>
        <p:nvSpPr>
          <p:cNvPr id="3" name="TextBox 2"/>
          <p:cNvSpPr txBox="1"/>
          <p:nvPr/>
        </p:nvSpPr>
        <p:spPr>
          <a:xfrm>
            <a:off x="152400" y="6553200"/>
            <a:ext cx="6324600" cy="584775"/>
          </a:xfrm>
          <a:prstGeom prst="rect">
            <a:avLst/>
          </a:prstGeom>
          <a:noFill/>
        </p:spPr>
        <p:txBody>
          <a:bodyPr wrap="square" rtlCol="0">
            <a:spAutoFit/>
          </a:bodyPr>
          <a:lstStyle/>
          <a:p>
            <a:r>
              <a:rPr lang="en-US" sz="3200" dirty="0" smtClean="0"/>
              <a:t>Policy, Procedure </a:t>
            </a:r>
            <a:r>
              <a:rPr lang="en-US" sz="3200" dirty="0" smtClean="0"/>
              <a:t>and </a:t>
            </a:r>
            <a:r>
              <a:rPr lang="en-US" sz="3200" dirty="0" smtClean="0"/>
              <a:t>Standards</a:t>
            </a:r>
            <a:endParaRPr lang="en-US" sz="3200" dirty="0"/>
          </a:p>
        </p:txBody>
      </p:sp>
      <p:sp>
        <p:nvSpPr>
          <p:cNvPr id="4" name="Slide Number Placeholder 3"/>
          <p:cNvSpPr>
            <a:spLocks noGrp="1"/>
          </p:cNvSpPr>
          <p:nvPr>
            <p:ph type="sldNum" sz="quarter" idx="12"/>
          </p:nvPr>
        </p:nvSpPr>
        <p:spPr/>
        <p:txBody>
          <a:bodyPr/>
          <a:lstStyle/>
          <a:p>
            <a:fld id="{6D61BB3D-6B94-4748-BD9C-8DCA020204F8}" type="slidenum">
              <a:rPr lang="en-US" smtClean="0"/>
              <a:t>13</a:t>
            </a:fld>
            <a:endParaRPr lang="en-US"/>
          </a:p>
        </p:txBody>
      </p:sp>
      <p:sp>
        <p:nvSpPr>
          <p:cNvPr id="5" name="Rectangle 4"/>
          <p:cNvSpPr/>
          <p:nvPr/>
        </p:nvSpPr>
        <p:spPr>
          <a:xfrm>
            <a:off x="152400" y="2743200"/>
            <a:ext cx="6400800" cy="1569660"/>
          </a:xfrm>
          <a:prstGeom prst="rect">
            <a:avLst/>
          </a:prstGeom>
        </p:spPr>
        <p:txBody>
          <a:bodyPr wrap="square">
            <a:spAutoFit/>
          </a:bodyPr>
          <a:lstStyle/>
          <a:p>
            <a:pPr lvl="0"/>
            <a:r>
              <a:rPr lang="en-US" sz="3200" dirty="0">
                <a:solidFill>
                  <a:srgbClr val="9BBB59">
                    <a:lumMod val="50000"/>
                  </a:srgbClr>
                </a:solidFill>
              </a:rPr>
              <a:t>Light on Abbreviations</a:t>
            </a:r>
          </a:p>
          <a:p>
            <a:pPr lvl="0"/>
            <a:endParaRPr lang="en-US" sz="3200" dirty="0">
              <a:solidFill>
                <a:srgbClr val="9BBB59">
                  <a:lumMod val="50000"/>
                </a:srgbClr>
              </a:solidFill>
            </a:endParaRPr>
          </a:p>
          <a:p>
            <a:pPr lvl="0"/>
            <a:r>
              <a:rPr lang="en-US" sz="3200" dirty="0" smtClean="0">
                <a:solidFill>
                  <a:srgbClr val="9BBB59">
                    <a:lumMod val="50000"/>
                  </a:srgbClr>
                </a:solidFill>
              </a:rPr>
              <a:t>The </a:t>
            </a:r>
            <a:r>
              <a:rPr lang="en-US" sz="3200" dirty="0">
                <a:solidFill>
                  <a:srgbClr val="9BBB59">
                    <a:lumMod val="50000"/>
                  </a:srgbClr>
                </a:solidFill>
              </a:rPr>
              <a:t>Beginning</a:t>
            </a:r>
            <a:endParaRPr lang="en-US" sz="3200" dirty="0">
              <a:solidFill>
                <a:srgbClr val="9BBB59">
                  <a:lumMod val="50000"/>
                </a:srgbClr>
              </a:solidFill>
            </a:endParaRPr>
          </a:p>
        </p:txBody>
      </p:sp>
      <p:sp>
        <p:nvSpPr>
          <p:cNvPr id="6" name="Rectangle 5"/>
          <p:cNvSpPr/>
          <p:nvPr/>
        </p:nvSpPr>
        <p:spPr>
          <a:xfrm>
            <a:off x="152400" y="609600"/>
            <a:ext cx="4903509" cy="1569660"/>
          </a:xfrm>
          <a:prstGeom prst="rect">
            <a:avLst/>
          </a:prstGeom>
        </p:spPr>
        <p:txBody>
          <a:bodyPr wrap="square">
            <a:spAutoFit/>
          </a:bodyPr>
          <a:lstStyle/>
          <a:p>
            <a:pPr lvl="0"/>
            <a:r>
              <a:rPr lang="en-US" sz="3200" dirty="0">
                <a:solidFill>
                  <a:srgbClr val="9BBB59">
                    <a:lumMod val="50000"/>
                  </a:srgbClr>
                </a:solidFill>
              </a:rPr>
              <a:t>Concise</a:t>
            </a:r>
          </a:p>
          <a:p>
            <a:pPr lvl="0"/>
            <a:endParaRPr lang="en-US" sz="3200" dirty="0">
              <a:solidFill>
                <a:srgbClr val="9BBB59">
                  <a:lumMod val="50000"/>
                </a:srgbClr>
              </a:solidFill>
            </a:endParaRPr>
          </a:p>
          <a:p>
            <a:pPr lvl="0"/>
            <a:r>
              <a:rPr lang="en-US" sz="3200" dirty="0">
                <a:solidFill>
                  <a:srgbClr val="9BBB59">
                    <a:lumMod val="50000"/>
                  </a:srgbClr>
                </a:solidFill>
              </a:rPr>
              <a:t>Well Organized</a:t>
            </a:r>
          </a:p>
        </p:txBody>
      </p:sp>
    </p:spTree>
    <p:extLst>
      <p:ext uri="{BB962C8B-B14F-4D97-AF65-F5344CB8AC3E}">
        <p14:creationId xmlns:p14="http://schemas.microsoft.com/office/powerpoint/2010/main" val="1616441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3535712" cy="707886"/>
          </a:xfrm>
          <a:prstGeom prst="rect">
            <a:avLst/>
          </a:prstGeom>
        </p:spPr>
        <p:txBody>
          <a:bodyPr wrap="none">
            <a:spAutoFit/>
          </a:bodyPr>
          <a:lstStyle/>
          <a:p>
            <a:pPr lvl="0"/>
            <a:r>
              <a:rPr lang="en-US" sz="4000" dirty="0" smtClean="0">
                <a:solidFill>
                  <a:prstClr val="black"/>
                </a:solidFill>
              </a:rPr>
              <a:t>Any Questions…</a:t>
            </a:r>
            <a:endParaRPr lang="en-US" sz="4000" dirty="0">
              <a:solidFill>
                <a:prstClr val="black"/>
              </a:solidFill>
            </a:endParaRPr>
          </a:p>
        </p:txBody>
      </p:sp>
      <p:sp>
        <p:nvSpPr>
          <p:cNvPr id="3" name="TextBox 2"/>
          <p:cNvSpPr txBox="1"/>
          <p:nvPr/>
        </p:nvSpPr>
        <p:spPr>
          <a:xfrm>
            <a:off x="228600" y="1295400"/>
            <a:ext cx="6172200" cy="1477328"/>
          </a:xfrm>
          <a:prstGeom prst="rect">
            <a:avLst/>
          </a:prstGeom>
          <a:noFill/>
        </p:spPr>
        <p:txBody>
          <a:bodyPr wrap="square" rtlCol="0">
            <a:spAutoFit/>
          </a:bodyPr>
          <a:lstStyle/>
          <a:p>
            <a:r>
              <a:rPr lang="en-US" dirty="0" smtClean="0"/>
              <a:t>Thank you for your attendance today it is very much appreciated. We hope you see the value in the training we provided today. Please help us to provide similar high quality training experiences in the future by completing the  evaluation  and providing any comments and suggestions. </a:t>
            </a:r>
            <a:endParaRPr lang="en-US" dirty="0"/>
          </a:p>
        </p:txBody>
      </p:sp>
      <p:sp>
        <p:nvSpPr>
          <p:cNvPr id="4" name="TextBox 3"/>
          <p:cNvSpPr txBox="1"/>
          <p:nvPr/>
        </p:nvSpPr>
        <p:spPr>
          <a:xfrm>
            <a:off x="838201" y="3766066"/>
            <a:ext cx="4724399" cy="1015663"/>
          </a:xfrm>
          <a:prstGeom prst="rect">
            <a:avLst/>
          </a:prstGeom>
          <a:noFill/>
        </p:spPr>
        <p:txBody>
          <a:bodyPr wrap="square" rtlCol="0">
            <a:spAutoFit/>
          </a:bodyPr>
          <a:lstStyle/>
          <a:p>
            <a:r>
              <a:rPr lang="en-US" sz="2000" dirty="0" smtClean="0">
                <a:latin typeface="Freestyle Script" pitchFamily="66" charset="0"/>
              </a:rPr>
              <a:t>Have a great day and thanks again for your participations!</a:t>
            </a:r>
          </a:p>
          <a:p>
            <a:r>
              <a:rPr lang="en-US" sz="2000" dirty="0" smtClean="0">
                <a:latin typeface="Freestyle Script" pitchFamily="66" charset="0"/>
              </a:rPr>
              <a:t> Texas Juvenile Justice Department </a:t>
            </a:r>
          </a:p>
          <a:p>
            <a:r>
              <a:rPr lang="en-US" sz="2000" dirty="0" smtClean="0">
                <a:latin typeface="Freestyle Script" pitchFamily="66" charset="0"/>
              </a:rPr>
              <a:t>Juvenile Justice Training Academy</a:t>
            </a:r>
            <a:endParaRPr lang="en-US" sz="2000" dirty="0">
              <a:latin typeface="Freestyle Script" pitchFamily="66" charset="0"/>
            </a:endParaRPr>
          </a:p>
        </p:txBody>
      </p:sp>
      <p:sp>
        <p:nvSpPr>
          <p:cNvPr id="5" name="Slide Number Placeholder 4"/>
          <p:cNvSpPr>
            <a:spLocks noGrp="1"/>
          </p:cNvSpPr>
          <p:nvPr>
            <p:ph type="sldNum" sz="quarter" idx="12"/>
          </p:nvPr>
        </p:nvSpPr>
        <p:spPr/>
        <p:txBody>
          <a:bodyPr/>
          <a:lstStyle/>
          <a:p>
            <a:fld id="{6D61BB3D-6B94-4748-BD9C-8DCA020204F8}" type="slidenum">
              <a:rPr lang="en-US" smtClean="0"/>
              <a:t>14</a:t>
            </a:fld>
            <a:endParaRPr lang="en-US"/>
          </a:p>
        </p:txBody>
      </p:sp>
    </p:spTree>
    <p:extLst>
      <p:ext uri="{BB962C8B-B14F-4D97-AF65-F5344CB8AC3E}">
        <p14:creationId xmlns:p14="http://schemas.microsoft.com/office/powerpoint/2010/main" val="1704560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http://www.culturefocus.com/egypt/pictures/sphinx-27sma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6206" y="838200"/>
            <a:ext cx="3067050" cy="238478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52400" y="838200"/>
            <a:ext cx="3048000" cy="2554545"/>
          </a:xfrm>
          <a:prstGeom prst="rect">
            <a:avLst/>
          </a:prstGeom>
        </p:spPr>
        <p:txBody>
          <a:bodyPr wrap="square">
            <a:spAutoFit/>
          </a:bodyPr>
          <a:lstStyle/>
          <a:p>
            <a:pPr lvl="0"/>
            <a:r>
              <a:rPr lang="en-US" sz="4000" dirty="0">
                <a:solidFill>
                  <a:srgbClr val="9BBB59">
                    <a:lumMod val="50000"/>
                  </a:srgbClr>
                </a:solidFill>
              </a:rPr>
              <a:t>If it isn’t documented, it didn’t happen!</a:t>
            </a:r>
          </a:p>
        </p:txBody>
      </p:sp>
      <p:sp>
        <p:nvSpPr>
          <p:cNvPr id="3" name="Rectangle 2"/>
          <p:cNvSpPr/>
          <p:nvPr/>
        </p:nvSpPr>
        <p:spPr>
          <a:xfrm>
            <a:off x="3654834" y="4064169"/>
            <a:ext cx="2649794" cy="3477875"/>
          </a:xfrm>
          <a:prstGeom prst="rect">
            <a:avLst/>
          </a:prstGeom>
        </p:spPr>
        <p:txBody>
          <a:bodyPr wrap="square">
            <a:spAutoFit/>
          </a:bodyPr>
          <a:lstStyle/>
          <a:p>
            <a:r>
              <a:rPr lang="en-US" sz="2000" dirty="0">
                <a:solidFill>
                  <a:prstClr val="black"/>
                </a:solidFill>
              </a:rPr>
              <a:t>The span of ancient history began with the invention of writing in about 3100 BC and has lasted for more than 35 centuries. Mankind existed long before the written word, but writing made the keeping of a historical record possible</a:t>
            </a:r>
            <a:r>
              <a:rPr lang="en-US" sz="1200" dirty="0">
                <a:solidFill>
                  <a:prstClr val="black"/>
                </a:solidFill>
              </a:rPr>
              <a:t>.</a:t>
            </a:r>
            <a:endParaRPr lang="en-US" dirty="0"/>
          </a:p>
        </p:txBody>
      </p:sp>
      <p:pic>
        <p:nvPicPr>
          <p:cNvPr id="1028" name="Picture 4" descr="http://www.ancientscripts.com/images/sumerian_tablet.jpg"/>
          <p:cNvPicPr>
            <a:picLocks noChangeAspect="1" noChangeArrowheads="1"/>
          </p:cNvPicPr>
          <p:nvPr/>
        </p:nvPicPr>
        <p:blipFill rotWithShape="1">
          <a:blip r:embed="rId5">
            <a:extLst>
              <a:ext uri="{28A0092B-C50C-407E-A947-70E740481C1C}">
                <a14:useLocalDpi xmlns:a14="http://schemas.microsoft.com/office/drawing/2010/main" val="0"/>
              </a:ext>
            </a:extLst>
          </a:blip>
          <a:srcRect b="16452"/>
          <a:stretch/>
        </p:blipFill>
        <p:spPr bwMode="auto">
          <a:xfrm>
            <a:off x="384175" y="4415523"/>
            <a:ext cx="3044825" cy="2775166"/>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6D61BB3D-6B94-4748-BD9C-8DCA020204F8}" type="slidenum">
              <a:rPr lang="en-US" smtClean="0"/>
              <a:t>2</a:t>
            </a:fld>
            <a:endParaRPr lang="en-US"/>
          </a:p>
        </p:txBody>
      </p:sp>
    </p:spTree>
    <p:extLst>
      <p:ext uri="{BB962C8B-B14F-4D97-AF65-F5344CB8AC3E}">
        <p14:creationId xmlns:p14="http://schemas.microsoft.com/office/powerpoint/2010/main" val="3242934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52400" y="0"/>
            <a:ext cx="6629400" cy="7355860"/>
          </a:xfrm>
          <a:prstGeom prst="rect">
            <a:avLst/>
          </a:prstGeom>
        </p:spPr>
        <p:txBody>
          <a:bodyPr wrap="square">
            <a:spAutoFit/>
          </a:bodyPr>
          <a:lstStyle/>
          <a:p>
            <a:pPr lvl="0" algn="ctr"/>
            <a:r>
              <a:rPr lang="en-US" sz="3200" dirty="0" smtClean="0">
                <a:solidFill>
                  <a:srgbClr val="9BBB59">
                    <a:lumMod val="50000"/>
                  </a:srgbClr>
                </a:solidFill>
              </a:rPr>
              <a:t>How good is your handwriting?</a:t>
            </a:r>
          </a:p>
          <a:p>
            <a:pPr lvl="0"/>
            <a:r>
              <a:rPr lang="en-US" sz="2000" dirty="0" smtClean="0">
                <a:solidFill>
                  <a:srgbClr val="9BBB59">
                    <a:lumMod val="50000"/>
                  </a:srgbClr>
                </a:solidFill>
              </a:rPr>
              <a:t>Write the sentence below using the following styles: All Caps, Cursive and Print. This will test which style is the most legible for you. </a:t>
            </a:r>
          </a:p>
          <a:p>
            <a:pPr lvl="0"/>
            <a:endParaRPr lang="en-US" sz="2000" dirty="0">
              <a:solidFill>
                <a:srgbClr val="9BBB59">
                  <a:lumMod val="50000"/>
                </a:srgbClr>
              </a:solidFill>
            </a:endParaRPr>
          </a:p>
          <a:p>
            <a:pPr lvl="0"/>
            <a:r>
              <a:rPr lang="en-US" sz="2000" dirty="0" smtClean="0">
                <a:solidFill>
                  <a:srgbClr val="9BBB59">
                    <a:lumMod val="50000"/>
                  </a:srgbClr>
                </a:solidFill>
              </a:rPr>
              <a:t>My goal is to have hand writing that is legible.</a:t>
            </a:r>
          </a:p>
          <a:p>
            <a:pPr lvl="0"/>
            <a:endParaRPr lang="en-US" sz="2000" dirty="0">
              <a:solidFill>
                <a:srgbClr val="9BBB59">
                  <a:lumMod val="50000"/>
                </a:srgbClr>
              </a:solidFill>
            </a:endParaRPr>
          </a:p>
          <a:p>
            <a:pPr lvl="0"/>
            <a:endParaRPr lang="en-US" sz="2000" dirty="0" smtClean="0">
              <a:solidFill>
                <a:srgbClr val="9BBB59">
                  <a:lumMod val="50000"/>
                </a:srgbClr>
              </a:solidFill>
            </a:endParaRPr>
          </a:p>
          <a:p>
            <a:pPr lvl="0"/>
            <a:r>
              <a:rPr lang="en-US" sz="2000" dirty="0" smtClean="0">
                <a:solidFill>
                  <a:srgbClr val="9BBB59">
                    <a:lumMod val="50000"/>
                  </a:srgbClr>
                </a:solidFill>
              </a:rPr>
              <a:t>__________________________________________________</a:t>
            </a:r>
          </a:p>
          <a:p>
            <a:pPr lvl="0"/>
            <a:r>
              <a:rPr lang="en-US" sz="2000" dirty="0" smtClean="0">
                <a:solidFill>
                  <a:srgbClr val="9BBB59">
                    <a:lumMod val="50000"/>
                  </a:srgbClr>
                </a:solidFill>
              </a:rPr>
              <a:t>ALL CAPS</a:t>
            </a:r>
          </a:p>
          <a:p>
            <a:pPr lvl="0"/>
            <a:endParaRPr lang="en-US" sz="2000" dirty="0" smtClean="0">
              <a:solidFill>
                <a:srgbClr val="9BBB59">
                  <a:lumMod val="50000"/>
                </a:srgbClr>
              </a:solidFill>
            </a:endParaRPr>
          </a:p>
          <a:p>
            <a:pPr lvl="0"/>
            <a:endParaRPr lang="en-US" sz="2000" dirty="0">
              <a:solidFill>
                <a:srgbClr val="9BBB59">
                  <a:lumMod val="50000"/>
                </a:srgbClr>
              </a:solidFill>
            </a:endParaRPr>
          </a:p>
          <a:p>
            <a:pPr lvl="0"/>
            <a:r>
              <a:rPr lang="en-US" sz="2000" dirty="0" smtClean="0">
                <a:solidFill>
                  <a:srgbClr val="9BBB59">
                    <a:lumMod val="50000"/>
                  </a:srgbClr>
                </a:solidFill>
              </a:rPr>
              <a:t>__________________________________________________</a:t>
            </a:r>
          </a:p>
          <a:p>
            <a:pPr lvl="0"/>
            <a:r>
              <a:rPr lang="en-US" sz="2000" dirty="0" smtClean="0">
                <a:solidFill>
                  <a:srgbClr val="9BBB59">
                    <a:lumMod val="50000"/>
                  </a:srgbClr>
                </a:solidFill>
                <a:latin typeface="Lucida Handwriting" panose="03010101010101010101" pitchFamily="66" charset="0"/>
              </a:rPr>
              <a:t>Cursive</a:t>
            </a:r>
          </a:p>
          <a:p>
            <a:pPr lvl="0"/>
            <a:endParaRPr lang="en-US" sz="2000" dirty="0">
              <a:solidFill>
                <a:srgbClr val="9BBB59">
                  <a:lumMod val="50000"/>
                </a:srgbClr>
              </a:solidFill>
              <a:latin typeface="Lucida Handwriting" panose="03010101010101010101" pitchFamily="66" charset="0"/>
            </a:endParaRPr>
          </a:p>
          <a:p>
            <a:pPr lvl="0"/>
            <a:endParaRPr lang="en-US" sz="2000" dirty="0" smtClean="0">
              <a:solidFill>
                <a:srgbClr val="9BBB59">
                  <a:lumMod val="50000"/>
                </a:srgbClr>
              </a:solidFill>
              <a:latin typeface="+mj-lt"/>
            </a:endParaRPr>
          </a:p>
          <a:p>
            <a:pPr lvl="0"/>
            <a:r>
              <a:rPr lang="en-US" sz="2000" dirty="0" smtClean="0">
                <a:solidFill>
                  <a:srgbClr val="9BBB59">
                    <a:lumMod val="50000"/>
                  </a:srgbClr>
                </a:solidFill>
                <a:latin typeface="+mj-lt"/>
              </a:rPr>
              <a:t>__________________________________________________</a:t>
            </a:r>
          </a:p>
          <a:p>
            <a:pPr lvl="0"/>
            <a:r>
              <a:rPr lang="en-US" sz="2000" dirty="0" smtClean="0">
                <a:solidFill>
                  <a:srgbClr val="9BBB59">
                    <a:lumMod val="50000"/>
                  </a:srgbClr>
                </a:solidFill>
              </a:rPr>
              <a:t>Print</a:t>
            </a:r>
          </a:p>
          <a:p>
            <a:pPr lvl="0"/>
            <a:endParaRPr lang="en-US" sz="2000" dirty="0">
              <a:solidFill>
                <a:srgbClr val="9BBB59">
                  <a:lumMod val="50000"/>
                </a:srgbClr>
              </a:solidFill>
            </a:endParaRPr>
          </a:p>
          <a:p>
            <a:pPr lvl="0"/>
            <a:r>
              <a:rPr lang="en-US" sz="2000" dirty="0" smtClean="0">
                <a:solidFill>
                  <a:srgbClr val="9BBB59">
                    <a:lumMod val="50000"/>
                  </a:srgbClr>
                </a:solidFill>
              </a:rPr>
              <a:t>Pick one that you believe is the easiest for others to read and stick with that for any document that you have to complete. Remember if “I cannot read it , it didn’t happen!”</a:t>
            </a:r>
            <a:endParaRPr lang="en-US" sz="2000" dirty="0">
              <a:solidFill>
                <a:srgbClr val="9BBB59">
                  <a:lumMod val="50000"/>
                </a:srgbClr>
              </a:solidFill>
            </a:endParaRPr>
          </a:p>
          <a:p>
            <a:pPr lvl="0"/>
            <a:endParaRPr lang="en-US" sz="2000" dirty="0">
              <a:solidFill>
                <a:srgbClr val="9BBB59">
                  <a:lumMod val="50000"/>
                </a:srgbClr>
              </a:solidFill>
            </a:endParaRPr>
          </a:p>
        </p:txBody>
      </p:sp>
      <p:sp>
        <p:nvSpPr>
          <p:cNvPr id="4" name="Slide Number Placeholder 3"/>
          <p:cNvSpPr>
            <a:spLocks noGrp="1"/>
          </p:cNvSpPr>
          <p:nvPr>
            <p:ph type="sldNum" sz="quarter" idx="12"/>
          </p:nvPr>
        </p:nvSpPr>
        <p:spPr/>
        <p:txBody>
          <a:bodyPr/>
          <a:lstStyle/>
          <a:p>
            <a:fld id="{6D61BB3D-6B94-4748-BD9C-8DCA020204F8}" type="slidenum">
              <a:rPr lang="en-US" smtClean="0"/>
              <a:t>3</a:t>
            </a:fld>
            <a:endParaRPr lang="en-US"/>
          </a:p>
        </p:txBody>
      </p:sp>
    </p:spTree>
    <p:extLst>
      <p:ext uri="{BB962C8B-B14F-4D97-AF65-F5344CB8AC3E}">
        <p14:creationId xmlns:p14="http://schemas.microsoft.com/office/powerpoint/2010/main" val="3743320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57200" y="228600"/>
            <a:ext cx="5368201" cy="584775"/>
          </a:xfrm>
          <a:prstGeom prst="rect">
            <a:avLst/>
          </a:prstGeom>
          <a:noFill/>
        </p:spPr>
        <p:txBody>
          <a:bodyPr wrap="none" rtlCol="0">
            <a:spAutoFit/>
          </a:bodyPr>
          <a:lstStyle/>
          <a:p>
            <a:r>
              <a:rPr lang="en-US" sz="3200" dirty="0" smtClean="0">
                <a:solidFill>
                  <a:schemeClr val="accent3">
                    <a:lumMod val="50000"/>
                  </a:schemeClr>
                </a:solidFill>
              </a:rPr>
              <a:t>What did you do this Morning?</a:t>
            </a:r>
            <a:endParaRPr lang="en-US" sz="3200" dirty="0">
              <a:solidFill>
                <a:schemeClr val="accent3">
                  <a:lumMod val="50000"/>
                </a:schemeClr>
              </a:solidFill>
            </a:endParaRPr>
          </a:p>
        </p:txBody>
      </p:sp>
      <p:sp>
        <p:nvSpPr>
          <p:cNvPr id="3" name="Slide Number Placeholder 2"/>
          <p:cNvSpPr>
            <a:spLocks noGrp="1"/>
          </p:cNvSpPr>
          <p:nvPr>
            <p:ph type="sldNum" sz="quarter" idx="12"/>
          </p:nvPr>
        </p:nvSpPr>
        <p:spPr/>
        <p:txBody>
          <a:bodyPr/>
          <a:lstStyle/>
          <a:p>
            <a:fld id="{6D61BB3D-6B94-4748-BD9C-8DCA020204F8}" type="slidenum">
              <a:rPr lang="en-US" smtClean="0"/>
              <a:t>4</a:t>
            </a:fld>
            <a:endParaRPr lang="en-US"/>
          </a:p>
        </p:txBody>
      </p:sp>
    </p:spTree>
    <p:extLst>
      <p:ext uri="{BB962C8B-B14F-4D97-AF65-F5344CB8AC3E}">
        <p14:creationId xmlns:p14="http://schemas.microsoft.com/office/powerpoint/2010/main" val="3481789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54858" y="152400"/>
            <a:ext cx="6553200" cy="1508105"/>
          </a:xfrm>
          <a:prstGeom prst="rect">
            <a:avLst/>
          </a:prstGeom>
        </p:spPr>
        <p:txBody>
          <a:bodyPr wrap="square">
            <a:spAutoFit/>
          </a:bodyPr>
          <a:lstStyle/>
          <a:p>
            <a:pPr lvl="0" algn="ctr"/>
            <a:r>
              <a:rPr lang="en-US" sz="4400" dirty="0">
                <a:solidFill>
                  <a:prstClr val="black"/>
                </a:solidFill>
                <a:latin typeface="Arial" pitchFamily="34" charset="0"/>
                <a:cs typeface="Arial" pitchFamily="34" charset="0"/>
              </a:rPr>
              <a:t>Performance Objectives</a:t>
            </a:r>
          </a:p>
          <a:p>
            <a:pPr lvl="0" algn="ctr"/>
            <a:r>
              <a:rPr lang="en-US" sz="2400" dirty="0">
                <a:solidFill>
                  <a:prstClr val="black"/>
                </a:solidFill>
                <a:latin typeface="Arial" pitchFamily="34" charset="0"/>
                <a:cs typeface="Arial" pitchFamily="34" charset="0"/>
              </a:rPr>
              <a:t>By the end of this presentation </a:t>
            </a:r>
            <a:endParaRPr lang="en-US" sz="2400" dirty="0" smtClean="0">
              <a:solidFill>
                <a:prstClr val="black"/>
              </a:solidFill>
              <a:latin typeface="Arial" pitchFamily="34" charset="0"/>
              <a:cs typeface="Arial" pitchFamily="34" charset="0"/>
            </a:endParaRPr>
          </a:p>
          <a:p>
            <a:pPr lvl="0" algn="ctr"/>
            <a:r>
              <a:rPr lang="en-US" sz="2400" dirty="0" smtClean="0">
                <a:solidFill>
                  <a:prstClr val="black"/>
                </a:solidFill>
                <a:latin typeface="Arial" pitchFamily="34" charset="0"/>
                <a:cs typeface="Arial" pitchFamily="34" charset="0"/>
              </a:rPr>
              <a:t>participants </a:t>
            </a:r>
            <a:r>
              <a:rPr lang="en-US" sz="2400" dirty="0">
                <a:solidFill>
                  <a:prstClr val="black"/>
                </a:solidFill>
                <a:latin typeface="Arial" pitchFamily="34" charset="0"/>
                <a:cs typeface="Arial" pitchFamily="34" charset="0"/>
              </a:rPr>
              <a:t>will be able to:</a:t>
            </a:r>
          </a:p>
        </p:txBody>
      </p:sp>
      <p:sp>
        <p:nvSpPr>
          <p:cNvPr id="3" name="Rectangle 2"/>
          <p:cNvSpPr/>
          <p:nvPr/>
        </p:nvSpPr>
        <p:spPr>
          <a:xfrm>
            <a:off x="685800" y="2057400"/>
            <a:ext cx="5562600" cy="2677656"/>
          </a:xfrm>
          <a:prstGeom prst="rect">
            <a:avLst/>
          </a:prstGeom>
        </p:spPr>
        <p:txBody>
          <a:bodyPr wrap="square">
            <a:spAutoFit/>
          </a:bodyPr>
          <a:lstStyle/>
          <a:p>
            <a:pPr marL="285750" lvl="0" indent="-285750">
              <a:buFont typeface="Arial" pitchFamily="34" charset="0"/>
              <a:buChar char="•"/>
            </a:pPr>
            <a:r>
              <a:rPr lang="en-US" sz="2400" dirty="0">
                <a:solidFill>
                  <a:prstClr val="black"/>
                </a:solidFill>
              </a:rPr>
              <a:t> Understand the purpose of Incident </a:t>
            </a:r>
            <a:r>
              <a:rPr lang="en-US" sz="2400" dirty="0" smtClean="0">
                <a:solidFill>
                  <a:prstClr val="black"/>
                </a:solidFill>
              </a:rPr>
              <a:t>    Report </a:t>
            </a:r>
            <a:r>
              <a:rPr lang="en-US" sz="2400" dirty="0">
                <a:solidFill>
                  <a:prstClr val="black"/>
                </a:solidFill>
              </a:rPr>
              <a:t>Writing</a:t>
            </a:r>
          </a:p>
          <a:p>
            <a:pPr marL="285750" lvl="0" indent="-285750">
              <a:buFont typeface="Arial" pitchFamily="34" charset="0"/>
              <a:buChar char="•"/>
            </a:pPr>
            <a:endParaRPr lang="en-US" sz="2400" dirty="0">
              <a:solidFill>
                <a:prstClr val="black"/>
              </a:solidFill>
            </a:endParaRPr>
          </a:p>
          <a:p>
            <a:pPr marL="285750" lvl="0" indent="-285750">
              <a:buFont typeface="Arial" pitchFamily="34" charset="0"/>
              <a:buChar char="•"/>
            </a:pPr>
            <a:r>
              <a:rPr lang="en-US" sz="2400" dirty="0">
                <a:solidFill>
                  <a:prstClr val="black"/>
                </a:solidFill>
              </a:rPr>
              <a:t> Understand the characteristics of a good Incident Report</a:t>
            </a:r>
          </a:p>
          <a:p>
            <a:pPr marL="285750" lvl="0" indent="-285750">
              <a:buFont typeface="Arial" pitchFamily="34" charset="0"/>
              <a:buChar char="•"/>
            </a:pPr>
            <a:endParaRPr lang="en-US" sz="2400" dirty="0">
              <a:solidFill>
                <a:prstClr val="black"/>
              </a:solidFill>
            </a:endParaRPr>
          </a:p>
          <a:p>
            <a:pPr marL="285750" lvl="0" indent="-285750">
              <a:buFont typeface="Arial" pitchFamily="34" charset="0"/>
              <a:buChar char="•"/>
            </a:pPr>
            <a:r>
              <a:rPr lang="en-US" sz="2400" dirty="0" smtClean="0">
                <a:solidFill>
                  <a:prstClr val="black"/>
                </a:solidFill>
              </a:rPr>
              <a:t>Answer all the poll questions correctly</a:t>
            </a:r>
            <a:endParaRPr lang="en-US" sz="2400" dirty="0">
              <a:solidFill>
                <a:prstClr val="black"/>
              </a:solidFill>
            </a:endParaRPr>
          </a:p>
        </p:txBody>
      </p:sp>
      <p:pic>
        <p:nvPicPr>
          <p:cNvPr id="2050" name="Picture 2" descr="http://www.crystalinks.com/aztecwri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5181600"/>
            <a:ext cx="3810000" cy="325755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6D61BB3D-6B94-4748-BD9C-8DCA020204F8}" type="slidenum">
              <a:rPr lang="en-US" smtClean="0"/>
              <a:t>5</a:t>
            </a:fld>
            <a:endParaRPr lang="en-US"/>
          </a:p>
        </p:txBody>
      </p:sp>
    </p:spTree>
    <p:extLst>
      <p:ext uri="{BB962C8B-B14F-4D97-AF65-F5344CB8AC3E}">
        <p14:creationId xmlns:p14="http://schemas.microsoft.com/office/powerpoint/2010/main" val="36768986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0" y="228600"/>
            <a:ext cx="6858000" cy="646331"/>
          </a:xfrm>
          <a:prstGeom prst="rect">
            <a:avLst/>
          </a:prstGeom>
        </p:spPr>
        <p:txBody>
          <a:bodyPr wrap="square">
            <a:spAutoFit/>
          </a:bodyPr>
          <a:lstStyle/>
          <a:p>
            <a:pPr lvl="0"/>
            <a:r>
              <a:rPr lang="en-US" sz="3600" dirty="0">
                <a:solidFill>
                  <a:srgbClr val="9BBB59">
                    <a:lumMod val="50000"/>
                  </a:srgbClr>
                </a:solidFill>
              </a:rPr>
              <a:t>Purpose of Incident Report Writing</a:t>
            </a:r>
          </a:p>
        </p:txBody>
      </p:sp>
      <p:sp>
        <p:nvSpPr>
          <p:cNvPr id="3" name="Rectangle 2"/>
          <p:cNvSpPr/>
          <p:nvPr/>
        </p:nvSpPr>
        <p:spPr>
          <a:xfrm>
            <a:off x="419100" y="1066800"/>
            <a:ext cx="6019800" cy="5016758"/>
          </a:xfrm>
          <a:prstGeom prst="rect">
            <a:avLst/>
          </a:prstGeom>
        </p:spPr>
        <p:txBody>
          <a:bodyPr wrap="square">
            <a:spAutoFit/>
          </a:bodyPr>
          <a:lstStyle/>
          <a:p>
            <a:pPr marL="457200" lvl="0" indent="-457200">
              <a:buFont typeface="Arial" pitchFamily="34" charset="0"/>
              <a:buChar char="•"/>
            </a:pPr>
            <a:r>
              <a:rPr lang="en-US" sz="3200" dirty="0">
                <a:solidFill>
                  <a:prstClr val="black"/>
                </a:solidFill>
              </a:rPr>
              <a:t>Begin or continue investigations</a:t>
            </a:r>
          </a:p>
          <a:p>
            <a:pPr marL="457200" lvl="0" indent="-457200">
              <a:buFont typeface="Arial" pitchFamily="34" charset="0"/>
              <a:buChar char="•"/>
            </a:pPr>
            <a:endParaRPr lang="en-US" sz="3200" dirty="0">
              <a:solidFill>
                <a:prstClr val="black"/>
              </a:solidFill>
            </a:endParaRPr>
          </a:p>
          <a:p>
            <a:pPr marL="457200" lvl="0" indent="-457200">
              <a:buFont typeface="Arial" pitchFamily="34" charset="0"/>
              <a:buChar char="•"/>
            </a:pPr>
            <a:r>
              <a:rPr lang="en-US" sz="3200" dirty="0">
                <a:solidFill>
                  <a:prstClr val="black"/>
                </a:solidFill>
              </a:rPr>
              <a:t>Inform </a:t>
            </a:r>
            <a:r>
              <a:rPr lang="en-US" sz="3200" dirty="0" smtClean="0">
                <a:solidFill>
                  <a:prstClr val="black"/>
                </a:solidFill>
              </a:rPr>
              <a:t>______ </a:t>
            </a:r>
            <a:r>
              <a:rPr lang="en-US" sz="3200" dirty="0">
                <a:solidFill>
                  <a:prstClr val="black"/>
                </a:solidFill>
              </a:rPr>
              <a:t>of an incident(s)</a:t>
            </a:r>
          </a:p>
          <a:p>
            <a:pPr marL="457200" lvl="0" indent="-457200">
              <a:buFont typeface="Arial" pitchFamily="34" charset="0"/>
              <a:buChar char="•"/>
            </a:pPr>
            <a:endParaRPr lang="en-US" sz="3200" dirty="0">
              <a:solidFill>
                <a:prstClr val="black"/>
              </a:solidFill>
            </a:endParaRPr>
          </a:p>
          <a:p>
            <a:pPr marL="457200" lvl="0" indent="-457200">
              <a:buFont typeface="Arial" pitchFamily="34" charset="0"/>
              <a:buChar char="•"/>
            </a:pPr>
            <a:r>
              <a:rPr lang="en-US" sz="3200" dirty="0" smtClean="0">
                <a:solidFill>
                  <a:prstClr val="black"/>
                </a:solidFill>
              </a:rPr>
              <a:t>___________ </a:t>
            </a:r>
            <a:r>
              <a:rPr lang="en-US" sz="3200" dirty="0">
                <a:solidFill>
                  <a:prstClr val="black"/>
                </a:solidFill>
              </a:rPr>
              <a:t>consequences</a:t>
            </a:r>
          </a:p>
          <a:p>
            <a:pPr marL="457200" lvl="0" indent="-457200">
              <a:buFont typeface="Arial" pitchFamily="34" charset="0"/>
              <a:buChar char="•"/>
            </a:pPr>
            <a:endParaRPr lang="en-US" sz="3200" dirty="0">
              <a:solidFill>
                <a:prstClr val="black"/>
              </a:solidFill>
            </a:endParaRPr>
          </a:p>
          <a:p>
            <a:pPr marL="457200" lvl="0" indent="-457200">
              <a:buFont typeface="Arial" pitchFamily="34" charset="0"/>
              <a:buChar char="•"/>
            </a:pPr>
            <a:r>
              <a:rPr lang="en-US" sz="3200" dirty="0">
                <a:solidFill>
                  <a:prstClr val="black"/>
                </a:solidFill>
              </a:rPr>
              <a:t>Assist in treatment/ document behavior</a:t>
            </a:r>
          </a:p>
          <a:p>
            <a:pPr marL="457200" lvl="0" indent="-457200">
              <a:buFont typeface="Arial" pitchFamily="34" charset="0"/>
              <a:buChar char="•"/>
            </a:pPr>
            <a:endParaRPr lang="en-US" sz="3200" dirty="0">
              <a:solidFill>
                <a:prstClr val="black"/>
              </a:solidFill>
            </a:endParaRPr>
          </a:p>
          <a:p>
            <a:pPr marL="457200" lvl="0" indent="-457200">
              <a:buFont typeface="Arial" pitchFamily="34" charset="0"/>
              <a:buChar char="•"/>
            </a:pPr>
            <a:r>
              <a:rPr lang="en-US" sz="3200" dirty="0">
                <a:solidFill>
                  <a:prstClr val="black"/>
                </a:solidFill>
              </a:rPr>
              <a:t>Refresh </a:t>
            </a:r>
            <a:r>
              <a:rPr lang="en-US" sz="3200" dirty="0" smtClean="0">
                <a:solidFill>
                  <a:prstClr val="black"/>
                </a:solidFill>
              </a:rPr>
              <a:t>_________</a:t>
            </a:r>
            <a:endParaRPr lang="en-US" sz="3200" dirty="0">
              <a:solidFill>
                <a:prstClr val="black"/>
              </a:solidFill>
            </a:endParaRPr>
          </a:p>
        </p:txBody>
      </p:sp>
      <p:sp>
        <p:nvSpPr>
          <p:cNvPr id="4" name="Slide Number Placeholder 3"/>
          <p:cNvSpPr>
            <a:spLocks noGrp="1"/>
          </p:cNvSpPr>
          <p:nvPr>
            <p:ph type="sldNum" sz="quarter" idx="12"/>
          </p:nvPr>
        </p:nvSpPr>
        <p:spPr/>
        <p:txBody>
          <a:bodyPr/>
          <a:lstStyle/>
          <a:p>
            <a:fld id="{6D61BB3D-6B94-4748-BD9C-8DCA020204F8}" type="slidenum">
              <a:rPr lang="en-US" smtClean="0"/>
              <a:t>6</a:t>
            </a:fld>
            <a:endParaRPr lang="en-US"/>
          </a:p>
        </p:txBody>
      </p:sp>
    </p:spTree>
    <p:extLst>
      <p:ext uri="{BB962C8B-B14F-4D97-AF65-F5344CB8AC3E}">
        <p14:creationId xmlns:p14="http://schemas.microsoft.com/office/powerpoint/2010/main" val="35002751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8724" y="228600"/>
            <a:ext cx="5978816" cy="646331"/>
          </a:xfrm>
          <a:prstGeom prst="rect">
            <a:avLst/>
          </a:prstGeom>
        </p:spPr>
        <p:txBody>
          <a:bodyPr wrap="none">
            <a:spAutoFit/>
          </a:bodyPr>
          <a:lstStyle/>
          <a:p>
            <a:pPr lvl="0"/>
            <a:r>
              <a:rPr lang="en-US" sz="3600" dirty="0" smtClean="0">
                <a:solidFill>
                  <a:srgbClr val="9BBB59">
                    <a:lumMod val="50000"/>
                  </a:srgbClr>
                </a:solidFill>
              </a:rPr>
              <a:t>What should be documented…</a:t>
            </a:r>
            <a:endParaRPr lang="en-US" sz="3600" dirty="0">
              <a:solidFill>
                <a:srgbClr val="9BBB59">
                  <a:lumMod val="50000"/>
                </a:srgbClr>
              </a:solidFill>
            </a:endParaRPr>
          </a:p>
        </p:txBody>
      </p:sp>
      <p:sp>
        <p:nvSpPr>
          <p:cNvPr id="3" name="Rectangle 2"/>
          <p:cNvSpPr/>
          <p:nvPr/>
        </p:nvSpPr>
        <p:spPr>
          <a:xfrm>
            <a:off x="342900" y="1143000"/>
            <a:ext cx="6172200" cy="4647426"/>
          </a:xfrm>
          <a:prstGeom prst="rect">
            <a:avLst/>
          </a:prstGeom>
        </p:spPr>
        <p:txBody>
          <a:bodyPr wrap="square">
            <a:spAutoFit/>
          </a:bodyPr>
          <a:lstStyle/>
          <a:p>
            <a:pPr lvl="0"/>
            <a:r>
              <a:rPr lang="en-US" dirty="0">
                <a:solidFill>
                  <a:schemeClr val="accent3">
                    <a:lumMod val="50000"/>
                  </a:schemeClr>
                </a:solidFill>
              </a:rPr>
              <a:t>According to TJJD standards 343.806  an incident report concerning all restraints except for those referred to in 343.818 must include at a minimum the following</a:t>
            </a:r>
            <a:r>
              <a:rPr lang="en-US" dirty="0" smtClean="0">
                <a:solidFill>
                  <a:schemeClr val="accent3">
                    <a:lumMod val="50000"/>
                  </a:schemeClr>
                </a:solidFill>
              </a:rPr>
              <a:t>:</a:t>
            </a:r>
          </a:p>
          <a:p>
            <a:pPr lvl="0"/>
            <a:endParaRPr lang="en-US" dirty="0">
              <a:solidFill>
                <a:schemeClr val="accent3">
                  <a:lumMod val="50000"/>
                </a:schemeClr>
              </a:solidFill>
            </a:endParaRPr>
          </a:p>
          <a:p>
            <a:pPr lvl="0"/>
            <a:r>
              <a:rPr lang="en-US" sz="1400" dirty="0">
                <a:solidFill>
                  <a:schemeClr val="accent3">
                    <a:lumMod val="50000"/>
                  </a:schemeClr>
                </a:solidFill>
                <a:latin typeface="Arial"/>
              </a:rPr>
              <a:t>(1) the name of the resident; </a:t>
            </a:r>
          </a:p>
          <a:p>
            <a:pPr lvl="0"/>
            <a:r>
              <a:rPr lang="en-US" sz="1400" dirty="0">
                <a:solidFill>
                  <a:schemeClr val="accent3">
                    <a:lumMod val="50000"/>
                  </a:schemeClr>
                </a:solidFill>
                <a:latin typeface="Arial"/>
              </a:rPr>
              <a:t>(2) the staff member(s) name and title(s) who administered the restraint; </a:t>
            </a:r>
          </a:p>
          <a:p>
            <a:pPr lvl="0"/>
            <a:r>
              <a:rPr lang="en-US" sz="1400" dirty="0">
                <a:solidFill>
                  <a:schemeClr val="accent3">
                    <a:lumMod val="50000"/>
                  </a:schemeClr>
                </a:solidFill>
                <a:latin typeface="Arial"/>
              </a:rPr>
              <a:t>(3) the date of the restraint; </a:t>
            </a:r>
          </a:p>
          <a:p>
            <a:pPr lvl="0"/>
            <a:r>
              <a:rPr lang="en-US" sz="1400" dirty="0">
                <a:solidFill>
                  <a:schemeClr val="accent3">
                    <a:lumMod val="50000"/>
                  </a:schemeClr>
                </a:solidFill>
                <a:latin typeface="Arial"/>
              </a:rPr>
              <a:t>(4) the duration of each type of restraint, including notation of the time each type of restraint began and ended; </a:t>
            </a:r>
          </a:p>
          <a:p>
            <a:pPr lvl="0"/>
            <a:r>
              <a:rPr lang="en-US" sz="1400" dirty="0">
                <a:solidFill>
                  <a:schemeClr val="accent3">
                    <a:lumMod val="50000"/>
                  </a:schemeClr>
                </a:solidFill>
                <a:latin typeface="Arial"/>
              </a:rPr>
              <a:t>(5) the location of the restraint; </a:t>
            </a:r>
          </a:p>
          <a:p>
            <a:pPr lvl="0"/>
            <a:r>
              <a:rPr lang="en-US" sz="1400" dirty="0">
                <a:solidFill>
                  <a:schemeClr val="accent3">
                    <a:lumMod val="50000"/>
                  </a:schemeClr>
                </a:solidFill>
                <a:latin typeface="Arial"/>
              </a:rPr>
              <a:t>(6) the description of the preceding activities; </a:t>
            </a:r>
          </a:p>
          <a:p>
            <a:pPr lvl="0"/>
            <a:r>
              <a:rPr lang="en-US" sz="1400" dirty="0">
                <a:solidFill>
                  <a:schemeClr val="accent3">
                    <a:lumMod val="50000"/>
                  </a:schemeClr>
                </a:solidFill>
                <a:latin typeface="Arial"/>
              </a:rPr>
              <a:t>(7) the behavior which prompted the initial and the continued restraint of the resident; </a:t>
            </a:r>
          </a:p>
          <a:p>
            <a:pPr lvl="0"/>
            <a:r>
              <a:rPr lang="en-US" sz="1400" dirty="0">
                <a:solidFill>
                  <a:schemeClr val="accent3">
                    <a:lumMod val="50000"/>
                  </a:schemeClr>
                </a:solidFill>
                <a:latin typeface="Arial"/>
              </a:rPr>
              <a:t>(8) the type of restraint(s) applied; </a:t>
            </a:r>
          </a:p>
          <a:p>
            <a:pPr lvl="0"/>
            <a:r>
              <a:rPr lang="en-US" sz="1400" dirty="0">
                <a:solidFill>
                  <a:schemeClr val="accent3">
                    <a:lumMod val="50000"/>
                  </a:schemeClr>
                </a:solidFill>
                <a:latin typeface="Arial"/>
              </a:rPr>
              <a:t>(A) the specific type of personal restraint hold applied; </a:t>
            </a:r>
          </a:p>
          <a:p>
            <a:pPr lvl="0"/>
            <a:r>
              <a:rPr lang="en-US" sz="1400" dirty="0">
                <a:solidFill>
                  <a:schemeClr val="accent3">
                    <a:lumMod val="50000"/>
                  </a:schemeClr>
                </a:solidFill>
                <a:latin typeface="Arial"/>
              </a:rPr>
              <a:t>(B) the type of mechanical restraint device(s) applied; and </a:t>
            </a:r>
          </a:p>
          <a:p>
            <a:pPr lvl="0"/>
            <a:r>
              <a:rPr lang="en-US" sz="1400" dirty="0">
                <a:solidFill>
                  <a:schemeClr val="accent3">
                    <a:lumMod val="50000"/>
                  </a:schemeClr>
                </a:solidFill>
                <a:latin typeface="Arial"/>
              </a:rPr>
              <a:t>(C) the type of chemical restraint(s) utilized; </a:t>
            </a:r>
          </a:p>
          <a:p>
            <a:pPr lvl="0"/>
            <a:r>
              <a:rPr lang="en-US" sz="1400" dirty="0">
                <a:solidFill>
                  <a:schemeClr val="accent3">
                    <a:lumMod val="50000"/>
                  </a:schemeClr>
                </a:solidFill>
                <a:latin typeface="Arial"/>
              </a:rPr>
              <a:t>(9) de-escalation efforts as well as all restraint alternatives attempted; and </a:t>
            </a:r>
          </a:p>
          <a:p>
            <a:pPr lvl="0"/>
            <a:r>
              <a:rPr lang="en-US" sz="1400" dirty="0">
                <a:solidFill>
                  <a:schemeClr val="accent3">
                    <a:lumMod val="50000"/>
                  </a:schemeClr>
                </a:solidFill>
                <a:latin typeface="Arial"/>
              </a:rPr>
              <a:t>(10) whether or not any injury occurred during the restraint and the description of the injury. </a:t>
            </a:r>
            <a:endParaRPr lang="en-US" sz="1400" dirty="0">
              <a:solidFill>
                <a:schemeClr val="accent3">
                  <a:lumMod val="50000"/>
                </a:schemeClr>
              </a:solidFill>
            </a:endParaRPr>
          </a:p>
        </p:txBody>
      </p:sp>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719" y="5790426"/>
            <a:ext cx="3472561" cy="2971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6D61BB3D-6B94-4748-BD9C-8DCA020204F8}" type="slidenum">
              <a:rPr lang="en-US" smtClean="0"/>
              <a:t>7</a:t>
            </a:fld>
            <a:endParaRPr lang="en-US"/>
          </a:p>
        </p:txBody>
      </p:sp>
    </p:spTree>
    <p:extLst>
      <p:ext uri="{BB962C8B-B14F-4D97-AF65-F5344CB8AC3E}">
        <p14:creationId xmlns:p14="http://schemas.microsoft.com/office/powerpoint/2010/main" val="5543351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0" y="1143000"/>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8724" y="228600"/>
            <a:ext cx="3714478" cy="646331"/>
          </a:xfrm>
          <a:prstGeom prst="rect">
            <a:avLst/>
          </a:prstGeom>
        </p:spPr>
        <p:txBody>
          <a:bodyPr wrap="none">
            <a:spAutoFit/>
          </a:bodyPr>
          <a:lstStyle/>
          <a:p>
            <a:pPr lvl="0"/>
            <a:r>
              <a:rPr lang="en-US" sz="3600" dirty="0" smtClean="0">
                <a:solidFill>
                  <a:srgbClr val="9BBB59">
                    <a:lumMod val="50000"/>
                  </a:srgbClr>
                </a:solidFill>
              </a:rPr>
              <a:t>Who will see this…</a:t>
            </a:r>
            <a:endParaRPr lang="en-US" sz="3600" dirty="0">
              <a:solidFill>
                <a:srgbClr val="9BBB59">
                  <a:lumMod val="50000"/>
                </a:srgbClr>
              </a:solidFill>
            </a:endParaRP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073" y="3124200"/>
            <a:ext cx="2800727" cy="2100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429000" y="3505200"/>
            <a:ext cx="2796086" cy="646331"/>
          </a:xfrm>
          <a:prstGeom prst="rect">
            <a:avLst/>
          </a:prstGeom>
          <a:noFill/>
        </p:spPr>
        <p:txBody>
          <a:bodyPr wrap="none" rtlCol="0">
            <a:spAutoFit/>
          </a:bodyPr>
          <a:lstStyle/>
          <a:p>
            <a:r>
              <a:rPr lang="en-US" sz="3600" dirty="0" smtClean="0">
                <a:solidFill>
                  <a:schemeClr val="accent3">
                    <a:lumMod val="50000"/>
                  </a:schemeClr>
                </a:solidFill>
              </a:rPr>
              <a:t>Possible Traps</a:t>
            </a:r>
            <a:endParaRPr lang="en-US" sz="3600" dirty="0">
              <a:solidFill>
                <a:schemeClr val="accent3">
                  <a:lumMod val="50000"/>
                </a:schemeClr>
              </a:solidFill>
            </a:endParaRPr>
          </a:p>
        </p:txBody>
      </p:sp>
      <p:sp>
        <p:nvSpPr>
          <p:cNvPr id="5" name="Slide Number Placeholder 4"/>
          <p:cNvSpPr>
            <a:spLocks noGrp="1"/>
          </p:cNvSpPr>
          <p:nvPr>
            <p:ph type="sldNum" sz="quarter" idx="12"/>
          </p:nvPr>
        </p:nvSpPr>
        <p:spPr/>
        <p:txBody>
          <a:bodyPr/>
          <a:lstStyle/>
          <a:p>
            <a:fld id="{6D61BB3D-6B94-4748-BD9C-8DCA020204F8}" type="slidenum">
              <a:rPr lang="en-US" smtClean="0"/>
              <a:t>8</a:t>
            </a:fld>
            <a:endParaRPr lang="en-US"/>
          </a:p>
        </p:txBody>
      </p:sp>
    </p:spTree>
    <p:extLst>
      <p:ext uri="{BB962C8B-B14F-4D97-AF65-F5344CB8AC3E}">
        <p14:creationId xmlns:p14="http://schemas.microsoft.com/office/powerpoint/2010/main" val="927052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669" r="9689"/>
          <a:stretch/>
        </p:blipFill>
        <p:spPr bwMode="auto">
          <a:xfrm>
            <a:off x="-1" y="1153886"/>
            <a:ext cx="6858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62282" y="65782"/>
            <a:ext cx="5733435" cy="1077218"/>
          </a:xfrm>
          <a:prstGeom prst="rect">
            <a:avLst/>
          </a:prstGeom>
        </p:spPr>
        <p:txBody>
          <a:bodyPr wrap="square">
            <a:spAutoFit/>
          </a:bodyPr>
          <a:lstStyle/>
          <a:p>
            <a:pPr lvl="0" algn="ctr"/>
            <a:r>
              <a:rPr lang="en-US" sz="3200" dirty="0">
                <a:solidFill>
                  <a:srgbClr val="9BBB59">
                    <a:lumMod val="50000"/>
                  </a:srgbClr>
                </a:solidFill>
              </a:rPr>
              <a:t>Things to consider for a Good Incident Report</a:t>
            </a:r>
          </a:p>
        </p:txBody>
      </p:sp>
      <p:sp>
        <p:nvSpPr>
          <p:cNvPr id="3" name="TextBox 2"/>
          <p:cNvSpPr txBox="1"/>
          <p:nvPr/>
        </p:nvSpPr>
        <p:spPr>
          <a:xfrm>
            <a:off x="562282" y="1153886"/>
            <a:ext cx="1649234" cy="5509200"/>
          </a:xfrm>
          <a:prstGeom prst="rect">
            <a:avLst/>
          </a:prstGeom>
          <a:noFill/>
        </p:spPr>
        <p:txBody>
          <a:bodyPr wrap="none" rtlCol="0">
            <a:spAutoFit/>
          </a:bodyPr>
          <a:lstStyle/>
          <a:p>
            <a:r>
              <a:rPr lang="en-US" sz="3200" dirty="0" smtClean="0">
                <a:solidFill>
                  <a:schemeClr val="accent3">
                    <a:lumMod val="50000"/>
                  </a:schemeClr>
                </a:solidFill>
              </a:rPr>
              <a:t>Accurate</a:t>
            </a:r>
          </a:p>
          <a:p>
            <a:endParaRPr lang="en-US" sz="3200" dirty="0" smtClean="0">
              <a:solidFill>
                <a:schemeClr val="accent3">
                  <a:lumMod val="50000"/>
                </a:schemeClr>
              </a:solidFill>
            </a:endParaRPr>
          </a:p>
          <a:p>
            <a:endParaRPr lang="en-US" sz="3200" dirty="0">
              <a:solidFill>
                <a:schemeClr val="accent3">
                  <a:lumMod val="50000"/>
                </a:schemeClr>
              </a:solidFill>
            </a:endParaRPr>
          </a:p>
          <a:p>
            <a:r>
              <a:rPr lang="en-US" sz="3200" dirty="0" smtClean="0">
                <a:solidFill>
                  <a:schemeClr val="accent3">
                    <a:lumMod val="50000"/>
                  </a:schemeClr>
                </a:solidFill>
              </a:rPr>
              <a:t>Specific</a:t>
            </a:r>
          </a:p>
          <a:p>
            <a:endParaRPr lang="en-US" sz="3200" dirty="0">
              <a:solidFill>
                <a:schemeClr val="accent3">
                  <a:lumMod val="50000"/>
                </a:schemeClr>
              </a:solidFill>
            </a:endParaRPr>
          </a:p>
          <a:p>
            <a:r>
              <a:rPr lang="en-US" sz="3200" dirty="0" smtClean="0">
                <a:solidFill>
                  <a:schemeClr val="accent3">
                    <a:lumMod val="50000"/>
                  </a:schemeClr>
                </a:solidFill>
              </a:rPr>
              <a:t>Clear</a:t>
            </a:r>
          </a:p>
          <a:p>
            <a:endParaRPr lang="en-US" sz="3200" dirty="0" smtClean="0">
              <a:solidFill>
                <a:schemeClr val="accent3">
                  <a:lumMod val="50000"/>
                </a:schemeClr>
              </a:solidFill>
            </a:endParaRPr>
          </a:p>
          <a:p>
            <a:endParaRPr lang="en-US" sz="3200" dirty="0">
              <a:solidFill>
                <a:schemeClr val="accent3">
                  <a:lumMod val="50000"/>
                </a:schemeClr>
              </a:solidFill>
            </a:endParaRPr>
          </a:p>
          <a:p>
            <a:r>
              <a:rPr lang="en-US" sz="3200" dirty="0" smtClean="0">
                <a:solidFill>
                  <a:schemeClr val="accent3">
                    <a:lumMod val="50000"/>
                  </a:schemeClr>
                </a:solidFill>
              </a:rPr>
              <a:t>Factual</a:t>
            </a:r>
          </a:p>
          <a:p>
            <a:endParaRPr lang="en-US" sz="3200" dirty="0" smtClean="0">
              <a:solidFill>
                <a:schemeClr val="accent3">
                  <a:lumMod val="50000"/>
                </a:schemeClr>
              </a:solidFill>
            </a:endParaRPr>
          </a:p>
          <a:p>
            <a:endParaRPr lang="en-US" sz="3200" dirty="0">
              <a:solidFill>
                <a:schemeClr val="accent3">
                  <a:lumMod val="50000"/>
                </a:schemeClr>
              </a:solidFill>
            </a:endParaRPr>
          </a:p>
        </p:txBody>
      </p:sp>
      <p:sp>
        <p:nvSpPr>
          <p:cNvPr id="4" name="TextBox 3"/>
          <p:cNvSpPr txBox="1"/>
          <p:nvPr/>
        </p:nvSpPr>
        <p:spPr>
          <a:xfrm>
            <a:off x="2211516" y="6619190"/>
            <a:ext cx="2077813" cy="523220"/>
          </a:xfrm>
          <a:prstGeom prst="rect">
            <a:avLst/>
          </a:prstGeom>
          <a:noFill/>
        </p:spPr>
        <p:txBody>
          <a:bodyPr wrap="none" rtlCol="0">
            <a:spAutoFit/>
          </a:bodyPr>
          <a:lstStyle/>
          <a:p>
            <a:r>
              <a:rPr lang="en-US" sz="2800" dirty="0" smtClean="0">
                <a:solidFill>
                  <a:schemeClr val="accent3">
                    <a:lumMod val="50000"/>
                  </a:schemeClr>
                </a:solidFill>
              </a:rPr>
              <a:t>Opinion Quiz</a:t>
            </a:r>
            <a:endParaRPr lang="en-US" sz="2800" dirty="0">
              <a:solidFill>
                <a:schemeClr val="accent3">
                  <a:lumMod val="50000"/>
                </a:schemeClr>
              </a:solidFill>
            </a:endParaRPr>
          </a:p>
        </p:txBody>
      </p:sp>
      <p:sp>
        <p:nvSpPr>
          <p:cNvPr id="5" name="Rectangle 4"/>
          <p:cNvSpPr/>
          <p:nvPr/>
        </p:nvSpPr>
        <p:spPr>
          <a:xfrm>
            <a:off x="366745" y="7202703"/>
            <a:ext cx="3922584" cy="369332"/>
          </a:xfrm>
          <a:prstGeom prst="rect">
            <a:avLst/>
          </a:prstGeom>
        </p:spPr>
        <p:txBody>
          <a:bodyPr wrap="square">
            <a:spAutoFit/>
          </a:bodyPr>
          <a:lstStyle/>
          <a:p>
            <a:pPr lvl="0"/>
            <a:r>
              <a:rPr lang="en-US" dirty="0">
                <a:solidFill>
                  <a:prstClr val="black"/>
                </a:solidFill>
              </a:rPr>
              <a:t>The youth was cooperative and helpful.</a:t>
            </a:r>
          </a:p>
        </p:txBody>
      </p:sp>
      <p:sp>
        <p:nvSpPr>
          <p:cNvPr id="6" name="Rectangle 5"/>
          <p:cNvSpPr/>
          <p:nvPr/>
        </p:nvSpPr>
        <p:spPr>
          <a:xfrm>
            <a:off x="396242" y="7572035"/>
            <a:ext cx="4684584" cy="369332"/>
          </a:xfrm>
          <a:prstGeom prst="rect">
            <a:avLst/>
          </a:prstGeom>
        </p:spPr>
        <p:txBody>
          <a:bodyPr wrap="square">
            <a:spAutoFit/>
          </a:bodyPr>
          <a:lstStyle/>
          <a:p>
            <a:pPr lvl="0"/>
            <a:r>
              <a:rPr lang="en-US" dirty="0">
                <a:solidFill>
                  <a:prstClr val="black"/>
                </a:solidFill>
              </a:rPr>
              <a:t>The youth was going to hit his peer in the head.</a:t>
            </a:r>
          </a:p>
        </p:txBody>
      </p:sp>
      <p:sp>
        <p:nvSpPr>
          <p:cNvPr id="7" name="Rectangle 6"/>
          <p:cNvSpPr/>
          <p:nvPr/>
        </p:nvSpPr>
        <p:spPr>
          <a:xfrm>
            <a:off x="426289" y="7944879"/>
            <a:ext cx="2207207" cy="369332"/>
          </a:xfrm>
          <a:prstGeom prst="rect">
            <a:avLst/>
          </a:prstGeom>
        </p:spPr>
        <p:txBody>
          <a:bodyPr wrap="none">
            <a:spAutoFit/>
          </a:bodyPr>
          <a:lstStyle/>
          <a:p>
            <a:pPr lvl="0"/>
            <a:r>
              <a:rPr lang="en-US" dirty="0">
                <a:solidFill>
                  <a:prstClr val="black"/>
                </a:solidFill>
              </a:rPr>
              <a:t>The youth was drunk.</a:t>
            </a:r>
          </a:p>
        </p:txBody>
      </p:sp>
      <p:sp>
        <p:nvSpPr>
          <p:cNvPr id="8" name="TextBox 7"/>
          <p:cNvSpPr txBox="1"/>
          <p:nvPr/>
        </p:nvSpPr>
        <p:spPr>
          <a:xfrm>
            <a:off x="5744497" y="7206215"/>
            <a:ext cx="750526" cy="923330"/>
          </a:xfrm>
          <a:prstGeom prst="rect">
            <a:avLst/>
          </a:prstGeom>
          <a:noFill/>
        </p:spPr>
        <p:txBody>
          <a:bodyPr wrap="none" rtlCol="0">
            <a:spAutoFit/>
          </a:bodyPr>
          <a:lstStyle/>
          <a:p>
            <a:r>
              <a:rPr lang="en-US" dirty="0" smtClean="0"/>
              <a:t>F or O</a:t>
            </a:r>
          </a:p>
          <a:p>
            <a:r>
              <a:rPr lang="en-US" dirty="0" smtClean="0"/>
              <a:t>F or O</a:t>
            </a:r>
          </a:p>
          <a:p>
            <a:r>
              <a:rPr lang="en-US" dirty="0" smtClean="0"/>
              <a:t>F or O</a:t>
            </a:r>
            <a:endParaRPr lang="en-US" dirty="0"/>
          </a:p>
        </p:txBody>
      </p:sp>
      <p:sp>
        <p:nvSpPr>
          <p:cNvPr id="9" name="Slide Number Placeholder 8"/>
          <p:cNvSpPr>
            <a:spLocks noGrp="1"/>
          </p:cNvSpPr>
          <p:nvPr>
            <p:ph type="sldNum" sz="quarter" idx="12"/>
          </p:nvPr>
        </p:nvSpPr>
        <p:spPr/>
        <p:txBody>
          <a:bodyPr/>
          <a:lstStyle/>
          <a:p>
            <a:fld id="{6D61BB3D-6B94-4748-BD9C-8DCA020204F8}" type="slidenum">
              <a:rPr lang="en-US" smtClean="0"/>
              <a:t>9</a:t>
            </a:fld>
            <a:endParaRPr lang="en-US"/>
          </a:p>
        </p:txBody>
      </p:sp>
    </p:spTree>
    <p:extLst>
      <p:ext uri="{BB962C8B-B14F-4D97-AF65-F5344CB8AC3E}">
        <p14:creationId xmlns:p14="http://schemas.microsoft.com/office/powerpoint/2010/main" val="11280736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TotalTime>
  <Words>736</Words>
  <Application>Microsoft Office PowerPoint</Application>
  <PresentationFormat>On-screen Show (4:3)</PresentationFormat>
  <Paragraphs>178</Paragraphs>
  <Slides>14</Slides>
  <Notes>12</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Texas Juvenile Probation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Kinsey</dc:creator>
  <cp:lastModifiedBy>John Kinsey</cp:lastModifiedBy>
  <cp:revision>33</cp:revision>
  <cp:lastPrinted>2015-07-17T19:40:27Z</cp:lastPrinted>
  <dcterms:created xsi:type="dcterms:W3CDTF">2011-05-04T19:18:39Z</dcterms:created>
  <dcterms:modified xsi:type="dcterms:W3CDTF">2015-07-17T19:47:58Z</dcterms:modified>
</cp:coreProperties>
</file>