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sldIdLst>
    <p:sldId id="256" r:id="rId2"/>
    <p:sldId id="257" r:id="rId3"/>
    <p:sldId id="258" r:id="rId4"/>
    <p:sldId id="276" r:id="rId5"/>
    <p:sldId id="277" r:id="rId6"/>
    <p:sldId id="270" r:id="rId7"/>
  </p:sldIdLst>
  <p:sldSz cx="7954963" cy="10058400"/>
  <p:notesSz cx="6950075" cy="9236075"/>
  <p:defaultTextStyle>
    <a:defPPr>
      <a:defRPr lang="en-US"/>
    </a:defPPr>
    <a:lvl1pPr marL="0" algn="l" defTabSz="1018824" rtl="0" eaLnBrk="1" latinLnBrk="0" hangingPunct="1">
      <a:defRPr sz="2000" kern="1200">
        <a:solidFill>
          <a:schemeClr val="tx1"/>
        </a:solidFill>
        <a:latin typeface="+mn-lt"/>
        <a:ea typeface="+mn-ea"/>
        <a:cs typeface="+mn-cs"/>
      </a:defRPr>
    </a:lvl1pPr>
    <a:lvl2pPr marL="509412" algn="l" defTabSz="1018824" rtl="0" eaLnBrk="1" latinLnBrk="0" hangingPunct="1">
      <a:defRPr sz="2000" kern="1200">
        <a:solidFill>
          <a:schemeClr val="tx1"/>
        </a:solidFill>
        <a:latin typeface="+mn-lt"/>
        <a:ea typeface="+mn-ea"/>
        <a:cs typeface="+mn-cs"/>
      </a:defRPr>
    </a:lvl2pPr>
    <a:lvl3pPr marL="1018824" algn="l" defTabSz="1018824" rtl="0" eaLnBrk="1" latinLnBrk="0" hangingPunct="1">
      <a:defRPr sz="2000" kern="1200">
        <a:solidFill>
          <a:schemeClr val="tx1"/>
        </a:solidFill>
        <a:latin typeface="+mn-lt"/>
        <a:ea typeface="+mn-ea"/>
        <a:cs typeface="+mn-cs"/>
      </a:defRPr>
    </a:lvl3pPr>
    <a:lvl4pPr marL="1528237" algn="l" defTabSz="1018824" rtl="0" eaLnBrk="1" latinLnBrk="0" hangingPunct="1">
      <a:defRPr sz="2000" kern="1200">
        <a:solidFill>
          <a:schemeClr val="tx1"/>
        </a:solidFill>
        <a:latin typeface="+mn-lt"/>
        <a:ea typeface="+mn-ea"/>
        <a:cs typeface="+mn-cs"/>
      </a:defRPr>
    </a:lvl4pPr>
    <a:lvl5pPr marL="2037649" algn="l" defTabSz="1018824" rtl="0" eaLnBrk="1" latinLnBrk="0" hangingPunct="1">
      <a:defRPr sz="2000" kern="1200">
        <a:solidFill>
          <a:schemeClr val="tx1"/>
        </a:solidFill>
        <a:latin typeface="+mn-lt"/>
        <a:ea typeface="+mn-ea"/>
        <a:cs typeface="+mn-cs"/>
      </a:defRPr>
    </a:lvl5pPr>
    <a:lvl6pPr marL="2547061" algn="l" defTabSz="1018824" rtl="0" eaLnBrk="1" latinLnBrk="0" hangingPunct="1">
      <a:defRPr sz="2000" kern="1200">
        <a:solidFill>
          <a:schemeClr val="tx1"/>
        </a:solidFill>
        <a:latin typeface="+mn-lt"/>
        <a:ea typeface="+mn-ea"/>
        <a:cs typeface="+mn-cs"/>
      </a:defRPr>
    </a:lvl6pPr>
    <a:lvl7pPr marL="3056473" algn="l" defTabSz="1018824" rtl="0" eaLnBrk="1" latinLnBrk="0" hangingPunct="1">
      <a:defRPr sz="2000" kern="1200">
        <a:solidFill>
          <a:schemeClr val="tx1"/>
        </a:solidFill>
        <a:latin typeface="+mn-lt"/>
        <a:ea typeface="+mn-ea"/>
        <a:cs typeface="+mn-cs"/>
      </a:defRPr>
    </a:lvl7pPr>
    <a:lvl8pPr marL="3565886" algn="l" defTabSz="1018824" rtl="0" eaLnBrk="1" latinLnBrk="0" hangingPunct="1">
      <a:defRPr sz="2000" kern="1200">
        <a:solidFill>
          <a:schemeClr val="tx1"/>
        </a:solidFill>
        <a:latin typeface="+mn-lt"/>
        <a:ea typeface="+mn-ea"/>
        <a:cs typeface="+mn-cs"/>
      </a:defRPr>
    </a:lvl8pPr>
    <a:lvl9pPr marL="4075298" algn="l" defTabSz="1018824" rtl="0" eaLnBrk="1" latinLnBrk="0" hangingPunct="1">
      <a:defRPr sz="20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168">
          <p15:clr>
            <a:srgbClr val="A4A3A4"/>
          </p15:clr>
        </p15:guide>
        <p15:guide id="2" pos="250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0" d="100"/>
          <a:sy n="70" d="100"/>
        </p:scale>
        <p:origin x="1428" y="72"/>
      </p:cViewPr>
      <p:guideLst>
        <p:guide orient="horz" pos="3168"/>
        <p:guide pos="2506"/>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1699" cy="461804"/>
          </a:xfrm>
          <a:prstGeom prst="rect">
            <a:avLst/>
          </a:prstGeom>
        </p:spPr>
        <p:txBody>
          <a:bodyPr vert="horz" lIns="92492" tIns="46246" rIns="92492" bIns="46246" rtlCol="0"/>
          <a:lstStyle>
            <a:lvl1pPr algn="l">
              <a:defRPr sz="1200"/>
            </a:lvl1pPr>
          </a:lstStyle>
          <a:p>
            <a:endParaRPr lang="en-US"/>
          </a:p>
        </p:txBody>
      </p:sp>
      <p:sp>
        <p:nvSpPr>
          <p:cNvPr id="3" name="Date Placeholder 2"/>
          <p:cNvSpPr>
            <a:spLocks noGrp="1"/>
          </p:cNvSpPr>
          <p:nvPr>
            <p:ph type="dt" idx="1"/>
          </p:nvPr>
        </p:nvSpPr>
        <p:spPr>
          <a:xfrm>
            <a:off x="3936768" y="0"/>
            <a:ext cx="3011699" cy="461804"/>
          </a:xfrm>
          <a:prstGeom prst="rect">
            <a:avLst/>
          </a:prstGeom>
        </p:spPr>
        <p:txBody>
          <a:bodyPr vert="horz" lIns="92492" tIns="46246" rIns="92492" bIns="46246" rtlCol="0"/>
          <a:lstStyle>
            <a:lvl1pPr algn="r">
              <a:defRPr sz="1200"/>
            </a:lvl1pPr>
          </a:lstStyle>
          <a:p>
            <a:fld id="{48506B32-FE52-462C-946A-C41F8EFA969E}" type="datetimeFigureOut">
              <a:rPr lang="en-US" smtClean="0"/>
              <a:t>11/30/2016</a:t>
            </a:fld>
            <a:endParaRPr lang="en-US"/>
          </a:p>
        </p:txBody>
      </p:sp>
      <p:sp>
        <p:nvSpPr>
          <p:cNvPr id="4" name="Slide Image Placeholder 3"/>
          <p:cNvSpPr>
            <a:spLocks noGrp="1" noRot="1" noChangeAspect="1"/>
          </p:cNvSpPr>
          <p:nvPr>
            <p:ph type="sldImg" idx="2"/>
          </p:nvPr>
        </p:nvSpPr>
        <p:spPr>
          <a:xfrm>
            <a:off x="2105025" y="692150"/>
            <a:ext cx="2740025" cy="3463925"/>
          </a:xfrm>
          <a:prstGeom prst="rect">
            <a:avLst/>
          </a:prstGeom>
          <a:noFill/>
          <a:ln w="12700">
            <a:solidFill>
              <a:prstClr val="black"/>
            </a:solidFill>
          </a:ln>
        </p:spPr>
        <p:txBody>
          <a:bodyPr vert="horz" lIns="92492" tIns="46246" rIns="92492" bIns="46246" rtlCol="0" anchor="ctr"/>
          <a:lstStyle/>
          <a:p>
            <a:endParaRPr lang="en-US"/>
          </a:p>
        </p:txBody>
      </p:sp>
      <p:sp>
        <p:nvSpPr>
          <p:cNvPr id="5" name="Notes Placeholder 4"/>
          <p:cNvSpPr>
            <a:spLocks noGrp="1"/>
          </p:cNvSpPr>
          <p:nvPr>
            <p:ph type="body" sz="quarter" idx="3"/>
          </p:nvPr>
        </p:nvSpPr>
        <p:spPr>
          <a:xfrm>
            <a:off x="695008" y="4387136"/>
            <a:ext cx="5560060" cy="4156234"/>
          </a:xfrm>
          <a:prstGeom prst="rect">
            <a:avLst/>
          </a:prstGeom>
        </p:spPr>
        <p:txBody>
          <a:bodyPr vert="horz" lIns="92492" tIns="46246" rIns="92492" bIns="46246"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772668"/>
            <a:ext cx="3011699" cy="461804"/>
          </a:xfrm>
          <a:prstGeom prst="rect">
            <a:avLst/>
          </a:prstGeom>
        </p:spPr>
        <p:txBody>
          <a:bodyPr vert="horz" lIns="92492" tIns="46246" rIns="92492" bIns="46246" rtlCol="0" anchor="b"/>
          <a:lstStyle>
            <a:lvl1pPr algn="l">
              <a:defRPr sz="1200"/>
            </a:lvl1pPr>
          </a:lstStyle>
          <a:p>
            <a:endParaRPr lang="en-US"/>
          </a:p>
        </p:txBody>
      </p:sp>
      <p:sp>
        <p:nvSpPr>
          <p:cNvPr id="7" name="Slide Number Placeholder 6"/>
          <p:cNvSpPr>
            <a:spLocks noGrp="1"/>
          </p:cNvSpPr>
          <p:nvPr>
            <p:ph type="sldNum" sz="quarter" idx="5"/>
          </p:nvPr>
        </p:nvSpPr>
        <p:spPr>
          <a:xfrm>
            <a:off x="3936768" y="8772668"/>
            <a:ext cx="3011699" cy="461804"/>
          </a:xfrm>
          <a:prstGeom prst="rect">
            <a:avLst/>
          </a:prstGeom>
        </p:spPr>
        <p:txBody>
          <a:bodyPr vert="horz" lIns="92492" tIns="46246" rIns="92492" bIns="46246" rtlCol="0" anchor="b"/>
          <a:lstStyle>
            <a:lvl1pPr algn="r">
              <a:defRPr sz="1200"/>
            </a:lvl1pPr>
          </a:lstStyle>
          <a:p>
            <a:fld id="{F98BE79F-DF52-417D-ADB9-B6CD5E570A14}" type="slidenum">
              <a:rPr lang="en-US" smtClean="0"/>
              <a:t>‹#›</a:t>
            </a:fld>
            <a:endParaRPr lang="en-US"/>
          </a:p>
        </p:txBody>
      </p:sp>
    </p:spTree>
    <p:extLst>
      <p:ext uri="{BB962C8B-B14F-4D97-AF65-F5344CB8AC3E}">
        <p14:creationId xmlns:p14="http://schemas.microsoft.com/office/powerpoint/2010/main" val="3676088905"/>
      </p:ext>
    </p:extLst>
  </p:cSld>
  <p:clrMap bg1="lt1" tx1="dk1" bg2="lt2" tx2="dk2" accent1="accent1" accent2="accent2" accent3="accent3" accent4="accent4" accent5="accent5" accent6="accent6" hlink="hlink" folHlink="folHlink"/>
  <p:notesStyle>
    <a:lvl1pPr marL="0" algn="l" defTabSz="1018824" rtl="0" eaLnBrk="1" latinLnBrk="0" hangingPunct="1">
      <a:defRPr sz="1300" kern="1200">
        <a:solidFill>
          <a:schemeClr val="tx1"/>
        </a:solidFill>
        <a:latin typeface="+mn-lt"/>
        <a:ea typeface="+mn-ea"/>
        <a:cs typeface="+mn-cs"/>
      </a:defRPr>
    </a:lvl1pPr>
    <a:lvl2pPr marL="509412" algn="l" defTabSz="1018824" rtl="0" eaLnBrk="1" latinLnBrk="0" hangingPunct="1">
      <a:defRPr sz="1300" kern="1200">
        <a:solidFill>
          <a:schemeClr val="tx1"/>
        </a:solidFill>
        <a:latin typeface="+mn-lt"/>
        <a:ea typeface="+mn-ea"/>
        <a:cs typeface="+mn-cs"/>
      </a:defRPr>
    </a:lvl2pPr>
    <a:lvl3pPr marL="1018824" algn="l" defTabSz="1018824" rtl="0" eaLnBrk="1" latinLnBrk="0" hangingPunct="1">
      <a:defRPr sz="1300" kern="1200">
        <a:solidFill>
          <a:schemeClr val="tx1"/>
        </a:solidFill>
        <a:latin typeface="+mn-lt"/>
        <a:ea typeface="+mn-ea"/>
        <a:cs typeface="+mn-cs"/>
      </a:defRPr>
    </a:lvl3pPr>
    <a:lvl4pPr marL="1528237" algn="l" defTabSz="1018824" rtl="0" eaLnBrk="1" latinLnBrk="0" hangingPunct="1">
      <a:defRPr sz="1300" kern="1200">
        <a:solidFill>
          <a:schemeClr val="tx1"/>
        </a:solidFill>
        <a:latin typeface="+mn-lt"/>
        <a:ea typeface="+mn-ea"/>
        <a:cs typeface="+mn-cs"/>
      </a:defRPr>
    </a:lvl4pPr>
    <a:lvl5pPr marL="2037649" algn="l" defTabSz="1018824" rtl="0" eaLnBrk="1" latinLnBrk="0" hangingPunct="1">
      <a:defRPr sz="1300" kern="1200">
        <a:solidFill>
          <a:schemeClr val="tx1"/>
        </a:solidFill>
        <a:latin typeface="+mn-lt"/>
        <a:ea typeface="+mn-ea"/>
        <a:cs typeface="+mn-cs"/>
      </a:defRPr>
    </a:lvl5pPr>
    <a:lvl6pPr marL="2547061" algn="l" defTabSz="1018824" rtl="0" eaLnBrk="1" latinLnBrk="0" hangingPunct="1">
      <a:defRPr sz="1300" kern="1200">
        <a:solidFill>
          <a:schemeClr val="tx1"/>
        </a:solidFill>
        <a:latin typeface="+mn-lt"/>
        <a:ea typeface="+mn-ea"/>
        <a:cs typeface="+mn-cs"/>
      </a:defRPr>
    </a:lvl6pPr>
    <a:lvl7pPr marL="3056473" algn="l" defTabSz="1018824" rtl="0" eaLnBrk="1" latinLnBrk="0" hangingPunct="1">
      <a:defRPr sz="1300" kern="1200">
        <a:solidFill>
          <a:schemeClr val="tx1"/>
        </a:solidFill>
        <a:latin typeface="+mn-lt"/>
        <a:ea typeface="+mn-ea"/>
        <a:cs typeface="+mn-cs"/>
      </a:defRPr>
    </a:lvl7pPr>
    <a:lvl8pPr marL="3565886" algn="l" defTabSz="1018824" rtl="0" eaLnBrk="1" latinLnBrk="0" hangingPunct="1">
      <a:defRPr sz="1300" kern="1200">
        <a:solidFill>
          <a:schemeClr val="tx1"/>
        </a:solidFill>
        <a:latin typeface="+mn-lt"/>
        <a:ea typeface="+mn-ea"/>
        <a:cs typeface="+mn-cs"/>
      </a:defRPr>
    </a:lvl8pPr>
    <a:lvl9pPr marL="4075298" algn="l" defTabSz="1018824" rtl="0" eaLnBrk="1" latinLnBrk="0" hangingPunct="1">
      <a:defRPr sz="13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96622" y="3124626"/>
            <a:ext cx="6761719" cy="2156036"/>
          </a:xfrm>
        </p:spPr>
        <p:txBody>
          <a:bodyPr/>
          <a:lstStyle/>
          <a:p>
            <a:r>
              <a:rPr lang="en-US" smtClean="0"/>
              <a:t>Click to edit Master title style</a:t>
            </a:r>
            <a:endParaRPr lang="en-US"/>
          </a:p>
        </p:txBody>
      </p:sp>
      <p:sp>
        <p:nvSpPr>
          <p:cNvPr id="3" name="Subtitle 2"/>
          <p:cNvSpPr>
            <a:spLocks noGrp="1"/>
          </p:cNvSpPr>
          <p:nvPr>
            <p:ph type="subTitle" idx="1"/>
          </p:nvPr>
        </p:nvSpPr>
        <p:spPr>
          <a:xfrm>
            <a:off x="1193245" y="5699760"/>
            <a:ext cx="5568474" cy="2570480"/>
          </a:xfrm>
        </p:spPr>
        <p:txBody>
          <a:bodyPr/>
          <a:lstStyle>
            <a:lvl1pPr marL="0" indent="0" algn="ctr">
              <a:buNone/>
              <a:defRPr>
                <a:solidFill>
                  <a:schemeClr val="tx1">
                    <a:tint val="75000"/>
                  </a:schemeClr>
                </a:solidFill>
              </a:defRPr>
            </a:lvl1pPr>
            <a:lvl2pPr marL="509412" indent="0" algn="ctr">
              <a:buNone/>
              <a:defRPr>
                <a:solidFill>
                  <a:schemeClr val="tx1">
                    <a:tint val="75000"/>
                  </a:schemeClr>
                </a:solidFill>
              </a:defRPr>
            </a:lvl2pPr>
            <a:lvl3pPr marL="1018824" indent="0" algn="ctr">
              <a:buNone/>
              <a:defRPr>
                <a:solidFill>
                  <a:schemeClr val="tx1">
                    <a:tint val="75000"/>
                  </a:schemeClr>
                </a:solidFill>
              </a:defRPr>
            </a:lvl3pPr>
            <a:lvl4pPr marL="1528237" indent="0" algn="ctr">
              <a:buNone/>
              <a:defRPr>
                <a:solidFill>
                  <a:schemeClr val="tx1">
                    <a:tint val="75000"/>
                  </a:schemeClr>
                </a:solidFill>
              </a:defRPr>
            </a:lvl4pPr>
            <a:lvl5pPr marL="2037649" indent="0" algn="ctr">
              <a:buNone/>
              <a:defRPr>
                <a:solidFill>
                  <a:schemeClr val="tx1">
                    <a:tint val="75000"/>
                  </a:schemeClr>
                </a:solidFill>
              </a:defRPr>
            </a:lvl5pPr>
            <a:lvl6pPr marL="2547061" indent="0" algn="ctr">
              <a:buNone/>
              <a:defRPr>
                <a:solidFill>
                  <a:schemeClr val="tx1">
                    <a:tint val="75000"/>
                  </a:schemeClr>
                </a:solidFill>
              </a:defRPr>
            </a:lvl6pPr>
            <a:lvl7pPr marL="3056473" indent="0" algn="ctr">
              <a:buNone/>
              <a:defRPr>
                <a:solidFill>
                  <a:schemeClr val="tx1">
                    <a:tint val="75000"/>
                  </a:schemeClr>
                </a:solidFill>
              </a:defRPr>
            </a:lvl7pPr>
            <a:lvl8pPr marL="3565886" indent="0" algn="ctr">
              <a:buNone/>
              <a:defRPr>
                <a:solidFill>
                  <a:schemeClr val="tx1">
                    <a:tint val="75000"/>
                  </a:schemeClr>
                </a:solidFill>
              </a:defRPr>
            </a:lvl8pPr>
            <a:lvl9pPr marL="4075298"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8960312-A557-4BAF-9933-368B48F6E728}" type="datetimeFigureOut">
              <a:rPr lang="en-US" smtClean="0"/>
              <a:t>11/30/2016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C7C72B6-70A7-4CEC-8177-A7080AE846AA}" type="slidenum">
              <a:rPr lang="en-US" smtClean="0"/>
              <a:t>‹#›</a:t>
            </a:fld>
            <a:endParaRPr lang="en-US"/>
          </a:p>
        </p:txBody>
      </p:sp>
    </p:spTree>
    <p:extLst>
      <p:ext uri="{BB962C8B-B14F-4D97-AF65-F5344CB8AC3E}">
        <p14:creationId xmlns:p14="http://schemas.microsoft.com/office/powerpoint/2010/main" val="23296281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8960312-A557-4BAF-9933-368B48F6E728}" type="datetimeFigureOut">
              <a:rPr lang="en-US" smtClean="0"/>
              <a:t>11/30/2016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C7C72B6-70A7-4CEC-8177-A7080AE846AA}" type="slidenum">
              <a:rPr lang="en-US" smtClean="0"/>
              <a:t>‹#›</a:t>
            </a:fld>
            <a:endParaRPr lang="en-US"/>
          </a:p>
        </p:txBody>
      </p:sp>
    </p:spTree>
    <p:extLst>
      <p:ext uri="{BB962C8B-B14F-4D97-AF65-F5344CB8AC3E}">
        <p14:creationId xmlns:p14="http://schemas.microsoft.com/office/powerpoint/2010/main" val="24465612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767348" y="402804"/>
            <a:ext cx="1789867" cy="8582236"/>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97748" y="402804"/>
            <a:ext cx="5237017" cy="8582236"/>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8960312-A557-4BAF-9933-368B48F6E728}" type="datetimeFigureOut">
              <a:rPr lang="en-US" smtClean="0"/>
              <a:t>11/30/2016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C7C72B6-70A7-4CEC-8177-A7080AE846AA}" type="slidenum">
              <a:rPr lang="en-US" smtClean="0"/>
              <a:t>‹#›</a:t>
            </a:fld>
            <a:endParaRPr lang="en-US"/>
          </a:p>
        </p:txBody>
      </p:sp>
    </p:spTree>
    <p:extLst>
      <p:ext uri="{BB962C8B-B14F-4D97-AF65-F5344CB8AC3E}">
        <p14:creationId xmlns:p14="http://schemas.microsoft.com/office/powerpoint/2010/main" val="2528071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8960312-A557-4BAF-9933-368B48F6E728}" type="datetimeFigureOut">
              <a:rPr lang="en-US" smtClean="0"/>
              <a:t>11/30/2016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C7C72B6-70A7-4CEC-8177-A7080AE846AA}" type="slidenum">
              <a:rPr lang="en-US" smtClean="0"/>
              <a:t>‹#›</a:t>
            </a:fld>
            <a:endParaRPr lang="en-US"/>
          </a:p>
        </p:txBody>
      </p:sp>
    </p:spTree>
    <p:extLst>
      <p:ext uri="{BB962C8B-B14F-4D97-AF65-F5344CB8AC3E}">
        <p14:creationId xmlns:p14="http://schemas.microsoft.com/office/powerpoint/2010/main" val="9544617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8387" y="6463454"/>
            <a:ext cx="6761719" cy="1997710"/>
          </a:xfrm>
        </p:spPr>
        <p:txBody>
          <a:bodyPr anchor="t"/>
          <a:lstStyle>
            <a:lvl1pPr algn="l">
              <a:defRPr sz="4500" b="1" cap="all"/>
            </a:lvl1pPr>
          </a:lstStyle>
          <a:p>
            <a:r>
              <a:rPr lang="en-US" smtClean="0"/>
              <a:t>Click to edit Master title style</a:t>
            </a:r>
            <a:endParaRPr lang="en-US"/>
          </a:p>
        </p:txBody>
      </p:sp>
      <p:sp>
        <p:nvSpPr>
          <p:cNvPr id="3" name="Text Placeholder 2"/>
          <p:cNvSpPr>
            <a:spLocks noGrp="1"/>
          </p:cNvSpPr>
          <p:nvPr>
            <p:ph type="body" idx="1"/>
          </p:nvPr>
        </p:nvSpPr>
        <p:spPr>
          <a:xfrm>
            <a:off x="628387" y="4263180"/>
            <a:ext cx="6761719" cy="2200274"/>
          </a:xfrm>
        </p:spPr>
        <p:txBody>
          <a:bodyPr anchor="b"/>
          <a:lstStyle>
            <a:lvl1pPr marL="0" indent="0">
              <a:buNone/>
              <a:defRPr sz="2200">
                <a:solidFill>
                  <a:schemeClr val="tx1">
                    <a:tint val="75000"/>
                  </a:schemeClr>
                </a:solidFill>
              </a:defRPr>
            </a:lvl1pPr>
            <a:lvl2pPr marL="509412" indent="0">
              <a:buNone/>
              <a:defRPr sz="2000">
                <a:solidFill>
                  <a:schemeClr val="tx1">
                    <a:tint val="75000"/>
                  </a:schemeClr>
                </a:solidFill>
              </a:defRPr>
            </a:lvl2pPr>
            <a:lvl3pPr marL="1018824" indent="0">
              <a:buNone/>
              <a:defRPr sz="1800">
                <a:solidFill>
                  <a:schemeClr val="tx1">
                    <a:tint val="75000"/>
                  </a:schemeClr>
                </a:solidFill>
              </a:defRPr>
            </a:lvl3pPr>
            <a:lvl4pPr marL="1528237" indent="0">
              <a:buNone/>
              <a:defRPr sz="1600">
                <a:solidFill>
                  <a:schemeClr val="tx1">
                    <a:tint val="75000"/>
                  </a:schemeClr>
                </a:solidFill>
              </a:defRPr>
            </a:lvl4pPr>
            <a:lvl5pPr marL="2037649" indent="0">
              <a:buNone/>
              <a:defRPr sz="1600">
                <a:solidFill>
                  <a:schemeClr val="tx1">
                    <a:tint val="75000"/>
                  </a:schemeClr>
                </a:solidFill>
              </a:defRPr>
            </a:lvl5pPr>
            <a:lvl6pPr marL="2547061" indent="0">
              <a:buNone/>
              <a:defRPr sz="1600">
                <a:solidFill>
                  <a:schemeClr val="tx1">
                    <a:tint val="75000"/>
                  </a:schemeClr>
                </a:solidFill>
              </a:defRPr>
            </a:lvl6pPr>
            <a:lvl7pPr marL="3056473" indent="0">
              <a:buNone/>
              <a:defRPr sz="1600">
                <a:solidFill>
                  <a:schemeClr val="tx1">
                    <a:tint val="75000"/>
                  </a:schemeClr>
                </a:solidFill>
              </a:defRPr>
            </a:lvl7pPr>
            <a:lvl8pPr marL="3565886" indent="0">
              <a:buNone/>
              <a:defRPr sz="1600">
                <a:solidFill>
                  <a:schemeClr val="tx1">
                    <a:tint val="75000"/>
                  </a:schemeClr>
                </a:solidFill>
              </a:defRPr>
            </a:lvl8pPr>
            <a:lvl9pPr marL="4075298"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8960312-A557-4BAF-9933-368B48F6E728}" type="datetimeFigureOut">
              <a:rPr lang="en-US" smtClean="0"/>
              <a:t>11/30/2016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C7C72B6-70A7-4CEC-8177-A7080AE846AA}" type="slidenum">
              <a:rPr lang="en-US" smtClean="0"/>
              <a:t>‹#›</a:t>
            </a:fld>
            <a:endParaRPr lang="en-US"/>
          </a:p>
        </p:txBody>
      </p:sp>
    </p:spTree>
    <p:extLst>
      <p:ext uri="{BB962C8B-B14F-4D97-AF65-F5344CB8AC3E}">
        <p14:creationId xmlns:p14="http://schemas.microsoft.com/office/powerpoint/2010/main" val="5239842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97748" y="2346964"/>
            <a:ext cx="3513442" cy="6638079"/>
          </a:xfrm>
        </p:spPr>
        <p:txBody>
          <a:bodyPr/>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043773" y="2346964"/>
            <a:ext cx="3513442" cy="6638079"/>
          </a:xfrm>
        </p:spPr>
        <p:txBody>
          <a:bodyPr/>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8960312-A557-4BAF-9933-368B48F6E728}" type="datetimeFigureOut">
              <a:rPr lang="en-US" smtClean="0"/>
              <a:t>11/30/2016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C7C72B6-70A7-4CEC-8177-A7080AE846AA}" type="slidenum">
              <a:rPr lang="en-US" smtClean="0"/>
              <a:t>‹#›</a:t>
            </a:fld>
            <a:endParaRPr lang="en-US"/>
          </a:p>
        </p:txBody>
      </p:sp>
    </p:spTree>
    <p:extLst>
      <p:ext uri="{BB962C8B-B14F-4D97-AF65-F5344CB8AC3E}">
        <p14:creationId xmlns:p14="http://schemas.microsoft.com/office/powerpoint/2010/main" val="3161551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397749" y="2251499"/>
            <a:ext cx="3514823" cy="938318"/>
          </a:xfrm>
        </p:spPr>
        <p:txBody>
          <a:bodyPr anchor="b"/>
          <a:lstStyle>
            <a:lvl1pPr marL="0" indent="0">
              <a:buNone/>
              <a:defRPr sz="2700" b="1"/>
            </a:lvl1pPr>
            <a:lvl2pPr marL="509412" indent="0">
              <a:buNone/>
              <a:defRPr sz="2200" b="1"/>
            </a:lvl2pPr>
            <a:lvl3pPr marL="1018824" indent="0">
              <a:buNone/>
              <a:defRPr sz="2000" b="1"/>
            </a:lvl3pPr>
            <a:lvl4pPr marL="1528237" indent="0">
              <a:buNone/>
              <a:defRPr sz="1800" b="1"/>
            </a:lvl4pPr>
            <a:lvl5pPr marL="2037649" indent="0">
              <a:buNone/>
              <a:defRPr sz="1800" b="1"/>
            </a:lvl5pPr>
            <a:lvl6pPr marL="2547061" indent="0">
              <a:buNone/>
              <a:defRPr sz="1800" b="1"/>
            </a:lvl6pPr>
            <a:lvl7pPr marL="3056473" indent="0">
              <a:buNone/>
              <a:defRPr sz="1800" b="1"/>
            </a:lvl7pPr>
            <a:lvl8pPr marL="3565886" indent="0">
              <a:buNone/>
              <a:defRPr sz="1800" b="1"/>
            </a:lvl8pPr>
            <a:lvl9pPr marL="4075298" indent="0">
              <a:buNone/>
              <a:defRPr sz="1800" b="1"/>
            </a:lvl9pPr>
          </a:lstStyle>
          <a:p>
            <a:pPr lvl="0"/>
            <a:r>
              <a:rPr lang="en-US" smtClean="0"/>
              <a:t>Click to edit Master text styles</a:t>
            </a:r>
          </a:p>
        </p:txBody>
      </p:sp>
      <p:sp>
        <p:nvSpPr>
          <p:cNvPr id="4" name="Content Placeholder 3"/>
          <p:cNvSpPr>
            <a:spLocks noGrp="1"/>
          </p:cNvSpPr>
          <p:nvPr>
            <p:ph sz="half" idx="2"/>
          </p:nvPr>
        </p:nvSpPr>
        <p:spPr>
          <a:xfrm>
            <a:off x="397749" y="3189817"/>
            <a:ext cx="3514823" cy="5795222"/>
          </a:xfrm>
        </p:spPr>
        <p:txBody>
          <a:bodyPr/>
          <a:lstStyle>
            <a:lvl1pPr>
              <a:defRPr sz="27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041012" y="2251499"/>
            <a:ext cx="3516204" cy="938318"/>
          </a:xfrm>
        </p:spPr>
        <p:txBody>
          <a:bodyPr anchor="b"/>
          <a:lstStyle>
            <a:lvl1pPr marL="0" indent="0">
              <a:buNone/>
              <a:defRPr sz="2700" b="1"/>
            </a:lvl1pPr>
            <a:lvl2pPr marL="509412" indent="0">
              <a:buNone/>
              <a:defRPr sz="2200" b="1"/>
            </a:lvl2pPr>
            <a:lvl3pPr marL="1018824" indent="0">
              <a:buNone/>
              <a:defRPr sz="2000" b="1"/>
            </a:lvl3pPr>
            <a:lvl4pPr marL="1528237" indent="0">
              <a:buNone/>
              <a:defRPr sz="1800" b="1"/>
            </a:lvl4pPr>
            <a:lvl5pPr marL="2037649" indent="0">
              <a:buNone/>
              <a:defRPr sz="1800" b="1"/>
            </a:lvl5pPr>
            <a:lvl6pPr marL="2547061" indent="0">
              <a:buNone/>
              <a:defRPr sz="1800" b="1"/>
            </a:lvl6pPr>
            <a:lvl7pPr marL="3056473" indent="0">
              <a:buNone/>
              <a:defRPr sz="1800" b="1"/>
            </a:lvl7pPr>
            <a:lvl8pPr marL="3565886" indent="0">
              <a:buNone/>
              <a:defRPr sz="1800" b="1"/>
            </a:lvl8pPr>
            <a:lvl9pPr marL="4075298" indent="0">
              <a:buNone/>
              <a:defRPr sz="1800" b="1"/>
            </a:lvl9pPr>
          </a:lstStyle>
          <a:p>
            <a:pPr lvl="0"/>
            <a:r>
              <a:rPr lang="en-US" smtClean="0"/>
              <a:t>Click to edit Master text styles</a:t>
            </a:r>
          </a:p>
        </p:txBody>
      </p:sp>
      <p:sp>
        <p:nvSpPr>
          <p:cNvPr id="6" name="Content Placeholder 5"/>
          <p:cNvSpPr>
            <a:spLocks noGrp="1"/>
          </p:cNvSpPr>
          <p:nvPr>
            <p:ph sz="quarter" idx="4"/>
          </p:nvPr>
        </p:nvSpPr>
        <p:spPr>
          <a:xfrm>
            <a:off x="4041012" y="3189817"/>
            <a:ext cx="3516204" cy="5795222"/>
          </a:xfrm>
        </p:spPr>
        <p:txBody>
          <a:bodyPr/>
          <a:lstStyle>
            <a:lvl1pPr>
              <a:defRPr sz="27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8960312-A557-4BAF-9933-368B48F6E728}" type="datetimeFigureOut">
              <a:rPr lang="en-US" smtClean="0"/>
              <a:t>11/30/2016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C7C72B6-70A7-4CEC-8177-A7080AE846AA}" type="slidenum">
              <a:rPr lang="en-US" smtClean="0"/>
              <a:t>‹#›</a:t>
            </a:fld>
            <a:endParaRPr lang="en-US"/>
          </a:p>
        </p:txBody>
      </p:sp>
    </p:spTree>
    <p:extLst>
      <p:ext uri="{BB962C8B-B14F-4D97-AF65-F5344CB8AC3E}">
        <p14:creationId xmlns:p14="http://schemas.microsoft.com/office/powerpoint/2010/main" val="29589855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8960312-A557-4BAF-9933-368B48F6E728}" type="datetimeFigureOut">
              <a:rPr lang="en-US" smtClean="0"/>
              <a:t>11/30/2016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C7C72B6-70A7-4CEC-8177-A7080AE846AA}" type="slidenum">
              <a:rPr lang="en-US" smtClean="0"/>
              <a:t>‹#›</a:t>
            </a:fld>
            <a:endParaRPr lang="en-US"/>
          </a:p>
        </p:txBody>
      </p:sp>
    </p:spTree>
    <p:extLst>
      <p:ext uri="{BB962C8B-B14F-4D97-AF65-F5344CB8AC3E}">
        <p14:creationId xmlns:p14="http://schemas.microsoft.com/office/powerpoint/2010/main" val="22552354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960312-A557-4BAF-9933-368B48F6E728}" type="datetimeFigureOut">
              <a:rPr lang="en-US" smtClean="0"/>
              <a:t>11/30/2016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C7C72B6-70A7-4CEC-8177-A7080AE846AA}" type="slidenum">
              <a:rPr lang="en-US" smtClean="0"/>
              <a:t>‹#›</a:t>
            </a:fld>
            <a:endParaRPr lang="en-US"/>
          </a:p>
        </p:txBody>
      </p:sp>
    </p:spTree>
    <p:extLst>
      <p:ext uri="{BB962C8B-B14F-4D97-AF65-F5344CB8AC3E}">
        <p14:creationId xmlns:p14="http://schemas.microsoft.com/office/powerpoint/2010/main" val="6300672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97749" y="400474"/>
            <a:ext cx="2617128" cy="1704340"/>
          </a:xfrm>
        </p:spPr>
        <p:txBody>
          <a:bodyPr anchor="b"/>
          <a:lstStyle>
            <a:lvl1pPr algn="l">
              <a:defRPr sz="2200" b="1"/>
            </a:lvl1pPr>
          </a:lstStyle>
          <a:p>
            <a:r>
              <a:rPr lang="en-US" smtClean="0"/>
              <a:t>Click to edit Master title style</a:t>
            </a:r>
            <a:endParaRPr lang="en-US"/>
          </a:p>
        </p:txBody>
      </p:sp>
      <p:sp>
        <p:nvSpPr>
          <p:cNvPr id="3" name="Content Placeholder 2"/>
          <p:cNvSpPr>
            <a:spLocks noGrp="1"/>
          </p:cNvSpPr>
          <p:nvPr>
            <p:ph idx="1"/>
          </p:nvPr>
        </p:nvSpPr>
        <p:spPr>
          <a:xfrm>
            <a:off x="3110170" y="400474"/>
            <a:ext cx="4447046" cy="8584566"/>
          </a:xfrm>
        </p:spPr>
        <p:txBody>
          <a:bodyPr/>
          <a:lstStyle>
            <a:lvl1pPr>
              <a:defRPr sz="3600"/>
            </a:lvl1pPr>
            <a:lvl2pPr>
              <a:defRPr sz="3100"/>
            </a:lvl2pPr>
            <a:lvl3pPr>
              <a:defRPr sz="2700"/>
            </a:lvl3pPr>
            <a:lvl4pPr>
              <a:defRPr sz="2200"/>
            </a:lvl4pPr>
            <a:lvl5pPr>
              <a:defRPr sz="2200"/>
            </a:lvl5pPr>
            <a:lvl6pPr>
              <a:defRPr sz="2200"/>
            </a:lvl6pPr>
            <a:lvl7pPr>
              <a:defRPr sz="2200"/>
            </a:lvl7pPr>
            <a:lvl8pPr>
              <a:defRPr sz="2200"/>
            </a:lvl8pPr>
            <a:lvl9pPr>
              <a:defRPr sz="2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397749" y="2104814"/>
            <a:ext cx="2617128" cy="6880226"/>
          </a:xfrm>
        </p:spPr>
        <p:txBody>
          <a:bodyPr/>
          <a:lstStyle>
            <a:lvl1pPr marL="0" indent="0">
              <a:buNone/>
              <a:defRPr sz="1600"/>
            </a:lvl1pPr>
            <a:lvl2pPr marL="509412" indent="0">
              <a:buNone/>
              <a:defRPr sz="1300"/>
            </a:lvl2pPr>
            <a:lvl3pPr marL="1018824" indent="0">
              <a:buNone/>
              <a:defRPr sz="1100"/>
            </a:lvl3pPr>
            <a:lvl4pPr marL="1528237" indent="0">
              <a:buNone/>
              <a:defRPr sz="1000"/>
            </a:lvl4pPr>
            <a:lvl5pPr marL="2037649" indent="0">
              <a:buNone/>
              <a:defRPr sz="1000"/>
            </a:lvl5pPr>
            <a:lvl6pPr marL="2547061" indent="0">
              <a:buNone/>
              <a:defRPr sz="1000"/>
            </a:lvl6pPr>
            <a:lvl7pPr marL="3056473" indent="0">
              <a:buNone/>
              <a:defRPr sz="1000"/>
            </a:lvl7pPr>
            <a:lvl8pPr marL="3565886" indent="0">
              <a:buNone/>
              <a:defRPr sz="1000"/>
            </a:lvl8pPr>
            <a:lvl9pPr marL="4075298"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960312-A557-4BAF-9933-368B48F6E728}" type="datetimeFigureOut">
              <a:rPr lang="en-US" smtClean="0"/>
              <a:t>11/30/2016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C7C72B6-70A7-4CEC-8177-A7080AE846AA}" type="slidenum">
              <a:rPr lang="en-US" smtClean="0"/>
              <a:t>‹#›</a:t>
            </a:fld>
            <a:endParaRPr lang="en-US"/>
          </a:p>
        </p:txBody>
      </p:sp>
    </p:spTree>
    <p:extLst>
      <p:ext uri="{BB962C8B-B14F-4D97-AF65-F5344CB8AC3E}">
        <p14:creationId xmlns:p14="http://schemas.microsoft.com/office/powerpoint/2010/main" val="4330282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59228" y="7040881"/>
            <a:ext cx="4772978" cy="831216"/>
          </a:xfrm>
        </p:spPr>
        <p:txBody>
          <a:bodyPr anchor="b"/>
          <a:lstStyle>
            <a:lvl1pPr algn="l">
              <a:defRPr sz="2200" b="1"/>
            </a:lvl1pPr>
          </a:lstStyle>
          <a:p>
            <a:r>
              <a:rPr lang="en-US" smtClean="0"/>
              <a:t>Click to edit Master title style</a:t>
            </a:r>
            <a:endParaRPr lang="en-US"/>
          </a:p>
        </p:txBody>
      </p:sp>
      <p:sp>
        <p:nvSpPr>
          <p:cNvPr id="3" name="Picture Placeholder 2"/>
          <p:cNvSpPr>
            <a:spLocks noGrp="1"/>
          </p:cNvSpPr>
          <p:nvPr>
            <p:ph type="pic" idx="1"/>
          </p:nvPr>
        </p:nvSpPr>
        <p:spPr>
          <a:xfrm>
            <a:off x="1559228" y="898736"/>
            <a:ext cx="4772978" cy="6035040"/>
          </a:xfrm>
        </p:spPr>
        <p:txBody>
          <a:bodyPr/>
          <a:lstStyle>
            <a:lvl1pPr marL="0" indent="0">
              <a:buNone/>
              <a:defRPr sz="3600"/>
            </a:lvl1pPr>
            <a:lvl2pPr marL="509412" indent="0">
              <a:buNone/>
              <a:defRPr sz="3100"/>
            </a:lvl2pPr>
            <a:lvl3pPr marL="1018824" indent="0">
              <a:buNone/>
              <a:defRPr sz="2700"/>
            </a:lvl3pPr>
            <a:lvl4pPr marL="1528237" indent="0">
              <a:buNone/>
              <a:defRPr sz="2200"/>
            </a:lvl4pPr>
            <a:lvl5pPr marL="2037649" indent="0">
              <a:buNone/>
              <a:defRPr sz="2200"/>
            </a:lvl5pPr>
            <a:lvl6pPr marL="2547061" indent="0">
              <a:buNone/>
              <a:defRPr sz="2200"/>
            </a:lvl6pPr>
            <a:lvl7pPr marL="3056473" indent="0">
              <a:buNone/>
              <a:defRPr sz="2200"/>
            </a:lvl7pPr>
            <a:lvl8pPr marL="3565886" indent="0">
              <a:buNone/>
              <a:defRPr sz="2200"/>
            </a:lvl8pPr>
            <a:lvl9pPr marL="4075298" indent="0">
              <a:buNone/>
              <a:defRPr sz="2200"/>
            </a:lvl9pPr>
          </a:lstStyle>
          <a:p>
            <a:endParaRPr lang="en-US"/>
          </a:p>
        </p:txBody>
      </p:sp>
      <p:sp>
        <p:nvSpPr>
          <p:cNvPr id="4" name="Text Placeholder 3"/>
          <p:cNvSpPr>
            <a:spLocks noGrp="1"/>
          </p:cNvSpPr>
          <p:nvPr>
            <p:ph type="body" sz="half" idx="2"/>
          </p:nvPr>
        </p:nvSpPr>
        <p:spPr>
          <a:xfrm>
            <a:off x="1559228" y="7872097"/>
            <a:ext cx="4772978" cy="1180464"/>
          </a:xfrm>
        </p:spPr>
        <p:txBody>
          <a:bodyPr/>
          <a:lstStyle>
            <a:lvl1pPr marL="0" indent="0">
              <a:buNone/>
              <a:defRPr sz="1600"/>
            </a:lvl1pPr>
            <a:lvl2pPr marL="509412" indent="0">
              <a:buNone/>
              <a:defRPr sz="1300"/>
            </a:lvl2pPr>
            <a:lvl3pPr marL="1018824" indent="0">
              <a:buNone/>
              <a:defRPr sz="1100"/>
            </a:lvl3pPr>
            <a:lvl4pPr marL="1528237" indent="0">
              <a:buNone/>
              <a:defRPr sz="1000"/>
            </a:lvl4pPr>
            <a:lvl5pPr marL="2037649" indent="0">
              <a:buNone/>
              <a:defRPr sz="1000"/>
            </a:lvl5pPr>
            <a:lvl6pPr marL="2547061" indent="0">
              <a:buNone/>
              <a:defRPr sz="1000"/>
            </a:lvl6pPr>
            <a:lvl7pPr marL="3056473" indent="0">
              <a:buNone/>
              <a:defRPr sz="1000"/>
            </a:lvl7pPr>
            <a:lvl8pPr marL="3565886" indent="0">
              <a:buNone/>
              <a:defRPr sz="1000"/>
            </a:lvl8pPr>
            <a:lvl9pPr marL="4075298"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960312-A557-4BAF-9933-368B48F6E728}" type="datetimeFigureOut">
              <a:rPr lang="en-US" smtClean="0"/>
              <a:t>11/30/2016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C7C72B6-70A7-4CEC-8177-A7080AE846AA}" type="slidenum">
              <a:rPr lang="en-US" smtClean="0"/>
              <a:t>‹#›</a:t>
            </a:fld>
            <a:endParaRPr lang="en-US"/>
          </a:p>
        </p:txBody>
      </p:sp>
    </p:spTree>
    <p:extLst>
      <p:ext uri="{BB962C8B-B14F-4D97-AF65-F5344CB8AC3E}">
        <p14:creationId xmlns:p14="http://schemas.microsoft.com/office/powerpoint/2010/main" val="20973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97748" y="402802"/>
            <a:ext cx="7159467" cy="1676400"/>
          </a:xfrm>
          <a:prstGeom prst="rect">
            <a:avLst/>
          </a:prstGeom>
        </p:spPr>
        <p:txBody>
          <a:bodyPr vert="horz" lIns="101882" tIns="50941" rIns="101882" bIns="50941"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397748" y="2346964"/>
            <a:ext cx="7159467" cy="6638079"/>
          </a:xfrm>
          <a:prstGeom prst="rect">
            <a:avLst/>
          </a:prstGeom>
        </p:spPr>
        <p:txBody>
          <a:bodyPr vert="horz" lIns="101882" tIns="50941" rIns="101882" bIns="50941"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397748" y="9322648"/>
            <a:ext cx="1856158" cy="535516"/>
          </a:xfrm>
          <a:prstGeom prst="rect">
            <a:avLst/>
          </a:prstGeom>
        </p:spPr>
        <p:txBody>
          <a:bodyPr vert="horz" lIns="101882" tIns="50941" rIns="101882" bIns="50941" rtlCol="0" anchor="ctr"/>
          <a:lstStyle>
            <a:lvl1pPr algn="l">
              <a:defRPr sz="1300">
                <a:solidFill>
                  <a:schemeClr val="tx1">
                    <a:tint val="75000"/>
                  </a:schemeClr>
                </a:solidFill>
              </a:defRPr>
            </a:lvl1pPr>
          </a:lstStyle>
          <a:p>
            <a:fld id="{48960312-A557-4BAF-9933-368B48F6E728}" type="datetimeFigureOut">
              <a:rPr lang="en-US" smtClean="0"/>
              <a:t>11/30/2016</a:t>
            </a:fld>
            <a:endParaRPr lang="en-US"/>
          </a:p>
        </p:txBody>
      </p:sp>
      <p:sp>
        <p:nvSpPr>
          <p:cNvPr id="5" name="Footer Placeholder 4"/>
          <p:cNvSpPr>
            <a:spLocks noGrp="1"/>
          </p:cNvSpPr>
          <p:nvPr>
            <p:ph type="ftr" sz="quarter" idx="3"/>
          </p:nvPr>
        </p:nvSpPr>
        <p:spPr>
          <a:xfrm>
            <a:off x="2717946" y="9322648"/>
            <a:ext cx="2519072" cy="535516"/>
          </a:xfrm>
          <a:prstGeom prst="rect">
            <a:avLst/>
          </a:prstGeom>
        </p:spPr>
        <p:txBody>
          <a:bodyPr vert="horz" lIns="101882" tIns="50941" rIns="101882" bIns="50941" rtlCol="0" anchor="ctr"/>
          <a:lstStyle>
            <a:lvl1pPr algn="ctr">
              <a:defRPr sz="13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5701057" y="9322648"/>
            <a:ext cx="1856158" cy="535516"/>
          </a:xfrm>
          <a:prstGeom prst="rect">
            <a:avLst/>
          </a:prstGeom>
        </p:spPr>
        <p:txBody>
          <a:bodyPr vert="horz" lIns="101882" tIns="50941" rIns="101882" bIns="50941" rtlCol="0" anchor="ctr"/>
          <a:lstStyle>
            <a:lvl1pPr algn="r">
              <a:defRPr sz="1300">
                <a:solidFill>
                  <a:schemeClr val="tx1">
                    <a:tint val="75000"/>
                  </a:schemeClr>
                </a:solidFill>
              </a:defRPr>
            </a:lvl1pPr>
          </a:lstStyle>
          <a:p>
            <a:fld id="{1C7C72B6-70A7-4CEC-8177-A7080AE846AA}" type="slidenum">
              <a:rPr lang="en-US" smtClean="0"/>
              <a:t>‹#›</a:t>
            </a:fld>
            <a:endParaRPr lang="en-US"/>
          </a:p>
        </p:txBody>
      </p:sp>
    </p:spTree>
    <p:extLst>
      <p:ext uri="{BB962C8B-B14F-4D97-AF65-F5344CB8AC3E}">
        <p14:creationId xmlns:p14="http://schemas.microsoft.com/office/powerpoint/2010/main" val="24273214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018824" rtl="0" eaLnBrk="1" latinLnBrk="0" hangingPunct="1">
        <a:spcBef>
          <a:spcPct val="0"/>
        </a:spcBef>
        <a:buNone/>
        <a:defRPr sz="4900" kern="1200">
          <a:solidFill>
            <a:schemeClr val="tx1"/>
          </a:solidFill>
          <a:latin typeface="+mj-lt"/>
          <a:ea typeface="+mj-ea"/>
          <a:cs typeface="+mj-cs"/>
        </a:defRPr>
      </a:lvl1pPr>
    </p:titleStyle>
    <p:bodyStyle>
      <a:lvl1pPr marL="382059" indent="-382059" algn="l" defTabSz="1018824"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1pPr>
      <a:lvl2pPr marL="827795" indent="-318383" algn="l" defTabSz="1018824" rtl="0" eaLnBrk="1" latinLnBrk="0" hangingPunct="1">
        <a:spcBef>
          <a:spcPct val="20000"/>
        </a:spcBef>
        <a:buFont typeface="Arial" panose="020B0604020202020204" pitchFamily="34" charset="0"/>
        <a:buChar char="–"/>
        <a:defRPr sz="3100" kern="1200">
          <a:solidFill>
            <a:schemeClr val="tx1"/>
          </a:solidFill>
          <a:latin typeface="+mn-lt"/>
          <a:ea typeface="+mn-ea"/>
          <a:cs typeface="+mn-cs"/>
        </a:defRPr>
      </a:lvl2pPr>
      <a:lvl3pPr marL="1273531" indent="-254706" algn="l" defTabSz="1018824"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3pPr>
      <a:lvl4pPr marL="1782943" indent="-254706" algn="l" defTabSz="1018824" rtl="0" eaLnBrk="1" latinLnBrk="0" hangingPunct="1">
        <a:spcBef>
          <a:spcPct val="20000"/>
        </a:spcBef>
        <a:buFont typeface="Arial" panose="020B0604020202020204" pitchFamily="34" charset="0"/>
        <a:buChar char="–"/>
        <a:defRPr sz="2200" kern="1200">
          <a:solidFill>
            <a:schemeClr val="tx1"/>
          </a:solidFill>
          <a:latin typeface="+mn-lt"/>
          <a:ea typeface="+mn-ea"/>
          <a:cs typeface="+mn-cs"/>
        </a:defRPr>
      </a:lvl4pPr>
      <a:lvl5pPr marL="2292355" indent="-254706" algn="l" defTabSz="1018824" rtl="0" eaLnBrk="1" latinLnBrk="0" hangingPunct="1">
        <a:spcBef>
          <a:spcPct val="20000"/>
        </a:spcBef>
        <a:buFont typeface="Arial" panose="020B0604020202020204" pitchFamily="34" charset="0"/>
        <a:buChar char="»"/>
        <a:defRPr sz="2200" kern="1200">
          <a:solidFill>
            <a:schemeClr val="tx1"/>
          </a:solidFill>
          <a:latin typeface="+mn-lt"/>
          <a:ea typeface="+mn-ea"/>
          <a:cs typeface="+mn-cs"/>
        </a:defRPr>
      </a:lvl5pPr>
      <a:lvl6pPr marL="2801767" indent="-254706" algn="l" defTabSz="1018824" rtl="0" eaLnBrk="1" latinLnBrk="0" hangingPunct="1">
        <a:spcBef>
          <a:spcPct val="20000"/>
        </a:spcBef>
        <a:buFont typeface="Arial" panose="020B0604020202020204" pitchFamily="34" charset="0"/>
        <a:buChar char="•"/>
        <a:defRPr sz="2200" kern="1200">
          <a:solidFill>
            <a:schemeClr val="tx1"/>
          </a:solidFill>
          <a:latin typeface="+mn-lt"/>
          <a:ea typeface="+mn-ea"/>
          <a:cs typeface="+mn-cs"/>
        </a:defRPr>
      </a:lvl6pPr>
      <a:lvl7pPr marL="3311180" indent="-254706" algn="l" defTabSz="1018824" rtl="0" eaLnBrk="1" latinLnBrk="0" hangingPunct="1">
        <a:spcBef>
          <a:spcPct val="20000"/>
        </a:spcBef>
        <a:buFont typeface="Arial" panose="020B0604020202020204" pitchFamily="34" charset="0"/>
        <a:buChar char="•"/>
        <a:defRPr sz="2200" kern="1200">
          <a:solidFill>
            <a:schemeClr val="tx1"/>
          </a:solidFill>
          <a:latin typeface="+mn-lt"/>
          <a:ea typeface="+mn-ea"/>
          <a:cs typeface="+mn-cs"/>
        </a:defRPr>
      </a:lvl7pPr>
      <a:lvl8pPr marL="3820592" indent="-254706" algn="l" defTabSz="1018824" rtl="0" eaLnBrk="1" latinLnBrk="0" hangingPunct="1">
        <a:spcBef>
          <a:spcPct val="20000"/>
        </a:spcBef>
        <a:buFont typeface="Arial" panose="020B0604020202020204" pitchFamily="34" charset="0"/>
        <a:buChar char="•"/>
        <a:defRPr sz="2200" kern="1200">
          <a:solidFill>
            <a:schemeClr val="tx1"/>
          </a:solidFill>
          <a:latin typeface="+mn-lt"/>
          <a:ea typeface="+mn-ea"/>
          <a:cs typeface="+mn-cs"/>
        </a:defRPr>
      </a:lvl8pPr>
      <a:lvl9pPr marL="4330004" indent="-254706" algn="l" defTabSz="1018824" rtl="0" eaLnBrk="1" latinLnBrk="0" hangingPunct="1">
        <a:spcBef>
          <a:spcPct val="20000"/>
        </a:spcBef>
        <a:buFont typeface="Arial" panose="020B0604020202020204" pitchFamily="34" charset="0"/>
        <a:buChar char="•"/>
        <a:defRPr sz="2200" kern="1200">
          <a:solidFill>
            <a:schemeClr val="tx1"/>
          </a:solidFill>
          <a:latin typeface="+mn-lt"/>
          <a:ea typeface="+mn-ea"/>
          <a:cs typeface="+mn-cs"/>
        </a:defRPr>
      </a:lvl9pPr>
    </p:bodyStyle>
    <p:otherStyle>
      <a:defPPr>
        <a:defRPr lang="en-US"/>
      </a:defPPr>
      <a:lvl1pPr marL="0" algn="l" defTabSz="1018824" rtl="0" eaLnBrk="1" latinLnBrk="0" hangingPunct="1">
        <a:defRPr sz="2000" kern="1200">
          <a:solidFill>
            <a:schemeClr val="tx1"/>
          </a:solidFill>
          <a:latin typeface="+mn-lt"/>
          <a:ea typeface="+mn-ea"/>
          <a:cs typeface="+mn-cs"/>
        </a:defRPr>
      </a:lvl1pPr>
      <a:lvl2pPr marL="509412" algn="l" defTabSz="1018824" rtl="0" eaLnBrk="1" latinLnBrk="0" hangingPunct="1">
        <a:defRPr sz="2000" kern="1200">
          <a:solidFill>
            <a:schemeClr val="tx1"/>
          </a:solidFill>
          <a:latin typeface="+mn-lt"/>
          <a:ea typeface="+mn-ea"/>
          <a:cs typeface="+mn-cs"/>
        </a:defRPr>
      </a:lvl2pPr>
      <a:lvl3pPr marL="1018824" algn="l" defTabSz="1018824" rtl="0" eaLnBrk="1" latinLnBrk="0" hangingPunct="1">
        <a:defRPr sz="2000" kern="1200">
          <a:solidFill>
            <a:schemeClr val="tx1"/>
          </a:solidFill>
          <a:latin typeface="+mn-lt"/>
          <a:ea typeface="+mn-ea"/>
          <a:cs typeface="+mn-cs"/>
        </a:defRPr>
      </a:lvl3pPr>
      <a:lvl4pPr marL="1528237" algn="l" defTabSz="1018824" rtl="0" eaLnBrk="1" latinLnBrk="0" hangingPunct="1">
        <a:defRPr sz="2000" kern="1200">
          <a:solidFill>
            <a:schemeClr val="tx1"/>
          </a:solidFill>
          <a:latin typeface="+mn-lt"/>
          <a:ea typeface="+mn-ea"/>
          <a:cs typeface="+mn-cs"/>
        </a:defRPr>
      </a:lvl4pPr>
      <a:lvl5pPr marL="2037649" algn="l" defTabSz="1018824" rtl="0" eaLnBrk="1" latinLnBrk="0" hangingPunct="1">
        <a:defRPr sz="2000" kern="1200">
          <a:solidFill>
            <a:schemeClr val="tx1"/>
          </a:solidFill>
          <a:latin typeface="+mn-lt"/>
          <a:ea typeface="+mn-ea"/>
          <a:cs typeface="+mn-cs"/>
        </a:defRPr>
      </a:lvl5pPr>
      <a:lvl6pPr marL="2547061" algn="l" defTabSz="1018824" rtl="0" eaLnBrk="1" latinLnBrk="0" hangingPunct="1">
        <a:defRPr sz="2000" kern="1200">
          <a:solidFill>
            <a:schemeClr val="tx1"/>
          </a:solidFill>
          <a:latin typeface="+mn-lt"/>
          <a:ea typeface="+mn-ea"/>
          <a:cs typeface="+mn-cs"/>
        </a:defRPr>
      </a:lvl6pPr>
      <a:lvl7pPr marL="3056473" algn="l" defTabSz="1018824" rtl="0" eaLnBrk="1" latinLnBrk="0" hangingPunct="1">
        <a:defRPr sz="2000" kern="1200">
          <a:solidFill>
            <a:schemeClr val="tx1"/>
          </a:solidFill>
          <a:latin typeface="+mn-lt"/>
          <a:ea typeface="+mn-ea"/>
          <a:cs typeface="+mn-cs"/>
        </a:defRPr>
      </a:lvl7pPr>
      <a:lvl8pPr marL="3565886" algn="l" defTabSz="1018824" rtl="0" eaLnBrk="1" latinLnBrk="0" hangingPunct="1">
        <a:defRPr sz="2000" kern="1200">
          <a:solidFill>
            <a:schemeClr val="tx1"/>
          </a:solidFill>
          <a:latin typeface="+mn-lt"/>
          <a:ea typeface="+mn-ea"/>
          <a:cs typeface="+mn-cs"/>
        </a:defRPr>
      </a:lvl8pPr>
      <a:lvl9pPr marL="4075298" algn="l" defTabSz="1018824" rtl="0" eaLnBrk="1" latinLnBrk="0" hangingPunct="1">
        <a:defRPr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http://www.google.com/url?sa=i&amp;rct=j&amp;q=&amp;esrc=s&amp;frm=1&amp;source=images&amp;cd=&amp;cad=rja&amp;uact=8&amp;ved=&amp;url=http://www.texflags.org/texasseal.htm&amp;psig=AFQjCNG2BLSzcr6Zpk0zRVjjAcy_PL2w8A&amp;ust=1452963191411811" TargetMode="External"/><Relationship Id="rId1" Type="http://schemas.openxmlformats.org/officeDocument/2006/relationships/slideLayout" Target="../slideLayouts/slideLayout7.xml"/><Relationship Id="rId4" Type="http://schemas.microsoft.com/office/2007/relationships/hdphoto" Target="../media/hdphoto2.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766898" y="730955"/>
            <a:ext cx="3531985" cy="1241650"/>
          </a:xfrm>
          <a:prstGeom prst="rect">
            <a:avLst/>
          </a:prstGeom>
          <a:noFill/>
        </p:spPr>
        <p:txBody>
          <a:bodyPr wrap="none" lIns="101882" tIns="50941" rIns="101882" bIns="50941" rtlCol="0">
            <a:spAutoFit/>
          </a:bodyPr>
          <a:lstStyle/>
          <a:p>
            <a:pPr algn="r"/>
            <a:r>
              <a:rPr lang="en-US" sz="2200" b="1" dirty="0">
                <a:latin typeface="Garamond" panose="02020404030301010803" pitchFamily="18" charset="0"/>
                <a:ea typeface="Verdana" panose="020B0604030504040204" pitchFamily="34" charset="0"/>
                <a:cs typeface="Verdana" panose="020B0604030504040204" pitchFamily="34" charset="0"/>
              </a:rPr>
              <a:t>Probation Training</a:t>
            </a:r>
          </a:p>
          <a:p>
            <a:pPr algn="r"/>
            <a:r>
              <a:rPr lang="en-US" dirty="0" smtClean="0"/>
              <a:t>THEY WANT IT ALL RIGHT NOW!</a:t>
            </a:r>
          </a:p>
          <a:p>
            <a:pPr algn="r"/>
            <a:r>
              <a:rPr lang="en-US" sz="1600" dirty="0" smtClean="0"/>
              <a:t>Millennial </a:t>
            </a:r>
            <a:r>
              <a:rPr lang="en-US" sz="1600" dirty="0"/>
              <a:t>myths and the strategies </a:t>
            </a:r>
            <a:endParaRPr lang="en-US" sz="1600" dirty="0" smtClean="0"/>
          </a:p>
          <a:p>
            <a:pPr algn="r"/>
            <a:r>
              <a:rPr lang="en-US" sz="1600" dirty="0" smtClean="0"/>
              <a:t>you </a:t>
            </a:r>
            <a:r>
              <a:rPr lang="en-US" sz="1600" dirty="0"/>
              <a:t>need to engage </a:t>
            </a:r>
            <a:r>
              <a:rPr lang="en-US" sz="1600" dirty="0" smtClean="0"/>
              <a:t>them.</a:t>
            </a:r>
            <a:endParaRPr lang="en-US" sz="1600" b="1" dirty="0">
              <a:latin typeface="Garamond" panose="02020404030301010803" pitchFamily="18" charset="0"/>
              <a:ea typeface="Verdana" panose="020B0604030504040204" pitchFamily="34" charset="0"/>
              <a:cs typeface="Verdana" panose="020B0604030504040204" pitchFamily="34" charset="0"/>
            </a:endParaRPr>
          </a:p>
        </p:txBody>
      </p:sp>
      <p:sp>
        <p:nvSpPr>
          <p:cNvPr id="6" name="Rectangle 5"/>
          <p:cNvSpPr/>
          <p:nvPr/>
        </p:nvSpPr>
        <p:spPr>
          <a:xfrm>
            <a:off x="4431310" y="5560980"/>
            <a:ext cx="2867573" cy="410654"/>
          </a:xfrm>
          <a:prstGeom prst="rect">
            <a:avLst/>
          </a:prstGeom>
        </p:spPr>
        <p:txBody>
          <a:bodyPr wrap="none" lIns="101882" tIns="50941" rIns="101882" bIns="50941">
            <a:spAutoFit/>
          </a:bodyPr>
          <a:lstStyle/>
          <a:p>
            <a:r>
              <a:rPr lang="en-US" b="1" dirty="0">
                <a:solidFill>
                  <a:schemeClr val="bg1">
                    <a:lumMod val="50000"/>
                  </a:schemeClr>
                </a:solidFill>
                <a:latin typeface="Garamond" panose="02020404030301010803" pitchFamily="18" charset="0"/>
                <a:ea typeface="Verdana" panose="020B0604030504040204" pitchFamily="34" charset="0"/>
                <a:cs typeface="Verdana" panose="020B0604030504040204" pitchFamily="34" charset="0"/>
              </a:rPr>
              <a:t>PARTICIPANT GUIDE</a:t>
            </a:r>
            <a:endParaRPr lang="en-US" dirty="0">
              <a:solidFill>
                <a:schemeClr val="bg1">
                  <a:lumMod val="50000"/>
                </a:schemeClr>
              </a:solidFill>
            </a:endParaRPr>
          </a:p>
        </p:txBody>
      </p:sp>
      <p:pic>
        <p:nvPicPr>
          <p:cNvPr id="7" name="Picture 6"/>
          <p:cNvPicPr/>
          <p:nvPr/>
        </p:nvPicPr>
        <p:blipFill>
          <a:blip r:embed="rId2" cstate="print">
            <a:lum bright="70000" contrast="-70000"/>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5733689" y="7806151"/>
            <a:ext cx="1477645" cy="1477645"/>
          </a:xfrm>
          <a:prstGeom prst="rect">
            <a:avLst/>
          </a:prstGeom>
        </p:spPr>
      </p:pic>
      <p:cxnSp>
        <p:nvCxnSpPr>
          <p:cNvPr id="8" name="Straight Connector 7"/>
          <p:cNvCxnSpPr/>
          <p:nvPr/>
        </p:nvCxnSpPr>
        <p:spPr>
          <a:xfrm>
            <a:off x="4323595" y="7934326"/>
            <a:ext cx="0" cy="1255534"/>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sp>
        <p:nvSpPr>
          <p:cNvPr id="9" name="TextBox 8"/>
          <p:cNvSpPr txBox="1"/>
          <p:nvPr/>
        </p:nvSpPr>
        <p:spPr>
          <a:xfrm>
            <a:off x="4308200" y="7908761"/>
            <a:ext cx="2990683" cy="1272428"/>
          </a:xfrm>
          <a:prstGeom prst="rect">
            <a:avLst/>
          </a:prstGeom>
          <a:noFill/>
        </p:spPr>
        <p:txBody>
          <a:bodyPr wrap="none" lIns="101882" tIns="50941" rIns="101882" bIns="50941" rtlCol="0">
            <a:spAutoFit/>
          </a:bodyPr>
          <a:lstStyle/>
          <a:p>
            <a:r>
              <a:rPr lang="en-US" sz="1600" dirty="0" smtClean="0"/>
              <a:t>Juvenile Justice Training Academy</a:t>
            </a:r>
          </a:p>
          <a:p>
            <a:r>
              <a:rPr lang="en-US" sz="1000" dirty="0"/>
              <a:t>Texas Juvenile Justice Department</a:t>
            </a:r>
          </a:p>
          <a:p>
            <a:r>
              <a:rPr lang="en-US" sz="1000" dirty="0"/>
              <a:t>11209 Metric Blvd. Building H</a:t>
            </a:r>
          </a:p>
          <a:p>
            <a:r>
              <a:rPr lang="en-US" sz="1000" dirty="0"/>
              <a:t>Austin, Texas 78758</a:t>
            </a:r>
          </a:p>
          <a:p>
            <a:r>
              <a:rPr lang="en-US" sz="1000" dirty="0"/>
              <a:t>P 512-490-7130</a:t>
            </a:r>
          </a:p>
          <a:p>
            <a:r>
              <a:rPr lang="en-US" sz="1000" dirty="0"/>
              <a:t>W </a:t>
            </a:r>
            <a:r>
              <a:rPr lang="en-US" sz="1000" u="sng" dirty="0"/>
              <a:t>www.tjjd.texas.gov</a:t>
            </a:r>
            <a:endParaRPr lang="en-US" sz="1000" i="1" u="sng" dirty="0"/>
          </a:p>
          <a:p>
            <a:r>
              <a:rPr lang="en-US" sz="1000" dirty="0"/>
              <a:t>E </a:t>
            </a:r>
            <a:r>
              <a:rPr lang="en-US" sz="1000" u="sng" dirty="0"/>
              <a:t>juvenilejusticetrainingacademy@tjjd.texas.gov</a:t>
            </a:r>
          </a:p>
        </p:txBody>
      </p:sp>
      <p:pic>
        <p:nvPicPr>
          <p:cNvPr id="10" name="Picture Placeholder 4"/>
          <p:cNvPicPr>
            <a:picLocks noChangeAspect="1"/>
          </p:cNvPicPr>
          <p:nvPr/>
        </p:nvPicPr>
        <p:blipFill rotWithShape="1">
          <a:blip r:embed="rId4" cstate="print">
            <a:extLst>
              <a:ext uri="{28A0092B-C50C-407E-A947-70E740481C1C}">
                <a14:useLocalDpi xmlns:a14="http://schemas.microsoft.com/office/drawing/2010/main" val="0"/>
              </a:ext>
            </a:extLst>
          </a:blip>
          <a:srcRect l="34851" t="-1606" r="1499" b="1606"/>
          <a:stretch/>
        </p:blipFill>
        <p:spPr>
          <a:xfrm>
            <a:off x="4281327" y="2023910"/>
            <a:ext cx="2998672" cy="3537070"/>
          </a:xfrm>
          <a:prstGeom prst="rect">
            <a:avLst/>
          </a:prstGeom>
          <a:ln w="38100">
            <a:solidFill>
              <a:schemeClr val="tx1"/>
            </a:solidFill>
          </a:ln>
        </p:spPr>
      </p:pic>
    </p:spTree>
    <p:extLst>
      <p:ext uri="{BB962C8B-B14F-4D97-AF65-F5344CB8AC3E}">
        <p14:creationId xmlns:p14="http://schemas.microsoft.com/office/powerpoint/2010/main" val="27348335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67641" y="157695"/>
            <a:ext cx="2327425" cy="302932"/>
          </a:xfrm>
          <a:prstGeom prst="rect">
            <a:avLst/>
          </a:prstGeom>
        </p:spPr>
        <p:txBody>
          <a:bodyPr wrap="none" lIns="101882" tIns="50941" rIns="101882" bIns="50941">
            <a:spAutoFit/>
          </a:bodyPr>
          <a:lstStyle/>
          <a:p>
            <a:pPr lvl="0"/>
            <a:r>
              <a:rPr lang="en-US" sz="1300" b="1" dirty="0" smtClean="0">
                <a:solidFill>
                  <a:prstClr val="black"/>
                </a:solidFill>
                <a:latin typeface="Garamond" panose="02020404030301010803" pitchFamily="18" charset="0"/>
                <a:ea typeface="Verdana" panose="020B0604030504040204" pitchFamily="34" charset="0"/>
                <a:cs typeface="Verdana" panose="020B0604030504040204" pitchFamily="34" charset="0"/>
              </a:rPr>
              <a:t>Millennials  </a:t>
            </a:r>
            <a:r>
              <a:rPr lang="en-US" sz="1300" b="1" dirty="0">
                <a:solidFill>
                  <a:prstClr val="white">
                    <a:lumMod val="50000"/>
                  </a:prstClr>
                </a:solidFill>
                <a:latin typeface="Garamond" panose="02020404030301010803" pitchFamily="18" charset="0"/>
                <a:ea typeface="Verdana" panose="020B0604030504040204" pitchFamily="34" charset="0"/>
                <a:cs typeface="Verdana" panose="020B0604030504040204" pitchFamily="34" charset="0"/>
              </a:rPr>
              <a:t>Participant Guide</a:t>
            </a:r>
            <a:endParaRPr lang="en-US" sz="1300" dirty="0">
              <a:solidFill>
                <a:prstClr val="white">
                  <a:lumMod val="50000"/>
                </a:prstClr>
              </a:solidFill>
            </a:endParaRPr>
          </a:p>
        </p:txBody>
      </p:sp>
      <p:sp>
        <p:nvSpPr>
          <p:cNvPr id="4" name="Rectangle 3"/>
          <p:cNvSpPr/>
          <p:nvPr/>
        </p:nvSpPr>
        <p:spPr>
          <a:xfrm>
            <a:off x="176777" y="9346116"/>
            <a:ext cx="2342295" cy="440121"/>
          </a:xfrm>
          <a:prstGeom prst="rect">
            <a:avLst/>
          </a:prstGeom>
        </p:spPr>
        <p:txBody>
          <a:bodyPr wrap="square" lIns="101882" tIns="50941" rIns="101882" bIns="50941">
            <a:spAutoFit/>
          </a:bodyPr>
          <a:lstStyle/>
          <a:p>
            <a:pPr lvl="0" algn="ctr"/>
            <a:r>
              <a:rPr lang="en-US" sz="1100" dirty="0">
                <a:solidFill>
                  <a:prstClr val="black"/>
                </a:solidFill>
              </a:rPr>
              <a:t>Texas Juvenile Justice Department</a:t>
            </a:r>
          </a:p>
          <a:p>
            <a:pPr lvl="0" algn="ctr"/>
            <a:r>
              <a:rPr lang="en-US" sz="1100" dirty="0">
                <a:solidFill>
                  <a:prstClr val="black"/>
                </a:solidFill>
              </a:rPr>
              <a:t>Juvenile Justice Training Academy</a:t>
            </a:r>
          </a:p>
        </p:txBody>
      </p:sp>
      <p:sp>
        <p:nvSpPr>
          <p:cNvPr id="5" name="Slide Number Placeholder 4"/>
          <p:cNvSpPr>
            <a:spLocks noGrp="1"/>
          </p:cNvSpPr>
          <p:nvPr>
            <p:ph type="sldNum" sz="quarter" idx="12"/>
          </p:nvPr>
        </p:nvSpPr>
        <p:spPr/>
        <p:txBody>
          <a:bodyPr/>
          <a:lstStyle/>
          <a:p>
            <a:fld id="{1C7C72B6-70A7-4CEC-8177-A7080AE846AA}" type="slidenum">
              <a:rPr lang="en-US" smtClean="0"/>
              <a:t>2</a:t>
            </a:fld>
            <a:endParaRPr lang="en-US"/>
          </a:p>
        </p:txBody>
      </p:sp>
      <p:cxnSp>
        <p:nvCxnSpPr>
          <p:cNvPr id="7" name="Straight Connector 6"/>
          <p:cNvCxnSpPr/>
          <p:nvPr/>
        </p:nvCxnSpPr>
        <p:spPr>
          <a:xfrm>
            <a:off x="265166" y="9346114"/>
            <a:ext cx="7424632" cy="0"/>
          </a:xfrm>
          <a:prstGeom prst="line">
            <a:avLst/>
          </a:prstGeom>
        </p:spPr>
        <p:style>
          <a:lnRef idx="1">
            <a:schemeClr val="dk1"/>
          </a:lnRef>
          <a:fillRef idx="0">
            <a:schemeClr val="dk1"/>
          </a:fillRef>
          <a:effectRef idx="0">
            <a:schemeClr val="dk1"/>
          </a:effectRef>
          <a:fontRef idx="minor">
            <a:schemeClr val="tx1"/>
          </a:fontRef>
        </p:style>
      </p:cxnSp>
      <p:sp>
        <p:nvSpPr>
          <p:cNvPr id="3" name="TextBox 2"/>
          <p:cNvSpPr txBox="1"/>
          <p:nvPr/>
        </p:nvSpPr>
        <p:spPr>
          <a:xfrm>
            <a:off x="389949" y="762002"/>
            <a:ext cx="3484415" cy="307777"/>
          </a:xfrm>
          <a:prstGeom prst="rect">
            <a:avLst/>
          </a:prstGeom>
          <a:noFill/>
        </p:spPr>
        <p:txBody>
          <a:bodyPr wrap="none" rtlCol="0">
            <a:spAutoFit/>
          </a:bodyPr>
          <a:lstStyle/>
          <a:p>
            <a:r>
              <a:rPr lang="en-US" sz="1400" dirty="0" smtClean="0"/>
              <a:t>Poll Questions and Thoughts about the Video</a:t>
            </a:r>
            <a:endParaRPr lang="en-US" sz="1400" dirty="0"/>
          </a:p>
        </p:txBody>
      </p:sp>
      <p:cxnSp>
        <p:nvCxnSpPr>
          <p:cNvPr id="8" name="Straight Connector 7"/>
          <p:cNvCxnSpPr/>
          <p:nvPr/>
        </p:nvCxnSpPr>
        <p:spPr>
          <a:xfrm>
            <a:off x="265166" y="1069777"/>
            <a:ext cx="7424632" cy="0"/>
          </a:xfrm>
          <a:prstGeom prst="line">
            <a:avLst/>
          </a:prstGeom>
        </p:spPr>
        <p:style>
          <a:lnRef idx="1">
            <a:schemeClr val="dk1"/>
          </a:lnRef>
          <a:fillRef idx="0">
            <a:schemeClr val="dk1"/>
          </a:fillRef>
          <a:effectRef idx="0">
            <a:schemeClr val="dk1"/>
          </a:effectRef>
          <a:fontRef idx="minor">
            <a:schemeClr val="tx1"/>
          </a:fontRef>
        </p:style>
      </p:cxnSp>
      <p:cxnSp>
        <p:nvCxnSpPr>
          <p:cNvPr id="13" name="Straight Connector 12"/>
          <p:cNvCxnSpPr/>
          <p:nvPr/>
        </p:nvCxnSpPr>
        <p:spPr>
          <a:xfrm>
            <a:off x="265166" y="3429000"/>
            <a:ext cx="7424632" cy="0"/>
          </a:xfrm>
          <a:prstGeom prst="line">
            <a:avLst/>
          </a:prstGeom>
        </p:spPr>
        <p:style>
          <a:lnRef idx="1">
            <a:schemeClr val="dk1"/>
          </a:lnRef>
          <a:fillRef idx="0">
            <a:schemeClr val="dk1"/>
          </a:fillRef>
          <a:effectRef idx="0">
            <a:schemeClr val="dk1"/>
          </a:effectRef>
          <a:fontRef idx="minor">
            <a:schemeClr val="tx1"/>
          </a:fontRef>
        </p:style>
      </p:cxnSp>
      <p:sp>
        <p:nvSpPr>
          <p:cNvPr id="15" name="Rectangle 14"/>
          <p:cNvSpPr/>
          <p:nvPr/>
        </p:nvSpPr>
        <p:spPr>
          <a:xfrm>
            <a:off x="360675" y="3121223"/>
            <a:ext cx="1927644" cy="307777"/>
          </a:xfrm>
          <a:prstGeom prst="rect">
            <a:avLst/>
          </a:prstGeom>
        </p:spPr>
        <p:txBody>
          <a:bodyPr wrap="none">
            <a:spAutoFit/>
          </a:bodyPr>
          <a:lstStyle/>
          <a:p>
            <a:r>
              <a:rPr lang="en-US" sz="1400" dirty="0" smtClean="0">
                <a:solidFill>
                  <a:prstClr val="black"/>
                </a:solidFill>
              </a:rPr>
              <a:t>Performance Objectives</a:t>
            </a:r>
            <a:endParaRPr lang="en-US" dirty="0"/>
          </a:p>
        </p:txBody>
      </p:sp>
      <p:sp>
        <p:nvSpPr>
          <p:cNvPr id="9" name="Rectangle 8"/>
          <p:cNvSpPr/>
          <p:nvPr/>
        </p:nvSpPr>
        <p:spPr>
          <a:xfrm>
            <a:off x="265166" y="1069776"/>
            <a:ext cx="5613877" cy="1323439"/>
          </a:xfrm>
          <a:prstGeom prst="rect">
            <a:avLst/>
          </a:prstGeom>
        </p:spPr>
        <p:txBody>
          <a:bodyPr wrap="square">
            <a:spAutoFit/>
          </a:bodyPr>
          <a:lstStyle/>
          <a:p>
            <a:r>
              <a:rPr lang="en-US" dirty="0" smtClean="0"/>
              <a:t>Which group was represented most according to the poll results?</a:t>
            </a:r>
            <a:endParaRPr lang="en-US" dirty="0" smtClean="0"/>
          </a:p>
          <a:p>
            <a:endParaRPr lang="en-US" dirty="0"/>
          </a:p>
          <a:p>
            <a:r>
              <a:rPr lang="en-US" dirty="0" smtClean="0"/>
              <a:t>Do you work with a Millennial?</a:t>
            </a:r>
            <a:endParaRPr lang="en-US" dirty="0"/>
          </a:p>
        </p:txBody>
      </p:sp>
      <p:pic>
        <p:nvPicPr>
          <p:cNvPr id="10" name="Picture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5166" y="2372573"/>
            <a:ext cx="768920" cy="694016"/>
          </a:xfrm>
          <a:prstGeom prst="rect">
            <a:avLst/>
          </a:prstGeom>
        </p:spPr>
      </p:pic>
      <p:sp>
        <p:nvSpPr>
          <p:cNvPr id="12" name="Rectangle 11"/>
          <p:cNvSpPr/>
          <p:nvPr/>
        </p:nvSpPr>
        <p:spPr>
          <a:xfrm>
            <a:off x="360675" y="3444151"/>
            <a:ext cx="7329123" cy="1384995"/>
          </a:xfrm>
          <a:prstGeom prst="rect">
            <a:avLst/>
          </a:prstGeom>
        </p:spPr>
        <p:txBody>
          <a:bodyPr wrap="square">
            <a:spAutoFit/>
          </a:bodyPr>
          <a:lstStyle/>
          <a:p>
            <a:r>
              <a:rPr lang="en-US" sz="1400" dirty="0"/>
              <a:t>The participant will be able to have an understanding of Millennials in the workforce</a:t>
            </a:r>
            <a:r>
              <a:rPr lang="en-US" sz="1400" dirty="0" smtClean="0"/>
              <a:t>.</a:t>
            </a:r>
          </a:p>
          <a:p>
            <a:endParaRPr lang="en-US" sz="1400" dirty="0"/>
          </a:p>
          <a:p>
            <a:r>
              <a:rPr lang="en-US" sz="1400" dirty="0"/>
              <a:t>The participant will be able to identify the training needs of Millennial staff</a:t>
            </a:r>
            <a:r>
              <a:rPr lang="en-US" sz="1400" dirty="0" smtClean="0"/>
              <a:t>.</a:t>
            </a:r>
          </a:p>
          <a:p>
            <a:endParaRPr lang="en-US" sz="1400" dirty="0"/>
          </a:p>
          <a:p>
            <a:r>
              <a:rPr lang="en-US" sz="1400" dirty="0"/>
              <a:t>The participant will be able to apply suggested strategies included in this presentation to engagement efforts in the workplace.</a:t>
            </a:r>
            <a:endParaRPr lang="en-US" sz="1400" dirty="0"/>
          </a:p>
        </p:txBody>
      </p:sp>
      <p:cxnSp>
        <p:nvCxnSpPr>
          <p:cNvPr id="16" name="Straight Connector 15"/>
          <p:cNvCxnSpPr/>
          <p:nvPr/>
        </p:nvCxnSpPr>
        <p:spPr>
          <a:xfrm>
            <a:off x="176777" y="5257800"/>
            <a:ext cx="7424632" cy="0"/>
          </a:xfrm>
          <a:prstGeom prst="line">
            <a:avLst/>
          </a:prstGeom>
        </p:spPr>
        <p:style>
          <a:lnRef idx="1">
            <a:schemeClr val="dk1"/>
          </a:lnRef>
          <a:fillRef idx="0">
            <a:schemeClr val="dk1"/>
          </a:fillRef>
          <a:effectRef idx="0">
            <a:schemeClr val="dk1"/>
          </a:effectRef>
          <a:fontRef idx="minor">
            <a:schemeClr val="tx1"/>
          </a:fontRef>
        </p:style>
      </p:cxnSp>
      <p:sp>
        <p:nvSpPr>
          <p:cNvPr id="17" name="Rectangle 16"/>
          <p:cNvSpPr/>
          <p:nvPr/>
        </p:nvSpPr>
        <p:spPr>
          <a:xfrm>
            <a:off x="360675" y="4944032"/>
            <a:ext cx="2470100" cy="307777"/>
          </a:xfrm>
          <a:prstGeom prst="rect">
            <a:avLst/>
          </a:prstGeom>
        </p:spPr>
        <p:txBody>
          <a:bodyPr wrap="none">
            <a:spAutoFit/>
          </a:bodyPr>
          <a:lstStyle/>
          <a:p>
            <a:pPr lvl="0"/>
            <a:r>
              <a:rPr lang="en-US" sz="1400" dirty="0" smtClean="0">
                <a:solidFill>
                  <a:prstClr val="black"/>
                </a:solidFill>
              </a:rPr>
              <a:t>Generational Quiz True or False</a:t>
            </a:r>
            <a:endParaRPr lang="en-US" dirty="0">
              <a:solidFill>
                <a:prstClr val="black"/>
              </a:solidFill>
            </a:endParaRPr>
          </a:p>
        </p:txBody>
      </p:sp>
      <p:sp>
        <p:nvSpPr>
          <p:cNvPr id="18" name="Rectangle 17"/>
          <p:cNvSpPr/>
          <p:nvPr/>
        </p:nvSpPr>
        <p:spPr>
          <a:xfrm>
            <a:off x="571023" y="5485426"/>
            <a:ext cx="7689797" cy="2554545"/>
          </a:xfrm>
          <a:prstGeom prst="rect">
            <a:avLst/>
          </a:prstGeom>
        </p:spPr>
        <p:txBody>
          <a:bodyPr wrap="square">
            <a:spAutoFit/>
          </a:bodyPr>
          <a:lstStyle/>
          <a:p>
            <a:pPr marL="228600" indent="-228600">
              <a:buFont typeface="+mj-lt"/>
              <a:buAutoNum type="arabicPeriod"/>
            </a:pPr>
            <a:r>
              <a:rPr lang="en-US" sz="1600" dirty="0"/>
              <a:t>Compensation should be related to your value as an employee.</a:t>
            </a:r>
          </a:p>
          <a:p>
            <a:pPr marL="228600" indent="-228600">
              <a:buFont typeface="+mj-lt"/>
              <a:buAutoNum type="arabicPeriod"/>
            </a:pPr>
            <a:r>
              <a:rPr lang="en-US" sz="1600" dirty="0"/>
              <a:t>Praise is important at the workplace.</a:t>
            </a:r>
          </a:p>
          <a:p>
            <a:pPr marL="228600" indent="-228600">
              <a:buFont typeface="+mj-lt"/>
              <a:buAutoNum type="arabicPeriod"/>
            </a:pPr>
            <a:r>
              <a:rPr lang="en-US" sz="1600" dirty="0"/>
              <a:t>“Making a Difference” at work is important to me.</a:t>
            </a:r>
          </a:p>
          <a:p>
            <a:pPr marL="228600" indent="-228600">
              <a:buFont typeface="+mj-lt"/>
              <a:buAutoNum type="arabicPeriod"/>
            </a:pPr>
            <a:r>
              <a:rPr lang="en-US" sz="1600" dirty="0"/>
              <a:t>Trust is important when I think about my relationship with the leaders at my work.</a:t>
            </a:r>
          </a:p>
          <a:p>
            <a:pPr marL="228600" indent="-228600">
              <a:buFont typeface="+mj-lt"/>
              <a:buAutoNum type="arabicPeriod"/>
            </a:pPr>
            <a:r>
              <a:rPr lang="en-US" sz="1600" dirty="0"/>
              <a:t>Learning new skills is important for professional development.</a:t>
            </a:r>
          </a:p>
          <a:p>
            <a:pPr marL="228600" indent="-228600">
              <a:buFont typeface="+mj-lt"/>
              <a:buAutoNum type="arabicPeriod"/>
            </a:pPr>
            <a:r>
              <a:rPr lang="en-US" sz="1600" dirty="0"/>
              <a:t>My employer should allow time to take care of things at home.</a:t>
            </a:r>
          </a:p>
          <a:p>
            <a:pPr marL="228600" indent="-228600">
              <a:buFont typeface="+mj-lt"/>
              <a:buAutoNum type="arabicPeriod"/>
            </a:pPr>
            <a:r>
              <a:rPr lang="en-US" sz="1600" dirty="0"/>
              <a:t>Travel is something I look forward to and want to be able to continue to do.</a:t>
            </a:r>
          </a:p>
          <a:p>
            <a:pPr marL="228600" indent="-228600">
              <a:buFont typeface="+mj-lt"/>
              <a:buAutoNum type="arabicPeriod"/>
            </a:pPr>
            <a:r>
              <a:rPr lang="en-US" sz="1600" dirty="0"/>
              <a:t>My salary determines my job satisfaction.</a:t>
            </a:r>
          </a:p>
          <a:p>
            <a:pPr marL="228600" indent="-228600">
              <a:buFont typeface="+mj-lt"/>
              <a:buAutoNum type="arabicPeriod"/>
            </a:pPr>
            <a:r>
              <a:rPr lang="en-US" sz="1600" dirty="0"/>
              <a:t>A feeling of accomplishment is valuable to me at the end of a workday.</a:t>
            </a:r>
          </a:p>
          <a:p>
            <a:pPr marL="228600" indent="-228600">
              <a:buFont typeface="+mj-lt"/>
              <a:buAutoNum type="arabicPeriod"/>
            </a:pPr>
            <a:r>
              <a:rPr lang="en-US" sz="1600" dirty="0"/>
              <a:t>When teams work well together more gets </a:t>
            </a:r>
            <a:r>
              <a:rPr lang="en-US" sz="1600" dirty="0" smtClean="0"/>
              <a:t>accomplished.</a:t>
            </a:r>
            <a:endParaRPr lang="en-US" sz="1600" dirty="0"/>
          </a:p>
        </p:txBody>
      </p:sp>
      <p:sp>
        <p:nvSpPr>
          <p:cNvPr id="19" name="TextBox 18"/>
          <p:cNvSpPr txBox="1"/>
          <p:nvPr/>
        </p:nvSpPr>
        <p:spPr>
          <a:xfrm>
            <a:off x="-1204119" y="4977595"/>
            <a:ext cx="530915" cy="1015663"/>
          </a:xfrm>
          <a:prstGeom prst="rect">
            <a:avLst/>
          </a:prstGeom>
          <a:noFill/>
        </p:spPr>
        <p:txBody>
          <a:bodyPr wrap="none" rtlCol="0">
            <a:spAutoFit/>
          </a:bodyPr>
          <a:lstStyle/>
          <a:p>
            <a:pPr marL="342900" indent="-342900">
              <a:buFont typeface="Calibri" panose="020F0502020204030204" pitchFamily="34" charset="0"/>
              <a:buChar char="͟"/>
            </a:pPr>
            <a:endParaRPr lang="en-US" dirty="0" smtClean="0"/>
          </a:p>
          <a:p>
            <a:endParaRPr lang="en-US" dirty="0" smtClean="0"/>
          </a:p>
          <a:p>
            <a:endParaRPr lang="en-US" dirty="0"/>
          </a:p>
        </p:txBody>
      </p:sp>
      <p:sp>
        <p:nvSpPr>
          <p:cNvPr id="20" name="TextBox 19"/>
          <p:cNvSpPr txBox="1"/>
          <p:nvPr/>
        </p:nvSpPr>
        <p:spPr>
          <a:xfrm>
            <a:off x="274429" y="5425811"/>
            <a:ext cx="389850" cy="2554545"/>
          </a:xfrm>
          <a:prstGeom prst="rect">
            <a:avLst/>
          </a:prstGeom>
          <a:noFill/>
        </p:spPr>
        <p:txBody>
          <a:bodyPr wrap="none" rtlCol="0">
            <a:spAutoFit/>
          </a:bodyPr>
          <a:lstStyle/>
          <a:p>
            <a:r>
              <a:rPr lang="en-US" sz="1600" dirty="0" smtClean="0"/>
              <a:t>__</a:t>
            </a:r>
          </a:p>
          <a:p>
            <a:r>
              <a:rPr lang="en-US" sz="1600" dirty="0" smtClean="0"/>
              <a:t>__</a:t>
            </a:r>
          </a:p>
          <a:p>
            <a:r>
              <a:rPr lang="en-US" sz="1600" dirty="0" smtClean="0"/>
              <a:t>__</a:t>
            </a:r>
          </a:p>
          <a:p>
            <a:r>
              <a:rPr lang="en-US" sz="1600" dirty="0" smtClean="0"/>
              <a:t>__</a:t>
            </a:r>
          </a:p>
          <a:p>
            <a:r>
              <a:rPr lang="en-US" sz="1600" dirty="0" smtClean="0"/>
              <a:t>__</a:t>
            </a:r>
          </a:p>
          <a:p>
            <a:r>
              <a:rPr lang="en-US" sz="1600" dirty="0" smtClean="0"/>
              <a:t>__</a:t>
            </a:r>
          </a:p>
          <a:p>
            <a:r>
              <a:rPr lang="en-US" sz="1600" dirty="0" smtClean="0"/>
              <a:t>__</a:t>
            </a:r>
          </a:p>
          <a:p>
            <a:r>
              <a:rPr lang="en-US" sz="1600" dirty="0" smtClean="0"/>
              <a:t>__</a:t>
            </a:r>
          </a:p>
          <a:p>
            <a:r>
              <a:rPr lang="en-US" sz="1600" dirty="0" smtClean="0"/>
              <a:t>__</a:t>
            </a:r>
          </a:p>
          <a:p>
            <a:r>
              <a:rPr lang="en-US" sz="1600" dirty="0" smtClean="0"/>
              <a:t>__</a:t>
            </a:r>
            <a:endParaRPr lang="en-US" sz="1600" dirty="0"/>
          </a:p>
        </p:txBody>
      </p:sp>
      <p:sp>
        <p:nvSpPr>
          <p:cNvPr id="21" name="Rectangle 20"/>
          <p:cNvSpPr/>
          <p:nvPr/>
        </p:nvSpPr>
        <p:spPr>
          <a:xfrm>
            <a:off x="571023" y="8545966"/>
            <a:ext cx="2641749" cy="341632"/>
          </a:xfrm>
          <a:prstGeom prst="rect">
            <a:avLst/>
          </a:prstGeom>
        </p:spPr>
        <p:txBody>
          <a:bodyPr wrap="none">
            <a:spAutoFit/>
          </a:bodyPr>
          <a:lstStyle/>
          <a:p>
            <a:pPr marL="45720" marR="0" lvl="0" defTabSz="914400" eaLnBrk="1" fontAlgn="auto" latinLnBrk="0" hangingPunct="1">
              <a:lnSpc>
                <a:spcPct val="90000"/>
              </a:lnSpc>
              <a:spcBef>
                <a:spcPts val="1800"/>
              </a:spcBef>
              <a:spcAft>
                <a:spcPts val="0"/>
              </a:spcAft>
              <a:buClr>
                <a:srgbClr val="87A91B"/>
              </a:buClr>
              <a:buSzPct val="100000"/>
              <a:tabLst/>
              <a:defRPr/>
            </a:pPr>
            <a:r>
              <a:rPr kumimoji="0" lang="en-US" sz="1800" b="0" i="0" u="none" strike="noStrike" kern="0" cap="none" spc="0" normalizeH="0" baseline="0" noProof="0" dirty="0" smtClean="0">
                <a:ln>
                  <a:noFill/>
                </a:ln>
                <a:solidFill>
                  <a:srgbClr val="595959"/>
                </a:solidFill>
                <a:effectLst/>
                <a:uLnTx/>
                <a:uFillTx/>
              </a:rPr>
              <a:t>Congratulations you are…</a:t>
            </a:r>
            <a:endParaRPr kumimoji="0" lang="en-US" sz="1800" b="0" i="0" u="none" strike="noStrike" kern="0" cap="none" spc="0" normalizeH="0" baseline="0" noProof="0" dirty="0">
              <a:ln>
                <a:noFill/>
              </a:ln>
              <a:solidFill>
                <a:srgbClr val="595959"/>
              </a:solidFill>
              <a:effectLst/>
              <a:uLnTx/>
              <a:uFillTx/>
            </a:endParaRPr>
          </a:p>
        </p:txBody>
      </p:sp>
    </p:spTree>
    <p:extLst>
      <p:ext uri="{BB962C8B-B14F-4D97-AF65-F5344CB8AC3E}">
        <p14:creationId xmlns:p14="http://schemas.microsoft.com/office/powerpoint/2010/main" val="7222769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67641" y="157695"/>
            <a:ext cx="2327425" cy="302932"/>
          </a:xfrm>
          <a:prstGeom prst="rect">
            <a:avLst/>
          </a:prstGeom>
        </p:spPr>
        <p:txBody>
          <a:bodyPr wrap="none" lIns="101882" tIns="50941" rIns="101882" bIns="50941">
            <a:spAutoFit/>
          </a:bodyPr>
          <a:lstStyle/>
          <a:p>
            <a:pPr lvl="0"/>
            <a:r>
              <a:rPr lang="en-US" sz="1300" b="1" dirty="0" smtClean="0">
                <a:solidFill>
                  <a:prstClr val="black"/>
                </a:solidFill>
                <a:latin typeface="Garamond" panose="02020404030301010803" pitchFamily="18" charset="0"/>
                <a:ea typeface="Verdana" panose="020B0604030504040204" pitchFamily="34" charset="0"/>
                <a:cs typeface="Verdana" panose="020B0604030504040204" pitchFamily="34" charset="0"/>
              </a:rPr>
              <a:t>Millennials  </a:t>
            </a:r>
            <a:r>
              <a:rPr lang="en-US" sz="1300" b="1" dirty="0">
                <a:solidFill>
                  <a:prstClr val="white">
                    <a:lumMod val="50000"/>
                  </a:prstClr>
                </a:solidFill>
                <a:latin typeface="Garamond" panose="02020404030301010803" pitchFamily="18" charset="0"/>
                <a:ea typeface="Verdana" panose="020B0604030504040204" pitchFamily="34" charset="0"/>
                <a:cs typeface="Verdana" panose="020B0604030504040204" pitchFamily="34" charset="0"/>
              </a:rPr>
              <a:t>Participant Guide</a:t>
            </a:r>
            <a:endParaRPr lang="en-US" sz="1300" dirty="0">
              <a:solidFill>
                <a:prstClr val="white">
                  <a:lumMod val="50000"/>
                </a:prstClr>
              </a:solidFill>
            </a:endParaRPr>
          </a:p>
        </p:txBody>
      </p:sp>
      <p:sp>
        <p:nvSpPr>
          <p:cNvPr id="4" name="Rectangle 3"/>
          <p:cNvSpPr/>
          <p:nvPr/>
        </p:nvSpPr>
        <p:spPr>
          <a:xfrm>
            <a:off x="176777" y="9346116"/>
            <a:ext cx="2342295" cy="440121"/>
          </a:xfrm>
          <a:prstGeom prst="rect">
            <a:avLst/>
          </a:prstGeom>
        </p:spPr>
        <p:txBody>
          <a:bodyPr wrap="square" lIns="101882" tIns="50941" rIns="101882" bIns="50941">
            <a:spAutoFit/>
          </a:bodyPr>
          <a:lstStyle/>
          <a:p>
            <a:pPr lvl="0" algn="ctr"/>
            <a:r>
              <a:rPr lang="en-US" sz="1100" dirty="0">
                <a:solidFill>
                  <a:prstClr val="black"/>
                </a:solidFill>
              </a:rPr>
              <a:t>Texas Juvenile Justice Department</a:t>
            </a:r>
          </a:p>
          <a:p>
            <a:pPr lvl="0" algn="ctr"/>
            <a:r>
              <a:rPr lang="en-US" sz="1100" dirty="0">
                <a:solidFill>
                  <a:prstClr val="black"/>
                </a:solidFill>
              </a:rPr>
              <a:t>Juvenile Justice Training Academy</a:t>
            </a:r>
          </a:p>
        </p:txBody>
      </p:sp>
      <p:sp>
        <p:nvSpPr>
          <p:cNvPr id="5" name="Slide Number Placeholder 4"/>
          <p:cNvSpPr>
            <a:spLocks noGrp="1"/>
          </p:cNvSpPr>
          <p:nvPr>
            <p:ph type="sldNum" sz="quarter" idx="12"/>
          </p:nvPr>
        </p:nvSpPr>
        <p:spPr/>
        <p:txBody>
          <a:bodyPr/>
          <a:lstStyle/>
          <a:p>
            <a:fld id="{1C7C72B6-70A7-4CEC-8177-A7080AE846AA}" type="slidenum">
              <a:rPr lang="en-US" smtClean="0"/>
              <a:t>3</a:t>
            </a:fld>
            <a:endParaRPr lang="en-US"/>
          </a:p>
        </p:txBody>
      </p:sp>
      <p:cxnSp>
        <p:nvCxnSpPr>
          <p:cNvPr id="7" name="Straight Connector 6"/>
          <p:cNvCxnSpPr/>
          <p:nvPr/>
        </p:nvCxnSpPr>
        <p:spPr>
          <a:xfrm>
            <a:off x="265166" y="9346114"/>
            <a:ext cx="7424632" cy="0"/>
          </a:xfrm>
          <a:prstGeom prst="line">
            <a:avLst/>
          </a:prstGeom>
        </p:spPr>
        <p:style>
          <a:lnRef idx="1">
            <a:schemeClr val="dk1"/>
          </a:lnRef>
          <a:fillRef idx="0">
            <a:schemeClr val="dk1"/>
          </a:fillRef>
          <a:effectRef idx="0">
            <a:schemeClr val="dk1"/>
          </a:effectRef>
          <a:fontRef idx="minor">
            <a:schemeClr val="tx1"/>
          </a:fontRef>
        </p:style>
      </p:cxnSp>
      <p:cxnSp>
        <p:nvCxnSpPr>
          <p:cNvPr id="8" name="Straight Connector 7"/>
          <p:cNvCxnSpPr/>
          <p:nvPr/>
        </p:nvCxnSpPr>
        <p:spPr>
          <a:xfrm>
            <a:off x="265166" y="762000"/>
            <a:ext cx="7424632" cy="0"/>
          </a:xfrm>
          <a:prstGeom prst="line">
            <a:avLst/>
          </a:prstGeom>
        </p:spPr>
        <p:style>
          <a:lnRef idx="1">
            <a:schemeClr val="dk1"/>
          </a:lnRef>
          <a:fillRef idx="0">
            <a:schemeClr val="dk1"/>
          </a:fillRef>
          <a:effectRef idx="0">
            <a:schemeClr val="dk1"/>
          </a:effectRef>
          <a:fontRef idx="minor">
            <a:schemeClr val="tx1"/>
          </a:fontRef>
        </p:style>
      </p:cxnSp>
      <p:sp>
        <p:nvSpPr>
          <p:cNvPr id="6" name="Rectangle 5"/>
          <p:cNvSpPr/>
          <p:nvPr/>
        </p:nvSpPr>
        <p:spPr>
          <a:xfrm>
            <a:off x="472281" y="477520"/>
            <a:ext cx="1023037" cy="307777"/>
          </a:xfrm>
          <a:prstGeom prst="rect">
            <a:avLst/>
          </a:prstGeom>
        </p:spPr>
        <p:txBody>
          <a:bodyPr wrap="none">
            <a:spAutoFit/>
          </a:bodyPr>
          <a:lstStyle/>
          <a:p>
            <a:pPr lvl="0"/>
            <a:r>
              <a:rPr lang="en-US" sz="1400" dirty="0" smtClean="0">
                <a:solidFill>
                  <a:prstClr val="black"/>
                </a:solidFill>
              </a:rPr>
              <a:t>Millennials </a:t>
            </a:r>
            <a:endParaRPr lang="en-US" sz="1400" dirty="0">
              <a:solidFill>
                <a:prstClr val="black"/>
              </a:solidFill>
            </a:endParaRPr>
          </a:p>
        </p:txBody>
      </p:sp>
      <p:cxnSp>
        <p:nvCxnSpPr>
          <p:cNvPr id="9" name="Straight Connector 8"/>
          <p:cNvCxnSpPr/>
          <p:nvPr/>
        </p:nvCxnSpPr>
        <p:spPr>
          <a:xfrm>
            <a:off x="361616" y="3115085"/>
            <a:ext cx="7424632" cy="0"/>
          </a:xfrm>
          <a:prstGeom prst="line">
            <a:avLst/>
          </a:prstGeom>
        </p:spPr>
        <p:style>
          <a:lnRef idx="1">
            <a:schemeClr val="dk1"/>
          </a:lnRef>
          <a:fillRef idx="0">
            <a:schemeClr val="dk1"/>
          </a:fillRef>
          <a:effectRef idx="0">
            <a:schemeClr val="dk1"/>
          </a:effectRef>
          <a:fontRef idx="minor">
            <a:schemeClr val="tx1"/>
          </a:fontRef>
        </p:style>
      </p:cxnSp>
      <p:cxnSp>
        <p:nvCxnSpPr>
          <p:cNvPr id="10" name="Straight Connector 9"/>
          <p:cNvCxnSpPr/>
          <p:nvPr/>
        </p:nvCxnSpPr>
        <p:spPr>
          <a:xfrm>
            <a:off x="265166" y="6704356"/>
            <a:ext cx="7424632" cy="0"/>
          </a:xfrm>
          <a:prstGeom prst="line">
            <a:avLst/>
          </a:prstGeom>
        </p:spPr>
        <p:style>
          <a:lnRef idx="1">
            <a:schemeClr val="dk1"/>
          </a:lnRef>
          <a:fillRef idx="0">
            <a:schemeClr val="dk1"/>
          </a:fillRef>
          <a:effectRef idx="0">
            <a:schemeClr val="dk1"/>
          </a:effectRef>
          <a:fontRef idx="minor">
            <a:schemeClr val="tx1"/>
          </a:fontRef>
        </p:style>
      </p:cxnSp>
      <p:sp>
        <p:nvSpPr>
          <p:cNvPr id="3" name="Rectangle 2"/>
          <p:cNvSpPr/>
          <p:nvPr/>
        </p:nvSpPr>
        <p:spPr>
          <a:xfrm>
            <a:off x="361616" y="6396579"/>
            <a:ext cx="1757212" cy="307777"/>
          </a:xfrm>
          <a:prstGeom prst="rect">
            <a:avLst/>
          </a:prstGeom>
        </p:spPr>
        <p:txBody>
          <a:bodyPr wrap="none">
            <a:spAutoFit/>
          </a:bodyPr>
          <a:lstStyle/>
          <a:p>
            <a:pPr lvl="0"/>
            <a:r>
              <a:rPr lang="en-US" sz="1400" dirty="0" smtClean="0">
                <a:solidFill>
                  <a:prstClr val="black"/>
                </a:solidFill>
              </a:rPr>
              <a:t>Millennial Experience</a:t>
            </a:r>
            <a:endParaRPr lang="en-US" sz="1400" dirty="0">
              <a:solidFill>
                <a:prstClr val="black"/>
              </a:solidFill>
            </a:endParaRPr>
          </a:p>
        </p:txBody>
      </p:sp>
      <p:sp>
        <p:nvSpPr>
          <p:cNvPr id="11" name="Rectangle 10"/>
          <p:cNvSpPr/>
          <p:nvPr/>
        </p:nvSpPr>
        <p:spPr>
          <a:xfrm>
            <a:off x="472281" y="2807308"/>
            <a:ext cx="708848" cy="307777"/>
          </a:xfrm>
          <a:prstGeom prst="rect">
            <a:avLst/>
          </a:prstGeom>
        </p:spPr>
        <p:txBody>
          <a:bodyPr wrap="none">
            <a:spAutoFit/>
          </a:bodyPr>
          <a:lstStyle/>
          <a:p>
            <a:pPr lvl="0"/>
            <a:r>
              <a:rPr lang="en-US" sz="1400" dirty="0" smtClean="0">
                <a:solidFill>
                  <a:prstClr val="black"/>
                </a:solidFill>
              </a:rPr>
              <a:t>MYTHS</a:t>
            </a:r>
            <a:endParaRPr lang="en-US" sz="1400" dirty="0">
              <a:solidFill>
                <a:prstClr val="black"/>
              </a:solidFill>
            </a:endParaRPr>
          </a:p>
        </p:txBody>
      </p:sp>
      <p:sp>
        <p:nvSpPr>
          <p:cNvPr id="15" name="Rectangle 14"/>
          <p:cNvSpPr/>
          <p:nvPr/>
        </p:nvSpPr>
        <p:spPr>
          <a:xfrm>
            <a:off x="376105" y="1232805"/>
            <a:ext cx="4756540" cy="1384995"/>
          </a:xfrm>
          <a:prstGeom prst="rect">
            <a:avLst/>
          </a:prstGeom>
        </p:spPr>
        <p:txBody>
          <a:bodyPr wrap="square">
            <a:spAutoFit/>
          </a:bodyPr>
          <a:lstStyle/>
          <a:p>
            <a:pPr marL="457200" marR="0" lvl="0" indent="-45720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0" i="0" u="none" strike="noStrike" kern="0" cap="none" spc="0" normalizeH="0" baseline="0" noProof="0" dirty="0" smtClean="0">
                <a:ln>
                  <a:noFill/>
                </a:ln>
                <a:solidFill>
                  <a:srgbClr val="595959"/>
                </a:solidFill>
                <a:effectLst/>
                <a:uLnTx/>
                <a:uFillTx/>
              </a:rPr>
              <a:t>Born between 1980 – 2000?</a:t>
            </a:r>
          </a:p>
          <a:p>
            <a:pPr marL="457200" marR="0" lvl="0" indent="-45720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0" i="0" u="none" strike="noStrike" kern="0" cap="none" spc="0" normalizeH="0" baseline="0" noProof="0" dirty="0" smtClean="0">
                <a:ln>
                  <a:noFill/>
                </a:ln>
                <a:solidFill>
                  <a:srgbClr val="595959"/>
                </a:solidFill>
                <a:effectLst/>
                <a:uLnTx/>
                <a:uFillTx/>
              </a:rPr>
              <a:t>75 – 80 Million</a:t>
            </a:r>
          </a:p>
          <a:p>
            <a:pPr marL="457200" marR="0" lvl="0" indent="-45720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0" i="0" u="none" strike="noStrike" kern="0" cap="none" spc="0" normalizeH="0" baseline="0" noProof="0" dirty="0" smtClean="0">
                <a:ln>
                  <a:noFill/>
                </a:ln>
                <a:solidFill>
                  <a:srgbClr val="595959"/>
                </a:solidFill>
                <a:effectLst/>
                <a:uLnTx/>
                <a:uFillTx/>
              </a:rPr>
              <a:t>36% of the workforce</a:t>
            </a:r>
            <a:endParaRPr kumimoji="0" lang="en-US" sz="2800" b="0" i="0" u="none" strike="noStrike" kern="0" cap="none" spc="0" normalizeH="0" baseline="0" noProof="0" dirty="0">
              <a:ln>
                <a:noFill/>
              </a:ln>
              <a:solidFill>
                <a:srgbClr val="595959"/>
              </a:solidFill>
              <a:effectLst/>
              <a:uLnTx/>
              <a:uFillTx/>
            </a:endParaRPr>
          </a:p>
        </p:txBody>
      </p:sp>
      <p:pic>
        <p:nvPicPr>
          <p:cNvPr id="16" name="Picture 1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32645" y="975111"/>
            <a:ext cx="2557153" cy="1900384"/>
          </a:xfrm>
          <a:prstGeom prst="rect">
            <a:avLst/>
          </a:prstGeom>
        </p:spPr>
      </p:pic>
      <p:sp>
        <p:nvSpPr>
          <p:cNvPr id="17" name="TextBox 16"/>
          <p:cNvSpPr txBox="1"/>
          <p:nvPr/>
        </p:nvSpPr>
        <p:spPr>
          <a:xfrm>
            <a:off x="176777" y="3203860"/>
            <a:ext cx="4191212" cy="2862322"/>
          </a:xfrm>
          <a:prstGeom prst="rect">
            <a:avLst/>
          </a:prstGeom>
          <a:noFill/>
        </p:spPr>
        <p:txBody>
          <a:bodyPr wrap="none" rtlCol="0">
            <a:spAutoFit/>
          </a:bodyPr>
          <a:lstStyle/>
          <a:p>
            <a:r>
              <a:rPr lang="en-US" dirty="0" smtClean="0"/>
              <a:t>Millennials are Entitled</a:t>
            </a:r>
          </a:p>
          <a:p>
            <a:endParaRPr lang="en-US" dirty="0" smtClean="0"/>
          </a:p>
          <a:p>
            <a:r>
              <a:rPr lang="en-US" dirty="0" smtClean="0"/>
              <a:t>Millennials are Disloyal</a:t>
            </a:r>
          </a:p>
          <a:p>
            <a:endParaRPr lang="en-US" dirty="0" smtClean="0"/>
          </a:p>
          <a:p>
            <a:r>
              <a:rPr lang="en-US" dirty="0" smtClean="0"/>
              <a:t>Millennials are not Team Players</a:t>
            </a:r>
          </a:p>
          <a:p>
            <a:endParaRPr lang="en-US" dirty="0" smtClean="0"/>
          </a:p>
          <a:p>
            <a:r>
              <a:rPr lang="en-US" dirty="0" smtClean="0"/>
              <a:t>Millennials are just not Motivated</a:t>
            </a:r>
          </a:p>
          <a:p>
            <a:endParaRPr lang="en-US" dirty="0" smtClean="0"/>
          </a:p>
          <a:p>
            <a:r>
              <a:rPr lang="en-US" dirty="0" smtClean="0"/>
              <a:t>Millennials are addicted to Technology</a:t>
            </a:r>
            <a:endParaRPr lang="en-US" dirty="0"/>
          </a:p>
        </p:txBody>
      </p:sp>
      <p:sp>
        <p:nvSpPr>
          <p:cNvPr id="18" name="Rectangle 17"/>
          <p:cNvSpPr/>
          <p:nvPr/>
        </p:nvSpPr>
        <p:spPr>
          <a:xfrm>
            <a:off x="176777" y="6704355"/>
            <a:ext cx="7609471" cy="2893100"/>
          </a:xfrm>
          <a:prstGeom prst="rect">
            <a:avLst/>
          </a:prstGeom>
        </p:spPr>
        <p:txBody>
          <a:bodyPr wrap="square">
            <a:spAutoFit/>
          </a:bodyPr>
          <a:lstStyle/>
          <a:p>
            <a:r>
              <a:rPr lang="en-US" sz="1400" dirty="0" smtClean="0"/>
              <a:t>It </a:t>
            </a:r>
            <a:r>
              <a:rPr lang="en-US" sz="1400" dirty="0"/>
              <a:t>is the boomers that often find themselves in the position of hiring, training and managing the millennials. It is the boomers that often find themselves frustrated and at a loss to explain the differences between themselves  and their new staff members. The economy and workforce that the Boomers came into was much different than the economic conditions that the millennials faced when entering the workforce for the first time. Millennials have grown up through the experiences of “9/11” and a much more global world with the 24 hour news cycle. Combined with the internet which has put massive amounts of data and sources of information at their fingertips the desire for transparency in all things especially at work is an expectation. Millennials are not afraid to take on projects or to talk about things that are bothering them. They like to deal with things in the moment. With the pervasiveness of smart phone technology millennials are looking for ways to create a higher level of work/life integration. Again, when considering what makes a good employee, looking at productivity instead of just when and where the work is done. </a:t>
            </a:r>
          </a:p>
          <a:p>
            <a:endParaRPr lang="en-US" sz="1400" dirty="0"/>
          </a:p>
        </p:txBody>
      </p:sp>
    </p:spTree>
    <p:extLst>
      <p:ext uri="{BB962C8B-B14F-4D97-AF65-F5344CB8AC3E}">
        <p14:creationId xmlns:p14="http://schemas.microsoft.com/office/powerpoint/2010/main" val="17932951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67641" y="157695"/>
            <a:ext cx="2327425" cy="302932"/>
          </a:xfrm>
          <a:prstGeom prst="rect">
            <a:avLst/>
          </a:prstGeom>
        </p:spPr>
        <p:txBody>
          <a:bodyPr wrap="none" lIns="101882" tIns="50941" rIns="101882" bIns="50941">
            <a:spAutoFit/>
          </a:bodyPr>
          <a:lstStyle/>
          <a:p>
            <a:pPr lvl="0"/>
            <a:r>
              <a:rPr lang="en-US" sz="1300" b="1" dirty="0" smtClean="0">
                <a:solidFill>
                  <a:prstClr val="black"/>
                </a:solidFill>
                <a:latin typeface="Garamond" panose="02020404030301010803" pitchFamily="18" charset="0"/>
                <a:ea typeface="Verdana" panose="020B0604030504040204" pitchFamily="34" charset="0"/>
                <a:cs typeface="Verdana" panose="020B0604030504040204" pitchFamily="34" charset="0"/>
              </a:rPr>
              <a:t>Millennials  </a:t>
            </a:r>
            <a:r>
              <a:rPr lang="en-US" sz="1300" b="1" dirty="0">
                <a:solidFill>
                  <a:prstClr val="white">
                    <a:lumMod val="50000"/>
                  </a:prstClr>
                </a:solidFill>
                <a:latin typeface="Garamond" panose="02020404030301010803" pitchFamily="18" charset="0"/>
                <a:ea typeface="Verdana" panose="020B0604030504040204" pitchFamily="34" charset="0"/>
                <a:cs typeface="Verdana" panose="020B0604030504040204" pitchFamily="34" charset="0"/>
              </a:rPr>
              <a:t>Participant Guide</a:t>
            </a:r>
            <a:endParaRPr lang="en-US" sz="1300" dirty="0">
              <a:solidFill>
                <a:prstClr val="white">
                  <a:lumMod val="50000"/>
                </a:prstClr>
              </a:solidFill>
            </a:endParaRPr>
          </a:p>
        </p:txBody>
      </p:sp>
      <p:sp>
        <p:nvSpPr>
          <p:cNvPr id="4" name="Rectangle 3"/>
          <p:cNvSpPr/>
          <p:nvPr/>
        </p:nvSpPr>
        <p:spPr>
          <a:xfrm>
            <a:off x="176777" y="9346116"/>
            <a:ext cx="2342295" cy="440121"/>
          </a:xfrm>
          <a:prstGeom prst="rect">
            <a:avLst/>
          </a:prstGeom>
        </p:spPr>
        <p:txBody>
          <a:bodyPr wrap="square" lIns="101882" tIns="50941" rIns="101882" bIns="50941">
            <a:spAutoFit/>
          </a:bodyPr>
          <a:lstStyle/>
          <a:p>
            <a:pPr lvl="0" algn="ctr"/>
            <a:r>
              <a:rPr lang="en-US" sz="1100" dirty="0">
                <a:solidFill>
                  <a:prstClr val="black"/>
                </a:solidFill>
              </a:rPr>
              <a:t>Texas Juvenile Justice Department</a:t>
            </a:r>
          </a:p>
          <a:p>
            <a:pPr lvl="0" algn="ctr"/>
            <a:r>
              <a:rPr lang="en-US" sz="1100" dirty="0">
                <a:solidFill>
                  <a:prstClr val="black"/>
                </a:solidFill>
              </a:rPr>
              <a:t>Juvenile Justice Training Academy</a:t>
            </a:r>
          </a:p>
        </p:txBody>
      </p:sp>
      <p:sp>
        <p:nvSpPr>
          <p:cNvPr id="5" name="Slide Number Placeholder 4"/>
          <p:cNvSpPr>
            <a:spLocks noGrp="1"/>
          </p:cNvSpPr>
          <p:nvPr>
            <p:ph type="sldNum" sz="quarter" idx="12"/>
          </p:nvPr>
        </p:nvSpPr>
        <p:spPr/>
        <p:txBody>
          <a:bodyPr/>
          <a:lstStyle/>
          <a:p>
            <a:fld id="{1C7C72B6-70A7-4CEC-8177-A7080AE846AA}" type="slidenum">
              <a:rPr lang="en-US" smtClean="0"/>
              <a:t>4</a:t>
            </a:fld>
            <a:endParaRPr lang="en-US"/>
          </a:p>
        </p:txBody>
      </p:sp>
      <p:cxnSp>
        <p:nvCxnSpPr>
          <p:cNvPr id="7" name="Straight Connector 6"/>
          <p:cNvCxnSpPr/>
          <p:nvPr/>
        </p:nvCxnSpPr>
        <p:spPr>
          <a:xfrm>
            <a:off x="265166" y="9346114"/>
            <a:ext cx="7424632" cy="0"/>
          </a:xfrm>
          <a:prstGeom prst="line">
            <a:avLst/>
          </a:prstGeom>
        </p:spPr>
        <p:style>
          <a:lnRef idx="1">
            <a:schemeClr val="dk1"/>
          </a:lnRef>
          <a:fillRef idx="0">
            <a:schemeClr val="dk1"/>
          </a:fillRef>
          <a:effectRef idx="0">
            <a:schemeClr val="dk1"/>
          </a:effectRef>
          <a:fontRef idx="minor">
            <a:schemeClr val="tx1"/>
          </a:fontRef>
        </p:style>
      </p:cxnSp>
      <p:pic>
        <p:nvPicPr>
          <p:cNvPr id="12" name="Picture 11"/>
          <p:cNvPicPr>
            <a:picLocks noChangeAspect="1"/>
          </p:cNvPicPr>
          <p:nvPr/>
        </p:nvPicPr>
        <p:blipFill rotWithShape="1">
          <a:blip r:embed="rId2">
            <a:extLst>
              <a:ext uri="{28A0092B-C50C-407E-A947-70E740481C1C}">
                <a14:useLocalDpi xmlns:a14="http://schemas.microsoft.com/office/drawing/2010/main" val="0"/>
              </a:ext>
            </a:extLst>
          </a:blip>
          <a:srcRect l="17432" t="7758" r="16473" b="15340"/>
          <a:stretch/>
        </p:blipFill>
        <p:spPr>
          <a:xfrm>
            <a:off x="712945" y="460627"/>
            <a:ext cx="6182121" cy="6361315"/>
          </a:xfrm>
          <a:prstGeom prst="rect">
            <a:avLst/>
          </a:prstGeom>
        </p:spPr>
      </p:pic>
      <p:cxnSp>
        <p:nvCxnSpPr>
          <p:cNvPr id="8" name="Straight Connector 7"/>
          <p:cNvCxnSpPr/>
          <p:nvPr/>
        </p:nvCxnSpPr>
        <p:spPr>
          <a:xfrm>
            <a:off x="265166" y="990600"/>
            <a:ext cx="7424632" cy="0"/>
          </a:xfrm>
          <a:prstGeom prst="line">
            <a:avLst/>
          </a:prstGeom>
        </p:spPr>
        <p:style>
          <a:lnRef idx="1">
            <a:schemeClr val="dk1"/>
          </a:lnRef>
          <a:fillRef idx="0">
            <a:schemeClr val="dk1"/>
          </a:fillRef>
          <a:effectRef idx="0">
            <a:schemeClr val="dk1"/>
          </a:effectRef>
          <a:fontRef idx="minor">
            <a:schemeClr val="tx1"/>
          </a:fontRef>
        </p:style>
      </p:cxnSp>
      <p:cxnSp>
        <p:nvCxnSpPr>
          <p:cNvPr id="10" name="Straight Connector 9"/>
          <p:cNvCxnSpPr/>
          <p:nvPr/>
        </p:nvCxnSpPr>
        <p:spPr>
          <a:xfrm>
            <a:off x="265166" y="7069566"/>
            <a:ext cx="7424632" cy="0"/>
          </a:xfrm>
          <a:prstGeom prst="line">
            <a:avLst/>
          </a:prstGeom>
        </p:spPr>
        <p:style>
          <a:lnRef idx="1">
            <a:schemeClr val="dk1"/>
          </a:lnRef>
          <a:fillRef idx="0">
            <a:schemeClr val="dk1"/>
          </a:fillRef>
          <a:effectRef idx="0">
            <a:schemeClr val="dk1"/>
          </a:effectRef>
          <a:fontRef idx="minor">
            <a:schemeClr val="tx1"/>
          </a:fontRef>
        </p:style>
      </p:cxnSp>
      <p:sp>
        <p:nvSpPr>
          <p:cNvPr id="9" name="Rectangle 8"/>
          <p:cNvSpPr/>
          <p:nvPr/>
        </p:nvSpPr>
        <p:spPr>
          <a:xfrm>
            <a:off x="348844" y="668431"/>
            <a:ext cx="2132956" cy="307777"/>
          </a:xfrm>
          <a:prstGeom prst="rect">
            <a:avLst/>
          </a:prstGeom>
        </p:spPr>
        <p:txBody>
          <a:bodyPr wrap="none">
            <a:spAutoFit/>
          </a:bodyPr>
          <a:lstStyle/>
          <a:p>
            <a:pPr lvl="0"/>
            <a:r>
              <a:rPr lang="en-US" sz="1400" dirty="0" smtClean="0">
                <a:solidFill>
                  <a:prstClr val="black"/>
                </a:solidFill>
              </a:rPr>
              <a:t>What are they looking for?</a:t>
            </a:r>
            <a:endParaRPr lang="en-US" sz="1400" dirty="0">
              <a:solidFill>
                <a:prstClr val="black"/>
              </a:solidFill>
            </a:endParaRPr>
          </a:p>
        </p:txBody>
      </p:sp>
      <p:sp>
        <p:nvSpPr>
          <p:cNvPr id="11" name="Rectangle 10"/>
          <p:cNvSpPr/>
          <p:nvPr/>
        </p:nvSpPr>
        <p:spPr>
          <a:xfrm>
            <a:off x="348844" y="6748703"/>
            <a:ext cx="1288751" cy="307777"/>
          </a:xfrm>
          <a:prstGeom prst="rect">
            <a:avLst/>
          </a:prstGeom>
        </p:spPr>
        <p:txBody>
          <a:bodyPr wrap="none">
            <a:spAutoFit/>
          </a:bodyPr>
          <a:lstStyle/>
          <a:p>
            <a:pPr lvl="0"/>
            <a:r>
              <a:rPr lang="en-US" sz="1400" dirty="0" smtClean="0">
                <a:solidFill>
                  <a:prstClr val="black"/>
                </a:solidFill>
              </a:rPr>
              <a:t>What to Avoid!</a:t>
            </a:r>
            <a:endParaRPr lang="en-US" sz="1400" dirty="0">
              <a:solidFill>
                <a:prstClr val="black"/>
              </a:solidFill>
            </a:endParaRPr>
          </a:p>
        </p:txBody>
      </p:sp>
      <p:sp>
        <p:nvSpPr>
          <p:cNvPr id="15" name="TextBox 14"/>
          <p:cNvSpPr txBox="1"/>
          <p:nvPr/>
        </p:nvSpPr>
        <p:spPr>
          <a:xfrm rot="21376994">
            <a:off x="1261183" y="1696408"/>
            <a:ext cx="5085645" cy="3970318"/>
          </a:xfrm>
          <a:prstGeom prst="rect">
            <a:avLst/>
          </a:prstGeom>
          <a:noFill/>
        </p:spPr>
        <p:txBody>
          <a:bodyPr wrap="square" rtlCol="0">
            <a:spAutoFit/>
          </a:bodyPr>
          <a:lstStyle/>
          <a:p>
            <a:r>
              <a:rPr lang="en-US" sz="2800" dirty="0" smtClean="0">
                <a:latin typeface="Lucida Handwriting" panose="03010101010101010101" pitchFamily="66" charset="0"/>
              </a:rPr>
              <a:t>A career with a pathway to Advancement</a:t>
            </a:r>
          </a:p>
          <a:p>
            <a:r>
              <a:rPr lang="en-US" sz="2800" dirty="0" smtClean="0">
                <a:latin typeface="Lucida Handwriting" panose="03010101010101010101" pitchFamily="66" charset="0"/>
              </a:rPr>
              <a:t>Feedback through Coaching</a:t>
            </a:r>
          </a:p>
          <a:p>
            <a:r>
              <a:rPr lang="en-US" sz="2800" dirty="0" smtClean="0">
                <a:latin typeface="Lucida Handwriting" panose="03010101010101010101" pitchFamily="66" charset="0"/>
              </a:rPr>
              <a:t>Experiences to learn new things</a:t>
            </a:r>
          </a:p>
          <a:p>
            <a:r>
              <a:rPr lang="en-US" sz="2800" dirty="0" smtClean="0">
                <a:latin typeface="Lucida Handwriting" panose="03010101010101010101" pitchFamily="66" charset="0"/>
              </a:rPr>
              <a:t>Input on decisions</a:t>
            </a:r>
          </a:p>
          <a:p>
            <a:r>
              <a:rPr lang="en-US" sz="2800" dirty="0" smtClean="0">
                <a:latin typeface="Lucida Handwriting" panose="03010101010101010101" pitchFamily="66" charset="0"/>
              </a:rPr>
              <a:t>Flexible Schedules</a:t>
            </a:r>
          </a:p>
          <a:p>
            <a:r>
              <a:rPr lang="en-US" sz="2800" dirty="0" smtClean="0">
                <a:latin typeface="Lucida Handwriting" panose="03010101010101010101" pitchFamily="66" charset="0"/>
              </a:rPr>
              <a:t>PRAISE!</a:t>
            </a:r>
            <a:endParaRPr lang="en-US" sz="2800" dirty="0">
              <a:latin typeface="Lucida Handwriting" panose="03010101010101010101" pitchFamily="66" charset="0"/>
            </a:endParaRPr>
          </a:p>
        </p:txBody>
      </p:sp>
      <p:sp>
        <p:nvSpPr>
          <p:cNvPr id="16" name="Rectangle 15"/>
          <p:cNvSpPr/>
          <p:nvPr/>
        </p:nvSpPr>
        <p:spPr>
          <a:xfrm>
            <a:off x="143510" y="7124874"/>
            <a:ext cx="7638927" cy="2246769"/>
          </a:xfrm>
          <a:prstGeom prst="rect">
            <a:avLst/>
          </a:prstGeom>
        </p:spPr>
        <p:txBody>
          <a:bodyPr wrap="square">
            <a:spAutoFit/>
          </a:bodyPr>
          <a:lstStyle/>
          <a:p>
            <a:r>
              <a:rPr lang="en-US" sz="1400" dirty="0"/>
              <a:t>To begin millennials are supportive  of diversity and if your organization only pays lip service to this principle it will discourage and prevent a trusting outlook for those in the millennial generation. Combine this with superficial outreach through social media without social awareness and the divide will be increased. Restrictions on the use of cell phones to access media will limit collaboration and for millennials this leads to a loss of access to coworkers which could create unnecessary silos and barriers to the flow of information. Closed top to bottom hierarchies that pay more attention to titles that are afraid of risk taking in which the workplace keeps doing the same old thing will be an atmosphere in which millennials will feel stifled. Finally, a workplace culture in which office politics runs unchecked and staff are rewarded based on who you know instead of how you preform runs contrary to the equality work ethic embodied by a majority of this generation.</a:t>
            </a:r>
          </a:p>
        </p:txBody>
      </p:sp>
    </p:spTree>
    <p:extLst>
      <p:ext uri="{BB962C8B-B14F-4D97-AF65-F5344CB8AC3E}">
        <p14:creationId xmlns:p14="http://schemas.microsoft.com/office/powerpoint/2010/main" val="384095716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67641" y="157695"/>
            <a:ext cx="2327425" cy="302932"/>
          </a:xfrm>
          <a:prstGeom prst="rect">
            <a:avLst/>
          </a:prstGeom>
        </p:spPr>
        <p:txBody>
          <a:bodyPr wrap="none" lIns="101882" tIns="50941" rIns="101882" bIns="50941">
            <a:spAutoFit/>
          </a:bodyPr>
          <a:lstStyle/>
          <a:p>
            <a:pPr lvl="0"/>
            <a:r>
              <a:rPr lang="en-US" sz="1300" b="1" dirty="0" smtClean="0">
                <a:solidFill>
                  <a:prstClr val="black"/>
                </a:solidFill>
                <a:latin typeface="Garamond" panose="02020404030301010803" pitchFamily="18" charset="0"/>
                <a:ea typeface="Verdana" panose="020B0604030504040204" pitchFamily="34" charset="0"/>
                <a:cs typeface="Verdana" panose="020B0604030504040204" pitchFamily="34" charset="0"/>
              </a:rPr>
              <a:t>Millennials  </a:t>
            </a:r>
            <a:r>
              <a:rPr lang="en-US" sz="1300" b="1" dirty="0">
                <a:solidFill>
                  <a:prstClr val="white">
                    <a:lumMod val="50000"/>
                  </a:prstClr>
                </a:solidFill>
                <a:latin typeface="Garamond" panose="02020404030301010803" pitchFamily="18" charset="0"/>
                <a:ea typeface="Verdana" panose="020B0604030504040204" pitchFamily="34" charset="0"/>
                <a:cs typeface="Verdana" panose="020B0604030504040204" pitchFamily="34" charset="0"/>
              </a:rPr>
              <a:t>Participant Guide</a:t>
            </a:r>
            <a:endParaRPr lang="en-US" sz="1300" dirty="0">
              <a:solidFill>
                <a:prstClr val="white">
                  <a:lumMod val="50000"/>
                </a:prstClr>
              </a:solidFill>
            </a:endParaRPr>
          </a:p>
        </p:txBody>
      </p:sp>
      <p:sp>
        <p:nvSpPr>
          <p:cNvPr id="4" name="Rectangle 3"/>
          <p:cNvSpPr/>
          <p:nvPr/>
        </p:nvSpPr>
        <p:spPr>
          <a:xfrm>
            <a:off x="176777" y="9346116"/>
            <a:ext cx="2342295" cy="440121"/>
          </a:xfrm>
          <a:prstGeom prst="rect">
            <a:avLst/>
          </a:prstGeom>
        </p:spPr>
        <p:txBody>
          <a:bodyPr wrap="square" lIns="101882" tIns="50941" rIns="101882" bIns="50941">
            <a:spAutoFit/>
          </a:bodyPr>
          <a:lstStyle/>
          <a:p>
            <a:pPr lvl="0" algn="ctr"/>
            <a:r>
              <a:rPr lang="en-US" sz="1100" dirty="0">
                <a:solidFill>
                  <a:prstClr val="black"/>
                </a:solidFill>
              </a:rPr>
              <a:t>Texas Juvenile Justice Department</a:t>
            </a:r>
          </a:p>
          <a:p>
            <a:pPr lvl="0" algn="ctr"/>
            <a:r>
              <a:rPr lang="en-US" sz="1100" dirty="0">
                <a:solidFill>
                  <a:prstClr val="black"/>
                </a:solidFill>
              </a:rPr>
              <a:t>Juvenile Justice Training Academy</a:t>
            </a:r>
          </a:p>
        </p:txBody>
      </p:sp>
      <p:sp>
        <p:nvSpPr>
          <p:cNvPr id="5" name="Slide Number Placeholder 4"/>
          <p:cNvSpPr>
            <a:spLocks noGrp="1"/>
          </p:cNvSpPr>
          <p:nvPr>
            <p:ph type="sldNum" sz="quarter" idx="12"/>
          </p:nvPr>
        </p:nvSpPr>
        <p:spPr/>
        <p:txBody>
          <a:bodyPr/>
          <a:lstStyle/>
          <a:p>
            <a:fld id="{1C7C72B6-70A7-4CEC-8177-A7080AE846AA}" type="slidenum">
              <a:rPr lang="en-US" smtClean="0"/>
              <a:t>5</a:t>
            </a:fld>
            <a:endParaRPr lang="en-US"/>
          </a:p>
        </p:txBody>
      </p:sp>
      <p:cxnSp>
        <p:nvCxnSpPr>
          <p:cNvPr id="7" name="Straight Connector 6"/>
          <p:cNvCxnSpPr/>
          <p:nvPr/>
        </p:nvCxnSpPr>
        <p:spPr>
          <a:xfrm>
            <a:off x="265166" y="9346114"/>
            <a:ext cx="7424632" cy="0"/>
          </a:xfrm>
          <a:prstGeom prst="line">
            <a:avLst/>
          </a:prstGeom>
        </p:spPr>
        <p:style>
          <a:lnRef idx="1">
            <a:schemeClr val="dk1"/>
          </a:lnRef>
          <a:fillRef idx="0">
            <a:schemeClr val="dk1"/>
          </a:fillRef>
          <a:effectRef idx="0">
            <a:schemeClr val="dk1"/>
          </a:effectRef>
          <a:fontRef idx="minor">
            <a:schemeClr val="tx1"/>
          </a:fontRef>
        </p:style>
      </p:cxnSp>
      <p:cxnSp>
        <p:nvCxnSpPr>
          <p:cNvPr id="8" name="Straight Connector 7"/>
          <p:cNvCxnSpPr/>
          <p:nvPr/>
        </p:nvCxnSpPr>
        <p:spPr>
          <a:xfrm>
            <a:off x="265166" y="762000"/>
            <a:ext cx="7424632" cy="0"/>
          </a:xfrm>
          <a:prstGeom prst="line">
            <a:avLst/>
          </a:prstGeom>
        </p:spPr>
        <p:style>
          <a:lnRef idx="1">
            <a:schemeClr val="dk1"/>
          </a:lnRef>
          <a:fillRef idx="0">
            <a:schemeClr val="dk1"/>
          </a:fillRef>
          <a:effectRef idx="0">
            <a:schemeClr val="dk1"/>
          </a:effectRef>
          <a:fontRef idx="minor">
            <a:schemeClr val="tx1"/>
          </a:fontRef>
        </p:style>
      </p:cxnSp>
      <p:sp>
        <p:nvSpPr>
          <p:cNvPr id="6" name="Rectangle 5"/>
          <p:cNvSpPr/>
          <p:nvPr/>
        </p:nvSpPr>
        <p:spPr>
          <a:xfrm>
            <a:off x="472281" y="477520"/>
            <a:ext cx="1135183" cy="307777"/>
          </a:xfrm>
          <a:prstGeom prst="rect">
            <a:avLst/>
          </a:prstGeom>
        </p:spPr>
        <p:txBody>
          <a:bodyPr wrap="none">
            <a:spAutoFit/>
          </a:bodyPr>
          <a:lstStyle/>
          <a:p>
            <a:pPr lvl="0"/>
            <a:r>
              <a:rPr lang="en-US" sz="1400" dirty="0" smtClean="0">
                <a:solidFill>
                  <a:prstClr val="black"/>
                </a:solidFill>
              </a:rPr>
              <a:t>Engagement </a:t>
            </a:r>
            <a:endParaRPr lang="en-US" sz="1400" dirty="0">
              <a:solidFill>
                <a:prstClr val="black"/>
              </a:solidFill>
            </a:endParaRPr>
          </a:p>
        </p:txBody>
      </p:sp>
      <p:pic>
        <p:nvPicPr>
          <p:cNvPr id="20" name="Picture 19"/>
          <p:cNvPicPr>
            <a:picLocks noChangeAspect="1"/>
          </p:cNvPicPr>
          <p:nvPr/>
        </p:nvPicPr>
        <p:blipFill rotWithShape="1">
          <a:blip r:embed="rId2" cstate="print">
            <a:extLst>
              <a:ext uri="{28A0092B-C50C-407E-A947-70E740481C1C}">
                <a14:useLocalDpi xmlns:a14="http://schemas.microsoft.com/office/drawing/2010/main" val="0"/>
              </a:ext>
            </a:extLst>
          </a:blip>
          <a:srcRect l="17432" t="7758" r="16473" b="15340"/>
          <a:stretch/>
        </p:blipFill>
        <p:spPr>
          <a:xfrm>
            <a:off x="3215481" y="5261211"/>
            <a:ext cx="3935626" cy="4049704"/>
          </a:xfrm>
          <a:prstGeom prst="rect">
            <a:avLst/>
          </a:prstGeom>
        </p:spPr>
      </p:pic>
      <p:cxnSp>
        <p:nvCxnSpPr>
          <p:cNvPr id="9" name="Straight Connector 8"/>
          <p:cNvCxnSpPr/>
          <p:nvPr/>
        </p:nvCxnSpPr>
        <p:spPr>
          <a:xfrm>
            <a:off x="265166" y="5469061"/>
            <a:ext cx="7424632" cy="0"/>
          </a:xfrm>
          <a:prstGeom prst="line">
            <a:avLst/>
          </a:prstGeom>
        </p:spPr>
        <p:style>
          <a:lnRef idx="1">
            <a:schemeClr val="dk1"/>
          </a:lnRef>
          <a:fillRef idx="0">
            <a:schemeClr val="dk1"/>
          </a:fillRef>
          <a:effectRef idx="0">
            <a:schemeClr val="dk1"/>
          </a:effectRef>
          <a:fontRef idx="minor">
            <a:schemeClr val="tx1"/>
          </a:fontRef>
        </p:style>
      </p:cxnSp>
      <p:sp>
        <p:nvSpPr>
          <p:cNvPr id="11" name="Rectangle 10"/>
          <p:cNvSpPr/>
          <p:nvPr/>
        </p:nvSpPr>
        <p:spPr>
          <a:xfrm>
            <a:off x="441869" y="5161284"/>
            <a:ext cx="5313827" cy="307777"/>
          </a:xfrm>
          <a:prstGeom prst="rect">
            <a:avLst/>
          </a:prstGeom>
        </p:spPr>
        <p:txBody>
          <a:bodyPr wrap="none">
            <a:spAutoFit/>
          </a:bodyPr>
          <a:lstStyle/>
          <a:p>
            <a:pPr lvl="0"/>
            <a:r>
              <a:rPr lang="en-US" sz="1400" dirty="0" smtClean="0">
                <a:solidFill>
                  <a:prstClr val="black"/>
                </a:solidFill>
              </a:rPr>
              <a:t>Engagement Action Plan: Two Ideas you will work on back at the office.</a:t>
            </a:r>
            <a:endParaRPr lang="en-US" sz="1400" dirty="0">
              <a:solidFill>
                <a:prstClr val="black"/>
              </a:solidFill>
            </a:endParaRPr>
          </a:p>
        </p:txBody>
      </p:sp>
      <p:sp>
        <p:nvSpPr>
          <p:cNvPr id="12" name="Rectangle 11"/>
          <p:cNvSpPr/>
          <p:nvPr/>
        </p:nvSpPr>
        <p:spPr>
          <a:xfrm>
            <a:off x="176777" y="808763"/>
            <a:ext cx="7513021" cy="4185761"/>
          </a:xfrm>
          <a:prstGeom prst="rect">
            <a:avLst/>
          </a:prstGeom>
        </p:spPr>
        <p:txBody>
          <a:bodyPr wrap="square">
            <a:spAutoFit/>
          </a:bodyPr>
          <a:lstStyle/>
          <a:p>
            <a:r>
              <a:rPr lang="en-US" sz="1400" dirty="0"/>
              <a:t>I</a:t>
            </a:r>
            <a:r>
              <a:rPr lang="en-US" sz="1400" dirty="0" smtClean="0"/>
              <a:t>f </a:t>
            </a:r>
            <a:r>
              <a:rPr lang="en-US" sz="1400" dirty="0"/>
              <a:t>you are not already doing it you  might want to consider delivery of training using online learning, interactive engaging activity based live training and webinars. Live training should be in smaller bites and directly relate to the work being done with application based scenarios and role plays to allow for coaching by experienced staff. Training must have clearly articulated goals connected to concrete desired results and application to the job. Training that includes gamification and rewards is a good strategy to engage the participants. If you have large enough training groups try to find ways for your new staff to work together on their learning and try to avoid making judgements about the manner in which work is done and stay focused on results. For millennials a “career” is a path aided by professional development and training. Allow for your trainees to seek affirmation from their contemporaries since this has become a common core value to trust the feedback from other millennials when it comes to workplace experiences. Flexibility in scheduling and a focus on results is a good way to start. Perhaps a crossover shift when you can be creative with staffing instead of the traditional shift rotation allow for someone to work over the span of two shift as long as staffing ratios is supported. Promote coaching and mentoring within your organization. Other suggestions include assistance with student loan debt and paid leave to attend volunteer events in the community. Paid sabbaticals and other opportunities for professional staff to take advantage of professional development events. You might want to consider taping into the tech knowledge base this group could provide and allow for some reverse coaching to take place to get tenured staff more accustomed to the technology based tools that are coming </a:t>
            </a:r>
            <a:r>
              <a:rPr lang="en-US" sz="1400" dirty="0" smtClean="0"/>
              <a:t>available. </a:t>
            </a:r>
            <a:endParaRPr lang="en-US" sz="1400" dirty="0"/>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3212" y="6207316"/>
            <a:ext cx="2247293" cy="2247293"/>
          </a:xfrm>
          <a:prstGeom prst="rect">
            <a:avLst/>
          </a:prstGeom>
        </p:spPr>
      </p:pic>
    </p:spTree>
    <p:extLst>
      <p:ext uri="{BB962C8B-B14F-4D97-AF65-F5344CB8AC3E}">
        <p14:creationId xmlns:p14="http://schemas.microsoft.com/office/powerpoint/2010/main" val="36921325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www.texflags.org/img/seal_large.gif">
            <a:hlinkClick r:id="rId2"/>
          </p:cNvPr>
          <p:cNvPicPr>
            <a:picLocks noChangeAspect="1" noChangeArrowheads="1"/>
          </p:cNvPicPr>
          <p:nvPr/>
        </p:nvPicPr>
        <p:blipFill>
          <a:blip r:embed="rId3">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2310449" y="3795975"/>
            <a:ext cx="3334066" cy="3152775"/>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4567641" y="157695"/>
            <a:ext cx="2327425" cy="302932"/>
          </a:xfrm>
          <a:prstGeom prst="rect">
            <a:avLst/>
          </a:prstGeom>
        </p:spPr>
        <p:txBody>
          <a:bodyPr wrap="none" lIns="101882" tIns="50941" rIns="101882" bIns="50941">
            <a:spAutoFit/>
          </a:bodyPr>
          <a:lstStyle/>
          <a:p>
            <a:pPr lvl="0"/>
            <a:r>
              <a:rPr lang="en-US" sz="1300" b="1" dirty="0" smtClean="0">
                <a:solidFill>
                  <a:prstClr val="black"/>
                </a:solidFill>
                <a:latin typeface="Garamond" panose="02020404030301010803" pitchFamily="18" charset="0"/>
                <a:ea typeface="Verdana" panose="020B0604030504040204" pitchFamily="34" charset="0"/>
                <a:cs typeface="Verdana" panose="020B0604030504040204" pitchFamily="34" charset="0"/>
              </a:rPr>
              <a:t>Millennials  </a:t>
            </a:r>
            <a:r>
              <a:rPr lang="en-US" sz="1300" b="1" dirty="0">
                <a:solidFill>
                  <a:prstClr val="white">
                    <a:lumMod val="50000"/>
                  </a:prstClr>
                </a:solidFill>
                <a:latin typeface="Garamond" panose="02020404030301010803" pitchFamily="18" charset="0"/>
                <a:ea typeface="Verdana" panose="020B0604030504040204" pitchFamily="34" charset="0"/>
                <a:cs typeface="Verdana" panose="020B0604030504040204" pitchFamily="34" charset="0"/>
              </a:rPr>
              <a:t>Participant Guide</a:t>
            </a:r>
            <a:endParaRPr lang="en-US" sz="1300" dirty="0">
              <a:solidFill>
                <a:prstClr val="white">
                  <a:lumMod val="50000"/>
                </a:prstClr>
              </a:solidFill>
            </a:endParaRPr>
          </a:p>
        </p:txBody>
      </p:sp>
      <p:sp>
        <p:nvSpPr>
          <p:cNvPr id="4" name="Rectangle 3"/>
          <p:cNvSpPr/>
          <p:nvPr/>
        </p:nvSpPr>
        <p:spPr>
          <a:xfrm>
            <a:off x="176777" y="9346116"/>
            <a:ext cx="2342295" cy="440121"/>
          </a:xfrm>
          <a:prstGeom prst="rect">
            <a:avLst/>
          </a:prstGeom>
        </p:spPr>
        <p:txBody>
          <a:bodyPr wrap="square" lIns="101882" tIns="50941" rIns="101882" bIns="50941">
            <a:spAutoFit/>
          </a:bodyPr>
          <a:lstStyle/>
          <a:p>
            <a:pPr lvl="0" algn="ctr"/>
            <a:r>
              <a:rPr lang="en-US" sz="1100" dirty="0">
                <a:solidFill>
                  <a:prstClr val="black"/>
                </a:solidFill>
              </a:rPr>
              <a:t>Texas Juvenile Justice Department</a:t>
            </a:r>
          </a:p>
          <a:p>
            <a:pPr lvl="0" algn="ctr"/>
            <a:r>
              <a:rPr lang="en-US" sz="1100" dirty="0">
                <a:solidFill>
                  <a:prstClr val="black"/>
                </a:solidFill>
              </a:rPr>
              <a:t>Juvenile Justice Training Academy</a:t>
            </a:r>
          </a:p>
        </p:txBody>
      </p:sp>
      <p:sp>
        <p:nvSpPr>
          <p:cNvPr id="5" name="Slide Number Placeholder 4"/>
          <p:cNvSpPr>
            <a:spLocks noGrp="1"/>
          </p:cNvSpPr>
          <p:nvPr>
            <p:ph type="sldNum" sz="quarter" idx="12"/>
          </p:nvPr>
        </p:nvSpPr>
        <p:spPr/>
        <p:txBody>
          <a:bodyPr/>
          <a:lstStyle/>
          <a:p>
            <a:fld id="{1C7C72B6-70A7-4CEC-8177-A7080AE846AA}" type="slidenum">
              <a:rPr lang="en-US" smtClean="0"/>
              <a:t>6</a:t>
            </a:fld>
            <a:endParaRPr lang="en-US"/>
          </a:p>
        </p:txBody>
      </p:sp>
      <p:cxnSp>
        <p:nvCxnSpPr>
          <p:cNvPr id="7" name="Straight Connector 6"/>
          <p:cNvCxnSpPr/>
          <p:nvPr/>
        </p:nvCxnSpPr>
        <p:spPr>
          <a:xfrm>
            <a:off x="265166" y="9346114"/>
            <a:ext cx="7424632" cy="0"/>
          </a:xfrm>
          <a:prstGeom prst="line">
            <a:avLst/>
          </a:prstGeom>
        </p:spPr>
        <p:style>
          <a:lnRef idx="1">
            <a:schemeClr val="dk1"/>
          </a:lnRef>
          <a:fillRef idx="0">
            <a:schemeClr val="dk1"/>
          </a:fillRef>
          <a:effectRef idx="0">
            <a:schemeClr val="dk1"/>
          </a:effectRef>
          <a:fontRef idx="minor">
            <a:schemeClr val="tx1"/>
          </a:fontRef>
        </p:style>
      </p:cxnSp>
      <p:sp>
        <p:nvSpPr>
          <p:cNvPr id="3" name="Rectangle 2"/>
          <p:cNvSpPr/>
          <p:nvPr/>
        </p:nvSpPr>
        <p:spPr>
          <a:xfrm>
            <a:off x="1988741" y="1419367"/>
            <a:ext cx="3977482" cy="1600438"/>
          </a:xfrm>
          <a:prstGeom prst="rect">
            <a:avLst/>
          </a:prstGeom>
        </p:spPr>
        <p:txBody>
          <a:bodyPr>
            <a:spAutoFit/>
          </a:bodyPr>
          <a:lstStyle/>
          <a:p>
            <a:pPr lvl="0" algn="ctr"/>
            <a:r>
              <a:rPr lang="en-US" sz="1400" dirty="0">
                <a:solidFill>
                  <a:prstClr val="black"/>
                </a:solidFill>
              </a:rPr>
              <a:t>Juvenile Justice Training Academy</a:t>
            </a:r>
          </a:p>
          <a:p>
            <a:pPr lvl="0" algn="ctr"/>
            <a:r>
              <a:rPr lang="en-US" sz="1400" dirty="0">
                <a:solidFill>
                  <a:prstClr val="black"/>
                </a:solidFill>
              </a:rPr>
              <a:t>Texas Juvenile Justice Department</a:t>
            </a:r>
          </a:p>
          <a:p>
            <a:pPr lvl="0" algn="ctr"/>
            <a:r>
              <a:rPr lang="en-US" sz="1400" dirty="0">
                <a:solidFill>
                  <a:prstClr val="black"/>
                </a:solidFill>
              </a:rPr>
              <a:t>11209 Metric Blvd. Building H</a:t>
            </a:r>
          </a:p>
          <a:p>
            <a:pPr lvl="0" algn="ctr"/>
            <a:r>
              <a:rPr lang="en-US" sz="1400" dirty="0">
                <a:solidFill>
                  <a:prstClr val="black"/>
                </a:solidFill>
              </a:rPr>
              <a:t>Austin, Texas 78758</a:t>
            </a:r>
          </a:p>
          <a:p>
            <a:pPr lvl="0" algn="ctr"/>
            <a:r>
              <a:rPr lang="en-US" sz="1400" dirty="0">
                <a:solidFill>
                  <a:prstClr val="black"/>
                </a:solidFill>
              </a:rPr>
              <a:t>P 512-490-7130</a:t>
            </a:r>
          </a:p>
          <a:p>
            <a:pPr lvl="0" algn="ctr"/>
            <a:r>
              <a:rPr lang="en-US" sz="1400" dirty="0">
                <a:solidFill>
                  <a:prstClr val="black"/>
                </a:solidFill>
              </a:rPr>
              <a:t>W </a:t>
            </a:r>
            <a:r>
              <a:rPr lang="en-US" sz="1400" u="sng" dirty="0">
                <a:solidFill>
                  <a:prstClr val="black"/>
                </a:solidFill>
              </a:rPr>
              <a:t>www.tjjd.texas.gov</a:t>
            </a:r>
            <a:endParaRPr lang="en-US" sz="1400" i="1" u="sng" dirty="0">
              <a:solidFill>
                <a:prstClr val="black"/>
              </a:solidFill>
            </a:endParaRPr>
          </a:p>
          <a:p>
            <a:pPr lvl="0" algn="ctr"/>
            <a:r>
              <a:rPr lang="en-US" sz="1400" dirty="0">
                <a:solidFill>
                  <a:prstClr val="black"/>
                </a:solidFill>
              </a:rPr>
              <a:t>E </a:t>
            </a:r>
            <a:r>
              <a:rPr lang="en-US" sz="1400" u="sng" dirty="0">
                <a:solidFill>
                  <a:prstClr val="black"/>
                </a:solidFill>
              </a:rPr>
              <a:t>juvenilejusticetrainingacademy@tjjd.texas.gov</a:t>
            </a:r>
          </a:p>
        </p:txBody>
      </p:sp>
      <p:sp>
        <p:nvSpPr>
          <p:cNvPr id="10" name="Rectangle 9"/>
          <p:cNvSpPr/>
          <p:nvPr/>
        </p:nvSpPr>
        <p:spPr>
          <a:xfrm>
            <a:off x="176778" y="8128577"/>
            <a:ext cx="7597052" cy="85582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400" dirty="0">
              <a:solidFill>
                <a:schemeClr val="tx1"/>
              </a:solidFill>
            </a:endParaRPr>
          </a:p>
        </p:txBody>
      </p:sp>
      <p:sp>
        <p:nvSpPr>
          <p:cNvPr id="8" name="Rectangle 7"/>
          <p:cNvSpPr/>
          <p:nvPr/>
        </p:nvSpPr>
        <p:spPr>
          <a:xfrm>
            <a:off x="176777" y="8153402"/>
            <a:ext cx="7513021" cy="830997"/>
          </a:xfrm>
          <a:prstGeom prst="rect">
            <a:avLst/>
          </a:prstGeom>
        </p:spPr>
        <p:txBody>
          <a:bodyPr wrap="square">
            <a:spAutoFit/>
          </a:bodyPr>
          <a:lstStyle/>
          <a:p>
            <a:pPr lvl="0" algn="just"/>
            <a:r>
              <a:rPr lang="en-US" sz="1600" dirty="0" smtClean="0">
                <a:solidFill>
                  <a:prstClr val="black"/>
                </a:solidFill>
              </a:rPr>
              <a:t>Please complete any feedback surveys. It is our goal to produce and deliver training events that will benefit you considering the work you do. Suggestions for future training is always appreciated. Thank you for your participation.</a:t>
            </a:r>
            <a:endParaRPr lang="en-US" sz="1600" dirty="0">
              <a:solidFill>
                <a:prstClr val="black"/>
              </a:solidFill>
            </a:endParaRPr>
          </a:p>
        </p:txBody>
      </p:sp>
    </p:spTree>
    <p:extLst>
      <p:ext uri="{BB962C8B-B14F-4D97-AF65-F5344CB8AC3E}">
        <p14:creationId xmlns:p14="http://schemas.microsoft.com/office/powerpoint/2010/main" val="146358494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1043</TotalTime>
  <Words>1152</Words>
  <Application>Microsoft Office PowerPoint</Application>
  <PresentationFormat>Custom</PresentationFormat>
  <Paragraphs>101</Paragraphs>
  <Slides>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vt:i4>
      </vt:variant>
    </vt:vector>
  </HeadingPairs>
  <TitlesOfParts>
    <vt:vector size="12" baseType="lpstr">
      <vt:lpstr>Arial</vt:lpstr>
      <vt:lpstr>Calibri</vt:lpstr>
      <vt:lpstr>Garamond</vt:lpstr>
      <vt:lpstr>Lucida Handwriting</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vector>
  </TitlesOfParts>
  <Company>Texas Youth Commission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John Kinsey</dc:creator>
  <cp:lastModifiedBy>John Kinsey</cp:lastModifiedBy>
  <cp:revision>97</cp:revision>
  <cp:lastPrinted>2016-09-07T14:59:43Z</cp:lastPrinted>
  <dcterms:created xsi:type="dcterms:W3CDTF">2016-01-13T19:57:24Z</dcterms:created>
  <dcterms:modified xsi:type="dcterms:W3CDTF">2016-11-30T16:44:18Z</dcterms:modified>
</cp:coreProperties>
</file>